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9" r:id="rId1"/>
  </p:sldMasterIdLst>
  <p:notesMasterIdLst>
    <p:notesMasterId r:id="rId57"/>
  </p:notesMasterIdLst>
  <p:sldIdLst>
    <p:sldId id="322" r:id="rId2"/>
    <p:sldId id="293" r:id="rId3"/>
    <p:sldId id="312" r:id="rId4"/>
    <p:sldId id="320" r:id="rId5"/>
    <p:sldId id="330" r:id="rId6"/>
    <p:sldId id="315" r:id="rId7"/>
    <p:sldId id="316" r:id="rId8"/>
    <p:sldId id="345" r:id="rId9"/>
    <p:sldId id="295" r:id="rId10"/>
    <p:sldId id="331" r:id="rId11"/>
    <p:sldId id="319" r:id="rId12"/>
    <p:sldId id="337" r:id="rId13"/>
    <p:sldId id="338" r:id="rId14"/>
    <p:sldId id="325" r:id="rId15"/>
    <p:sldId id="339" r:id="rId16"/>
    <p:sldId id="326" r:id="rId17"/>
    <p:sldId id="328" r:id="rId18"/>
    <p:sldId id="341" r:id="rId19"/>
    <p:sldId id="321" r:id="rId20"/>
    <p:sldId id="334" r:id="rId21"/>
    <p:sldId id="340" r:id="rId22"/>
    <p:sldId id="342" r:id="rId23"/>
    <p:sldId id="332" r:id="rId24"/>
    <p:sldId id="343" r:id="rId25"/>
    <p:sldId id="33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44" r:id="rId56"/>
  </p:sldIdLst>
  <p:sldSz cx="9144000" cy="5143500" type="screen16x9"/>
  <p:notesSz cx="7559675" cy="10691813"/>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anuele Borgonov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A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27" d="100"/>
          <a:sy n="127" d="100"/>
        </p:scale>
        <p:origin x="-568" y="-96"/>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commentAuthors" Target="commentAuthor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tteo.zunino\Desktop\Car%20sharing%20market.xlsx" TargetMode="External"/><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matteo.zunino\Desktop\Car%20sharing%20market.xlsx" TargetMode="External"/><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Global Revenues</c:v>
                </c:pt>
              </c:strCache>
            </c:strRef>
          </c:tx>
          <c:spPr>
            <a:solidFill>
              <a:srgbClr val="3A4A61"/>
            </a:solidFill>
            <a:ln>
              <a:noFill/>
            </a:ln>
            <a:effectLst/>
          </c:spPr>
          <c:invertIfNegative val="0"/>
          <c:cat>
            <c:numRef>
              <c:f>Sheet1!$C$4:$D$4</c:f>
              <c:numCache>
                <c:formatCode>General</c:formatCode>
                <c:ptCount val="2"/>
                <c:pt idx="0">
                  <c:v>2016.0</c:v>
                </c:pt>
                <c:pt idx="1">
                  <c:v>2021.0</c:v>
                </c:pt>
              </c:numCache>
            </c:numRef>
          </c:cat>
          <c:val>
            <c:numRef>
              <c:f>Sheet1!$C$5:$D$5</c:f>
              <c:numCache>
                <c:formatCode>General</c:formatCode>
                <c:ptCount val="2"/>
                <c:pt idx="0">
                  <c:v>650.0</c:v>
                </c:pt>
                <c:pt idx="1">
                  <c:v>4700.0</c:v>
                </c:pt>
              </c:numCache>
            </c:numRef>
          </c:val>
          <c:extLst xmlns:c16r2="http://schemas.microsoft.com/office/drawing/2015/06/chart">
            <c:ext xmlns:c16="http://schemas.microsoft.com/office/drawing/2014/chart" uri="{C3380CC4-5D6E-409C-BE32-E72D297353CC}">
              <c16:uniqueId val="{00000000-674A-4AE2-9E8C-0BABEA00F0C8}"/>
            </c:ext>
          </c:extLst>
        </c:ser>
        <c:dLbls>
          <c:showLegendKey val="0"/>
          <c:showVal val="0"/>
          <c:showCatName val="0"/>
          <c:showSerName val="0"/>
          <c:showPercent val="0"/>
          <c:showBubbleSize val="0"/>
        </c:dLbls>
        <c:gapWidth val="219"/>
        <c:overlap val="-27"/>
        <c:axId val="2056429752"/>
        <c:axId val="2057820616"/>
      </c:barChart>
      <c:catAx>
        <c:axId val="205642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2057820616"/>
        <c:crosses val="autoZero"/>
        <c:auto val="1"/>
        <c:lblAlgn val="ctr"/>
        <c:lblOffset val="100"/>
        <c:noMultiLvlLbl val="0"/>
      </c:catAx>
      <c:valAx>
        <c:axId val="2057820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56429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Sheet1!$G$5</c:f>
              <c:strCache>
                <c:ptCount val="1"/>
                <c:pt idx="0">
                  <c:v>Users</c:v>
                </c:pt>
              </c:strCache>
            </c:strRef>
          </c:tx>
          <c:spPr>
            <a:solidFill>
              <a:schemeClr val="accent1">
                <a:lumMod val="60000"/>
                <a:lumOff val="40000"/>
              </a:schemeClr>
            </a:solidFill>
            <a:ln>
              <a:noFill/>
            </a:ln>
            <a:effectLst/>
          </c:spPr>
          <c:invertIfNegative val="0"/>
          <c:cat>
            <c:numRef>
              <c:f>Sheet1!$H$4:$I$4</c:f>
              <c:numCache>
                <c:formatCode>General</c:formatCode>
                <c:ptCount val="2"/>
                <c:pt idx="0">
                  <c:v>2016.0</c:v>
                </c:pt>
                <c:pt idx="1">
                  <c:v>2021.0</c:v>
                </c:pt>
              </c:numCache>
            </c:numRef>
          </c:cat>
          <c:val>
            <c:numRef>
              <c:f>Sheet1!$H$5:$I$5</c:f>
              <c:numCache>
                <c:formatCode>General</c:formatCode>
                <c:ptCount val="2"/>
                <c:pt idx="0">
                  <c:v>7.9</c:v>
                </c:pt>
                <c:pt idx="1">
                  <c:v>35.0</c:v>
                </c:pt>
              </c:numCache>
            </c:numRef>
          </c:val>
          <c:extLst xmlns:c16r2="http://schemas.microsoft.com/office/drawing/2015/06/chart">
            <c:ext xmlns:c16="http://schemas.microsoft.com/office/drawing/2014/chart" uri="{C3380CC4-5D6E-409C-BE32-E72D297353CC}">
              <c16:uniqueId val="{00000000-FAF2-4377-BA07-9571BE56C2EE}"/>
            </c:ext>
          </c:extLst>
        </c:ser>
        <c:dLbls>
          <c:showLegendKey val="0"/>
          <c:showVal val="0"/>
          <c:showCatName val="0"/>
          <c:showSerName val="0"/>
          <c:showPercent val="0"/>
          <c:showBubbleSize val="0"/>
        </c:dLbls>
        <c:gapWidth val="219"/>
        <c:overlap val="-27"/>
        <c:axId val="2057884120"/>
        <c:axId val="2057887880"/>
      </c:barChart>
      <c:catAx>
        <c:axId val="205788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it-IT"/>
          </a:p>
        </c:txPr>
        <c:crossAx val="2057887880"/>
        <c:crosses val="autoZero"/>
        <c:auto val="1"/>
        <c:lblAlgn val="ctr"/>
        <c:lblOffset val="100"/>
        <c:noMultiLvlLbl val="0"/>
      </c:catAx>
      <c:valAx>
        <c:axId val="2057887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57884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9CFFC-FF05-4674-8FF6-10C1CEC6093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it-IT"/>
        </a:p>
      </dgm:t>
    </dgm:pt>
    <dgm:pt modelId="{3C62A8D6-A0C1-4498-B79F-A90B36AA1551}">
      <dgm:prSet/>
      <dgm:spPr>
        <a:xfrm>
          <a:off x="3599546" y="749984"/>
          <a:ext cx="991474" cy="495737"/>
        </a:xfrm>
        <a:solidFill>
          <a:srgbClr val="C00000"/>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DATA</a:t>
          </a:r>
        </a:p>
      </dgm:t>
    </dgm:pt>
    <dgm:pt modelId="{6B6D6D34-A674-4C0E-B436-0D662C5B61A1}" type="parTrans" cxnId="{F1B46D73-9967-455C-A862-268CCA0BF990}">
      <dgm:prSet/>
      <dgm:spPr/>
      <dgm:t>
        <a:bodyPr/>
        <a:lstStyle/>
        <a:p>
          <a:endParaRPr lang="it-IT"/>
        </a:p>
      </dgm:t>
    </dgm:pt>
    <dgm:pt modelId="{0B6C2D76-62AB-473A-9D74-51FAC429D834}" type="sibTrans" cxnId="{F1B46D73-9967-455C-A862-268CCA0BF990}">
      <dgm:prSet/>
      <dgm:spPr/>
      <dgm:t>
        <a:bodyPr/>
        <a:lstStyle/>
        <a:p>
          <a:endParaRPr lang="it-IT"/>
        </a:p>
      </dgm:t>
    </dgm:pt>
    <dgm:pt modelId="{AAE04031-3B1C-49D5-8B3C-20EBA8D97663}">
      <dgm:prSet/>
      <dgm:spPr>
        <a:xfrm>
          <a:off x="2399862" y="1453931"/>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err="1" smtClean="0">
              <a:ln/>
              <a:solidFill>
                <a:srgbClr val="FFFFFF"/>
              </a:solidFill>
              <a:effectLst/>
              <a:latin typeface="+mn-lt"/>
              <a:ea typeface="+mn-ea"/>
              <a:cs typeface="+mn-cs"/>
            </a:rPr>
            <a:t>Algorithm</a:t>
          </a:r>
          <a:endParaRPr kumimoji="0" lang="it-IT" altLang="it-IT" b="1" i="0" u="none" strike="noStrike" cap="none" normalizeH="0" baseline="0" dirty="0" smtClean="0">
            <a:ln/>
            <a:solidFill>
              <a:srgbClr val="FFFFFF"/>
            </a:solidFill>
            <a:effectLst/>
            <a:latin typeface="+mn-lt"/>
            <a:ea typeface="+mn-ea"/>
            <a:cs typeface="+mn-cs"/>
          </a:endParaRPr>
        </a:p>
      </dgm:t>
    </dgm:pt>
    <dgm:pt modelId="{48F50C38-6CF0-4464-A703-2D6E32EEEF94}" type="parTrans" cxnId="{929007C8-9426-4B00-9336-D64C76E9B41C}">
      <dgm:prSet/>
      <dgm:spPr>
        <a:xfrm>
          <a:off x="2895599" y="1245721"/>
          <a:ext cx="1199683" cy="208209"/>
        </a:xfrm>
        <a:noFill/>
        <a:ln w="25400" cap="flat" cmpd="sng" algn="ctr">
          <a:solidFill>
            <a:srgbClr val="BBE0E3">
              <a:shade val="60000"/>
              <a:hueOff val="0"/>
              <a:satOff val="0"/>
              <a:lumOff val="0"/>
              <a:alphaOff val="0"/>
            </a:srgbClr>
          </a:solidFill>
          <a:prstDash val="solid"/>
        </a:ln>
        <a:effectLst/>
      </dgm:spPr>
      <dgm:t>
        <a:bodyPr/>
        <a:lstStyle/>
        <a:p>
          <a:endParaRPr lang="it-IT"/>
        </a:p>
      </dgm:t>
    </dgm:pt>
    <dgm:pt modelId="{5A0A77C3-9B24-4CC8-A94C-255A9FCE8EF4}" type="sibTrans" cxnId="{929007C8-9426-4B00-9336-D64C76E9B41C}">
      <dgm:prSet/>
      <dgm:spPr/>
      <dgm:t>
        <a:bodyPr/>
        <a:lstStyle/>
        <a:p>
          <a:endParaRPr lang="it-IT"/>
        </a:p>
      </dgm:t>
    </dgm:pt>
    <dgm:pt modelId="{2E82A8A2-6CDE-4EAC-9874-EF5CD082B490}">
      <dgm:prSet/>
      <dgm:spPr>
        <a:xfrm>
          <a:off x="494" y="2157878"/>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Marketing</a:t>
          </a:r>
        </a:p>
      </dgm:t>
    </dgm:pt>
    <dgm:pt modelId="{8216EEF3-00F4-41D7-82F8-780745D82CD3}" type="parTrans" cxnId="{371059C8-E7BD-40BD-9ADD-48A44F5EB53A}">
      <dgm:prSet/>
      <dgm:spPr>
        <a:xfrm>
          <a:off x="496232" y="1949668"/>
          <a:ext cx="2399367" cy="208209"/>
        </a:xfrm>
        <a:noFill/>
        <a:ln w="25400" cap="flat" cmpd="sng" algn="ctr">
          <a:solidFill>
            <a:schemeClr val="accent2">
              <a:lumMod val="75000"/>
            </a:schemeClr>
          </a:solidFill>
          <a:prstDash val="solid"/>
        </a:ln>
        <a:effectLst/>
      </dgm:spPr>
      <dgm:t>
        <a:bodyPr/>
        <a:lstStyle/>
        <a:p>
          <a:endParaRPr lang="it-IT"/>
        </a:p>
      </dgm:t>
    </dgm:pt>
    <dgm:pt modelId="{5D792A72-BB6A-4A37-860E-C0E8A4967BF4}" type="sibTrans" cxnId="{371059C8-E7BD-40BD-9ADD-48A44F5EB53A}">
      <dgm:prSet/>
      <dgm:spPr/>
      <dgm:t>
        <a:bodyPr/>
        <a:lstStyle/>
        <a:p>
          <a:endParaRPr lang="it-IT"/>
        </a:p>
      </dgm:t>
    </dgm:pt>
    <dgm:pt modelId="{3676DBD9-0D8B-470A-AF7F-E385553A2F8E}">
      <dgm:prSet/>
      <dgm:spPr>
        <a:xfrm>
          <a:off x="4799230" y="1453931"/>
          <a:ext cx="991474" cy="495737"/>
        </a:xfrm>
        <a:solidFill>
          <a:schemeClr val="accent2"/>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err="1" smtClean="0">
              <a:ln/>
              <a:solidFill>
                <a:srgbClr val="FFFFFF"/>
              </a:solidFill>
              <a:effectLst/>
              <a:latin typeface="+mn-lt"/>
              <a:ea typeface="+mn-ea"/>
              <a:cs typeface="+mn-cs"/>
            </a:rPr>
            <a:t>Digitalization</a:t>
          </a:r>
          <a:endParaRPr kumimoji="0" lang="it-IT" altLang="it-IT" b="1" i="0" u="none" strike="noStrike" cap="none" normalizeH="0" baseline="0" dirty="0" smtClean="0">
            <a:ln/>
            <a:solidFill>
              <a:srgbClr val="FFFFFF"/>
            </a:solidFill>
            <a:effectLst/>
            <a:latin typeface="+mn-lt"/>
            <a:ea typeface="+mn-ea"/>
            <a:cs typeface="+mn-cs"/>
          </a:endParaRPr>
        </a:p>
      </dgm:t>
    </dgm:pt>
    <dgm:pt modelId="{BB81C7F1-BCCC-483D-8867-45CD88532B30}" type="parTrans" cxnId="{440A8E3F-5BEF-4154-8E5A-2915860567CE}">
      <dgm:prSet/>
      <dgm:spPr>
        <a:xfrm>
          <a:off x="4095283" y="1245721"/>
          <a:ext cx="1199683" cy="208209"/>
        </a:xfrm>
        <a:noFill/>
        <a:ln w="25400" cap="flat" cmpd="sng" algn="ctr">
          <a:solidFill>
            <a:srgbClr val="BBE0E3">
              <a:shade val="60000"/>
              <a:hueOff val="0"/>
              <a:satOff val="0"/>
              <a:lumOff val="0"/>
              <a:alphaOff val="0"/>
            </a:srgbClr>
          </a:solidFill>
          <a:prstDash val="solid"/>
        </a:ln>
        <a:effectLst/>
      </dgm:spPr>
      <dgm:t>
        <a:bodyPr/>
        <a:lstStyle/>
        <a:p>
          <a:endParaRPr lang="it-IT"/>
        </a:p>
      </dgm:t>
    </dgm:pt>
    <dgm:pt modelId="{52A3B673-4830-4D9E-9482-F1F6438ACC00}" type="sibTrans" cxnId="{440A8E3F-5BEF-4154-8E5A-2915860567CE}">
      <dgm:prSet/>
      <dgm:spPr/>
      <dgm:t>
        <a:bodyPr/>
        <a:lstStyle/>
        <a:p>
          <a:endParaRPr lang="it-IT"/>
        </a:p>
      </dgm:t>
    </dgm:pt>
    <dgm:pt modelId="{825CCD7B-CBC9-4DDB-BBE2-0BFE1C0E0B3F}">
      <dgm:prSet/>
      <dgm:spPr>
        <a:xfrm>
          <a:off x="2399862" y="2157878"/>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Business (</a:t>
          </a:r>
          <a:r>
            <a:rPr kumimoji="0" lang="it-IT" altLang="it-IT" b="1" i="0" u="none" strike="noStrike" cap="none" normalizeH="0" baseline="0" dirty="0" err="1" smtClean="0">
              <a:ln/>
              <a:solidFill>
                <a:srgbClr val="FFFFFF"/>
              </a:solidFill>
              <a:effectLst/>
              <a:latin typeface="+mn-lt"/>
              <a:ea typeface="+mn-ea"/>
              <a:cs typeface="+mn-cs"/>
            </a:rPr>
            <a:t>Industry</a:t>
          </a:r>
          <a:r>
            <a:rPr kumimoji="0" lang="it-IT" altLang="it-IT" b="1" i="0" u="none" strike="noStrike" cap="none" normalizeH="0" baseline="0" dirty="0" smtClean="0">
              <a:ln/>
              <a:solidFill>
                <a:srgbClr val="FFFFFF"/>
              </a:solidFill>
              <a:effectLst/>
              <a:latin typeface="+mn-lt"/>
              <a:ea typeface="+mn-ea"/>
              <a:cs typeface="+mn-cs"/>
            </a:rPr>
            <a:t> 4.0)</a:t>
          </a:r>
        </a:p>
      </dgm:t>
    </dgm:pt>
    <dgm:pt modelId="{B5817045-E58C-40A4-9EA0-B5023B7461E2}" type="parTrans" cxnId="{A3B12A87-8C3C-4EFD-930E-E2F1ADB79E24}">
      <dgm:prSet/>
      <dgm:spPr>
        <a:xfrm>
          <a:off x="2849879" y="1949668"/>
          <a:ext cx="91440" cy="208209"/>
        </a:xfrm>
        <a:noFill/>
        <a:ln w="25400" cap="flat" cmpd="sng" algn="ctr">
          <a:solidFill>
            <a:schemeClr val="accent2">
              <a:lumMod val="75000"/>
            </a:schemeClr>
          </a:solidFill>
          <a:prstDash val="solid"/>
        </a:ln>
        <a:effectLst/>
      </dgm:spPr>
      <dgm:t>
        <a:bodyPr/>
        <a:lstStyle/>
        <a:p>
          <a:endParaRPr lang="it-IT"/>
        </a:p>
      </dgm:t>
    </dgm:pt>
    <dgm:pt modelId="{9C458112-4418-4EF8-BFBF-4FB3E7504576}" type="sibTrans" cxnId="{A3B12A87-8C3C-4EFD-930E-E2F1ADB79E24}">
      <dgm:prSet/>
      <dgm:spPr/>
      <dgm:t>
        <a:bodyPr/>
        <a:lstStyle/>
        <a:p>
          <a:endParaRPr lang="it-IT"/>
        </a:p>
      </dgm:t>
    </dgm:pt>
    <dgm:pt modelId="{49C569BA-F780-4A9C-8142-E77CF8DCC14C}">
      <dgm:prSet/>
      <dgm:spPr>
        <a:xfrm>
          <a:off x="3599546" y="2157878"/>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Public </a:t>
          </a:r>
          <a:r>
            <a:rPr kumimoji="0" lang="it-IT" altLang="it-IT" b="1" i="0" u="none" strike="noStrike" cap="none" normalizeH="0" baseline="0" dirty="0" err="1" smtClean="0">
              <a:ln/>
              <a:solidFill>
                <a:srgbClr val="FFFFFF"/>
              </a:solidFill>
              <a:effectLst/>
              <a:latin typeface="+mn-lt"/>
              <a:ea typeface="+mn-ea"/>
              <a:cs typeface="+mn-cs"/>
            </a:rPr>
            <a:t>Institutions</a:t>
          </a:r>
          <a:endParaRPr kumimoji="0" lang="it-IT" altLang="it-IT" b="1" i="0" u="none" strike="noStrike" cap="none" normalizeH="0" baseline="0" dirty="0" smtClean="0">
            <a:ln/>
            <a:solidFill>
              <a:srgbClr val="FFFFFF"/>
            </a:solidFill>
            <a:effectLst/>
            <a:latin typeface="+mn-lt"/>
            <a:ea typeface="+mn-ea"/>
            <a:cs typeface="+mn-cs"/>
          </a:endParaRPr>
        </a:p>
      </dgm:t>
    </dgm:pt>
    <dgm:pt modelId="{AABEFDF3-DFA7-42E2-9B54-AF5A290BA15A}" type="parTrans" cxnId="{1A09B7F7-0D25-44E5-92DF-A20C99B79DB1}">
      <dgm:prSet/>
      <dgm:spPr>
        <a:xfrm>
          <a:off x="2895599" y="1949668"/>
          <a:ext cx="1199683" cy="208209"/>
        </a:xfrm>
        <a:noFill/>
        <a:ln w="25400" cap="flat" cmpd="sng" algn="ctr">
          <a:solidFill>
            <a:schemeClr val="accent2">
              <a:lumMod val="75000"/>
            </a:schemeClr>
          </a:solidFill>
          <a:prstDash val="solid"/>
        </a:ln>
        <a:effectLst/>
      </dgm:spPr>
      <dgm:t>
        <a:bodyPr/>
        <a:lstStyle/>
        <a:p>
          <a:endParaRPr lang="it-IT"/>
        </a:p>
      </dgm:t>
    </dgm:pt>
    <dgm:pt modelId="{1D71C2DE-C6AB-4A64-9931-EFA00D15DF66}" type="sibTrans" cxnId="{1A09B7F7-0D25-44E5-92DF-A20C99B79DB1}">
      <dgm:prSet/>
      <dgm:spPr/>
      <dgm:t>
        <a:bodyPr/>
        <a:lstStyle/>
        <a:p>
          <a:endParaRPr lang="it-IT"/>
        </a:p>
      </dgm:t>
    </dgm:pt>
    <dgm:pt modelId="{18427E24-F967-42E7-8EA3-742017072CA3}">
      <dgm:prSet/>
      <dgm:spPr>
        <a:xfrm>
          <a:off x="3599546" y="1453931"/>
          <a:ext cx="991474" cy="495737"/>
        </a:xfrm>
        <a:solidFill>
          <a:schemeClr val="accent2"/>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err="1" smtClean="0">
              <a:ln/>
              <a:solidFill>
                <a:srgbClr val="FFFFFF"/>
              </a:solidFill>
              <a:effectLst/>
              <a:latin typeface="+mn-lt"/>
              <a:ea typeface="+mn-ea"/>
              <a:cs typeface="+mn-cs"/>
            </a:rPr>
            <a:t>Cloud</a:t>
          </a:r>
          <a:endParaRPr kumimoji="0" lang="it-IT" altLang="it-IT" b="1" i="0" u="none" strike="noStrike" cap="none" normalizeH="0" baseline="0" dirty="0" smtClean="0">
            <a:ln/>
            <a:solidFill>
              <a:srgbClr val="FFFFFF"/>
            </a:solidFill>
            <a:effectLst/>
            <a:latin typeface="+mn-lt"/>
            <a:ea typeface="+mn-ea"/>
            <a:cs typeface="+mn-cs"/>
          </a:endParaRPr>
        </a:p>
      </dgm:t>
    </dgm:pt>
    <dgm:pt modelId="{4FDF9318-2E3A-43BC-99DE-E0B9A093F91B}" type="sibTrans" cxnId="{B9130225-0975-4FDE-89D1-0DB95DE754B8}">
      <dgm:prSet/>
      <dgm:spPr/>
      <dgm:t>
        <a:bodyPr/>
        <a:lstStyle/>
        <a:p>
          <a:endParaRPr lang="it-IT"/>
        </a:p>
      </dgm:t>
    </dgm:pt>
    <dgm:pt modelId="{CF929673-88B8-4603-B732-C944CA1B5C88}" type="parTrans" cxnId="{B9130225-0975-4FDE-89D1-0DB95DE754B8}">
      <dgm:prSet/>
      <dgm:spPr>
        <a:xfrm>
          <a:off x="4049563" y="1245721"/>
          <a:ext cx="91440" cy="208209"/>
        </a:xfrm>
        <a:noFill/>
        <a:ln w="25400" cap="flat" cmpd="sng" algn="ctr">
          <a:solidFill>
            <a:srgbClr val="BBE0E3">
              <a:shade val="60000"/>
              <a:hueOff val="0"/>
              <a:satOff val="0"/>
              <a:lumOff val="0"/>
              <a:alphaOff val="0"/>
            </a:srgbClr>
          </a:solidFill>
          <a:prstDash val="solid"/>
        </a:ln>
        <a:effectLst/>
      </dgm:spPr>
      <dgm:t>
        <a:bodyPr/>
        <a:lstStyle/>
        <a:p>
          <a:endParaRPr lang="it-IT"/>
        </a:p>
      </dgm:t>
    </dgm:pt>
    <dgm:pt modelId="{F9C12AD1-49BF-4226-AA12-5753DCB286B9}">
      <dgm:prSet/>
      <dgm:spPr>
        <a:xfrm>
          <a:off x="4799230" y="2157878"/>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Healthcare</a:t>
          </a:r>
        </a:p>
      </dgm:t>
    </dgm:pt>
    <dgm:pt modelId="{0D21DC02-24B8-4A88-B94B-4A8A21C2CAD6}" type="parTrans" cxnId="{DD103FEE-D3BC-49B3-85A9-F6BC9D4EDC60}">
      <dgm:prSet/>
      <dgm:spPr>
        <a:xfrm>
          <a:off x="2895599" y="1949668"/>
          <a:ext cx="2399367" cy="208209"/>
        </a:xfrm>
        <a:noFill/>
        <a:ln w="25400" cap="flat" cmpd="sng" algn="ctr">
          <a:solidFill>
            <a:schemeClr val="accent2">
              <a:lumMod val="75000"/>
            </a:schemeClr>
          </a:solidFill>
          <a:prstDash val="solid"/>
        </a:ln>
        <a:effectLst/>
      </dgm:spPr>
      <dgm:t>
        <a:bodyPr/>
        <a:lstStyle/>
        <a:p>
          <a:endParaRPr lang="it-IT"/>
        </a:p>
      </dgm:t>
    </dgm:pt>
    <dgm:pt modelId="{AD3BEF59-2F4B-4D70-928A-773137BF0783}" type="sibTrans" cxnId="{DD103FEE-D3BC-49B3-85A9-F6BC9D4EDC60}">
      <dgm:prSet/>
      <dgm:spPr/>
      <dgm:t>
        <a:bodyPr/>
        <a:lstStyle/>
        <a:p>
          <a:endParaRPr lang="it-IT"/>
        </a:p>
      </dgm:t>
    </dgm:pt>
    <dgm:pt modelId="{845FD651-0343-40C4-9B5D-538495ABF446}">
      <dgm:prSet/>
      <dgm:spPr>
        <a:xfrm>
          <a:off x="1200178" y="2157878"/>
          <a:ext cx="991474" cy="495737"/>
        </a:xfrm>
        <a:solidFill>
          <a:schemeClr val="accent2">
            <a:lumMod val="75000"/>
          </a:scheme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b="1" i="0" u="none" strike="noStrike" cap="none" normalizeH="0" baseline="0" dirty="0" smtClean="0">
              <a:ln/>
              <a:solidFill>
                <a:srgbClr val="FFFFFF"/>
              </a:solidFill>
              <a:effectLst/>
              <a:latin typeface="+mn-lt"/>
              <a:ea typeface="+mn-ea"/>
              <a:cs typeface="+mn-cs"/>
            </a:rPr>
            <a:t>Social Relations</a:t>
          </a:r>
        </a:p>
      </dgm:t>
    </dgm:pt>
    <dgm:pt modelId="{1FEA91B3-4BA8-40B2-B2E4-78350D184768}" type="parTrans" cxnId="{A1C8816A-11E1-4D27-B5DB-8180DAF37DB5}">
      <dgm:prSet/>
      <dgm:spPr>
        <a:xfrm>
          <a:off x="1695916" y="1949668"/>
          <a:ext cx="1199683" cy="208209"/>
        </a:xfrm>
        <a:noFill/>
        <a:ln w="25400" cap="flat" cmpd="sng" algn="ctr">
          <a:solidFill>
            <a:schemeClr val="accent2">
              <a:lumMod val="75000"/>
            </a:schemeClr>
          </a:solidFill>
          <a:prstDash val="solid"/>
        </a:ln>
        <a:effectLst/>
      </dgm:spPr>
      <dgm:t>
        <a:bodyPr/>
        <a:lstStyle/>
        <a:p>
          <a:endParaRPr lang="it-IT"/>
        </a:p>
      </dgm:t>
    </dgm:pt>
    <dgm:pt modelId="{E8652A32-607C-4996-8582-9AED50FC4792}" type="sibTrans" cxnId="{A1C8816A-11E1-4D27-B5DB-8180DAF37DB5}">
      <dgm:prSet/>
      <dgm:spPr/>
      <dgm:t>
        <a:bodyPr/>
        <a:lstStyle/>
        <a:p>
          <a:endParaRPr lang="it-IT"/>
        </a:p>
      </dgm:t>
    </dgm:pt>
    <dgm:pt modelId="{605852E3-FF3E-423F-A57F-A7F9168C4E4A}" type="pres">
      <dgm:prSet presAssocID="{BEC9CFFC-FF05-4674-8FF6-10C1CEC60939}" presName="hierChild1" presStyleCnt="0">
        <dgm:presLayoutVars>
          <dgm:orgChart val="1"/>
          <dgm:chPref val="1"/>
          <dgm:dir/>
          <dgm:animOne val="branch"/>
          <dgm:animLvl val="lvl"/>
          <dgm:resizeHandles/>
        </dgm:presLayoutVars>
      </dgm:prSet>
      <dgm:spPr/>
      <dgm:t>
        <a:bodyPr/>
        <a:lstStyle/>
        <a:p>
          <a:endParaRPr lang="it-IT"/>
        </a:p>
      </dgm:t>
    </dgm:pt>
    <dgm:pt modelId="{BF0C7C5E-90F1-4DA1-BBFD-6CB9191CEC89}" type="pres">
      <dgm:prSet presAssocID="{3C62A8D6-A0C1-4498-B79F-A90B36AA1551}" presName="hierRoot1" presStyleCnt="0">
        <dgm:presLayoutVars>
          <dgm:hierBranch/>
        </dgm:presLayoutVars>
      </dgm:prSet>
      <dgm:spPr/>
    </dgm:pt>
    <dgm:pt modelId="{8CBCE6AF-7182-4C07-BD65-0388B0914392}" type="pres">
      <dgm:prSet presAssocID="{3C62A8D6-A0C1-4498-B79F-A90B36AA1551}" presName="rootComposite1" presStyleCnt="0"/>
      <dgm:spPr/>
    </dgm:pt>
    <dgm:pt modelId="{7546CE4C-C475-4751-87E5-BCEA952BB824}" type="pres">
      <dgm:prSet presAssocID="{3C62A8D6-A0C1-4498-B79F-A90B36AA1551}" presName="rootText1" presStyleLbl="node0" presStyleIdx="0" presStyleCnt="1">
        <dgm:presLayoutVars>
          <dgm:chPref val="3"/>
        </dgm:presLayoutVars>
      </dgm:prSet>
      <dgm:spPr>
        <a:prstGeom prst="rect">
          <a:avLst/>
        </a:prstGeom>
      </dgm:spPr>
      <dgm:t>
        <a:bodyPr/>
        <a:lstStyle/>
        <a:p>
          <a:endParaRPr lang="it-IT"/>
        </a:p>
      </dgm:t>
    </dgm:pt>
    <dgm:pt modelId="{13A60A9D-6535-4231-A28F-95444BE630D1}" type="pres">
      <dgm:prSet presAssocID="{3C62A8D6-A0C1-4498-B79F-A90B36AA1551}" presName="rootConnector1" presStyleLbl="node1" presStyleIdx="0" presStyleCnt="0"/>
      <dgm:spPr/>
      <dgm:t>
        <a:bodyPr/>
        <a:lstStyle/>
        <a:p>
          <a:endParaRPr lang="it-IT"/>
        </a:p>
      </dgm:t>
    </dgm:pt>
    <dgm:pt modelId="{3F9DFB8D-FB1A-405F-97E7-3C2CEA1AD341}" type="pres">
      <dgm:prSet presAssocID="{3C62A8D6-A0C1-4498-B79F-A90B36AA1551}" presName="hierChild2" presStyleCnt="0"/>
      <dgm:spPr/>
    </dgm:pt>
    <dgm:pt modelId="{3E642001-13AB-40D2-B4EE-BF6A9EC19A77}" type="pres">
      <dgm:prSet presAssocID="{48F50C38-6CF0-4464-A703-2D6E32EEEF94}" presName="Name35" presStyleLbl="parChTrans1D2" presStyleIdx="0" presStyleCnt="3"/>
      <dgm:spPr>
        <a:custGeom>
          <a:avLst/>
          <a:gdLst/>
          <a:ahLst/>
          <a:cxnLst/>
          <a:rect l="0" t="0" r="0" b="0"/>
          <a:pathLst>
            <a:path>
              <a:moveTo>
                <a:pt x="1199683" y="0"/>
              </a:moveTo>
              <a:lnTo>
                <a:pt x="1199683" y="104104"/>
              </a:lnTo>
              <a:lnTo>
                <a:pt x="0" y="104104"/>
              </a:lnTo>
              <a:lnTo>
                <a:pt x="0" y="208209"/>
              </a:lnTo>
            </a:path>
          </a:pathLst>
        </a:custGeom>
      </dgm:spPr>
      <dgm:t>
        <a:bodyPr/>
        <a:lstStyle/>
        <a:p>
          <a:endParaRPr lang="it-IT"/>
        </a:p>
      </dgm:t>
    </dgm:pt>
    <dgm:pt modelId="{97522A68-7467-49A7-BB73-56D824E6FDC2}" type="pres">
      <dgm:prSet presAssocID="{AAE04031-3B1C-49D5-8B3C-20EBA8D97663}" presName="hierRoot2" presStyleCnt="0">
        <dgm:presLayoutVars>
          <dgm:hierBranch/>
        </dgm:presLayoutVars>
      </dgm:prSet>
      <dgm:spPr/>
    </dgm:pt>
    <dgm:pt modelId="{BE0C400B-6C77-48C3-91A7-691ECC2A52BA}" type="pres">
      <dgm:prSet presAssocID="{AAE04031-3B1C-49D5-8B3C-20EBA8D97663}" presName="rootComposite" presStyleCnt="0"/>
      <dgm:spPr/>
    </dgm:pt>
    <dgm:pt modelId="{8214FA18-6C7D-4B34-B238-8684BBDC86E2}" type="pres">
      <dgm:prSet presAssocID="{AAE04031-3B1C-49D5-8B3C-20EBA8D97663}" presName="rootText" presStyleLbl="node2" presStyleIdx="0" presStyleCnt="3">
        <dgm:presLayoutVars>
          <dgm:chPref val="3"/>
        </dgm:presLayoutVars>
      </dgm:prSet>
      <dgm:spPr>
        <a:prstGeom prst="rect">
          <a:avLst/>
        </a:prstGeom>
      </dgm:spPr>
      <dgm:t>
        <a:bodyPr/>
        <a:lstStyle/>
        <a:p>
          <a:endParaRPr lang="it-IT"/>
        </a:p>
      </dgm:t>
    </dgm:pt>
    <dgm:pt modelId="{9CC06197-B699-47E5-B300-68BFBED01230}" type="pres">
      <dgm:prSet presAssocID="{AAE04031-3B1C-49D5-8B3C-20EBA8D97663}" presName="rootConnector" presStyleLbl="node2" presStyleIdx="0" presStyleCnt="3"/>
      <dgm:spPr/>
      <dgm:t>
        <a:bodyPr/>
        <a:lstStyle/>
        <a:p>
          <a:endParaRPr lang="it-IT"/>
        </a:p>
      </dgm:t>
    </dgm:pt>
    <dgm:pt modelId="{1CE6ABC0-C3B6-4819-A3AD-43EA0B5594A6}" type="pres">
      <dgm:prSet presAssocID="{AAE04031-3B1C-49D5-8B3C-20EBA8D97663}" presName="hierChild4" presStyleCnt="0"/>
      <dgm:spPr/>
    </dgm:pt>
    <dgm:pt modelId="{0C1E754D-F02A-42F1-B2C1-F1AF190E4518}" type="pres">
      <dgm:prSet presAssocID="{8216EEF3-00F4-41D7-82F8-780745D82CD3}" presName="Name35" presStyleLbl="parChTrans1D3" presStyleIdx="0" presStyleCnt="5"/>
      <dgm:spPr>
        <a:custGeom>
          <a:avLst/>
          <a:gdLst/>
          <a:ahLst/>
          <a:cxnLst/>
          <a:rect l="0" t="0" r="0" b="0"/>
          <a:pathLst>
            <a:path>
              <a:moveTo>
                <a:pt x="2399367" y="0"/>
              </a:moveTo>
              <a:lnTo>
                <a:pt x="2399367" y="104104"/>
              </a:lnTo>
              <a:lnTo>
                <a:pt x="0" y="104104"/>
              </a:lnTo>
              <a:lnTo>
                <a:pt x="0" y="208209"/>
              </a:lnTo>
            </a:path>
          </a:pathLst>
        </a:custGeom>
      </dgm:spPr>
      <dgm:t>
        <a:bodyPr/>
        <a:lstStyle/>
        <a:p>
          <a:endParaRPr lang="it-IT"/>
        </a:p>
      </dgm:t>
    </dgm:pt>
    <dgm:pt modelId="{D55EA717-2D6A-4A32-825C-D1955B5CC65D}" type="pres">
      <dgm:prSet presAssocID="{2E82A8A2-6CDE-4EAC-9874-EF5CD082B490}" presName="hierRoot2" presStyleCnt="0">
        <dgm:presLayoutVars>
          <dgm:hierBranch val="r"/>
        </dgm:presLayoutVars>
      </dgm:prSet>
      <dgm:spPr/>
    </dgm:pt>
    <dgm:pt modelId="{AFE159AD-35E7-4ECB-8B6C-568F342F5C8A}" type="pres">
      <dgm:prSet presAssocID="{2E82A8A2-6CDE-4EAC-9874-EF5CD082B490}" presName="rootComposite" presStyleCnt="0"/>
      <dgm:spPr/>
    </dgm:pt>
    <dgm:pt modelId="{04848CFB-1455-4606-AE7F-5645FC33DAD3}" type="pres">
      <dgm:prSet presAssocID="{2E82A8A2-6CDE-4EAC-9874-EF5CD082B490}" presName="rootText" presStyleLbl="node3" presStyleIdx="0" presStyleCnt="5">
        <dgm:presLayoutVars>
          <dgm:chPref val="3"/>
        </dgm:presLayoutVars>
      </dgm:prSet>
      <dgm:spPr>
        <a:prstGeom prst="rect">
          <a:avLst/>
        </a:prstGeom>
      </dgm:spPr>
      <dgm:t>
        <a:bodyPr/>
        <a:lstStyle/>
        <a:p>
          <a:endParaRPr lang="it-IT"/>
        </a:p>
      </dgm:t>
    </dgm:pt>
    <dgm:pt modelId="{82478BD6-10E7-4A43-A201-62C5FB56AE72}" type="pres">
      <dgm:prSet presAssocID="{2E82A8A2-6CDE-4EAC-9874-EF5CD082B490}" presName="rootConnector" presStyleLbl="node3" presStyleIdx="0" presStyleCnt="5"/>
      <dgm:spPr/>
      <dgm:t>
        <a:bodyPr/>
        <a:lstStyle/>
        <a:p>
          <a:endParaRPr lang="it-IT"/>
        </a:p>
      </dgm:t>
    </dgm:pt>
    <dgm:pt modelId="{296889EC-4300-43E6-8F25-33FFBBDE30C3}" type="pres">
      <dgm:prSet presAssocID="{2E82A8A2-6CDE-4EAC-9874-EF5CD082B490}" presName="hierChild4" presStyleCnt="0"/>
      <dgm:spPr/>
    </dgm:pt>
    <dgm:pt modelId="{901CF0CB-1563-42D9-9E7E-DCECD652191B}" type="pres">
      <dgm:prSet presAssocID="{2E82A8A2-6CDE-4EAC-9874-EF5CD082B490}" presName="hierChild5" presStyleCnt="0"/>
      <dgm:spPr/>
    </dgm:pt>
    <dgm:pt modelId="{E73D0F5F-C240-45FE-8452-2C2C84B3B8C0}" type="pres">
      <dgm:prSet presAssocID="{1FEA91B3-4BA8-40B2-B2E4-78350D184768}" presName="Name35" presStyleLbl="parChTrans1D3" presStyleIdx="1" presStyleCnt="5"/>
      <dgm:spPr>
        <a:custGeom>
          <a:avLst/>
          <a:gdLst/>
          <a:ahLst/>
          <a:cxnLst/>
          <a:rect l="0" t="0" r="0" b="0"/>
          <a:pathLst>
            <a:path>
              <a:moveTo>
                <a:pt x="1199683" y="0"/>
              </a:moveTo>
              <a:lnTo>
                <a:pt x="1199683" y="104104"/>
              </a:lnTo>
              <a:lnTo>
                <a:pt x="0" y="104104"/>
              </a:lnTo>
              <a:lnTo>
                <a:pt x="0" y="208209"/>
              </a:lnTo>
            </a:path>
          </a:pathLst>
        </a:custGeom>
      </dgm:spPr>
      <dgm:t>
        <a:bodyPr/>
        <a:lstStyle/>
        <a:p>
          <a:endParaRPr lang="it-IT"/>
        </a:p>
      </dgm:t>
    </dgm:pt>
    <dgm:pt modelId="{63D47F45-DCA7-4F06-AE27-0B4406FC9A29}" type="pres">
      <dgm:prSet presAssocID="{845FD651-0343-40C4-9B5D-538495ABF446}" presName="hierRoot2" presStyleCnt="0">
        <dgm:presLayoutVars>
          <dgm:hierBranch val="init"/>
        </dgm:presLayoutVars>
      </dgm:prSet>
      <dgm:spPr/>
    </dgm:pt>
    <dgm:pt modelId="{3C1AE081-E690-4802-822C-C17619CD843E}" type="pres">
      <dgm:prSet presAssocID="{845FD651-0343-40C4-9B5D-538495ABF446}" presName="rootComposite" presStyleCnt="0"/>
      <dgm:spPr/>
    </dgm:pt>
    <dgm:pt modelId="{C99CD435-F7B7-4DF1-AD3D-D814028BDD0D}" type="pres">
      <dgm:prSet presAssocID="{845FD651-0343-40C4-9B5D-538495ABF446}" presName="rootText" presStyleLbl="node3" presStyleIdx="1" presStyleCnt="5">
        <dgm:presLayoutVars>
          <dgm:chPref val="3"/>
        </dgm:presLayoutVars>
      </dgm:prSet>
      <dgm:spPr>
        <a:prstGeom prst="rect">
          <a:avLst/>
        </a:prstGeom>
      </dgm:spPr>
      <dgm:t>
        <a:bodyPr/>
        <a:lstStyle/>
        <a:p>
          <a:endParaRPr lang="it-IT"/>
        </a:p>
      </dgm:t>
    </dgm:pt>
    <dgm:pt modelId="{FF239510-02FE-448F-8CB7-5D42B6E8BFE3}" type="pres">
      <dgm:prSet presAssocID="{845FD651-0343-40C4-9B5D-538495ABF446}" presName="rootConnector" presStyleLbl="node3" presStyleIdx="1" presStyleCnt="5"/>
      <dgm:spPr/>
      <dgm:t>
        <a:bodyPr/>
        <a:lstStyle/>
        <a:p>
          <a:endParaRPr lang="it-IT"/>
        </a:p>
      </dgm:t>
    </dgm:pt>
    <dgm:pt modelId="{5533F67E-8B4B-48DA-BABD-AD40AEF9F862}" type="pres">
      <dgm:prSet presAssocID="{845FD651-0343-40C4-9B5D-538495ABF446}" presName="hierChild4" presStyleCnt="0"/>
      <dgm:spPr/>
    </dgm:pt>
    <dgm:pt modelId="{15BE6CEE-DC12-404F-8CF3-A753D33BE51D}" type="pres">
      <dgm:prSet presAssocID="{845FD651-0343-40C4-9B5D-538495ABF446}" presName="hierChild5" presStyleCnt="0"/>
      <dgm:spPr/>
    </dgm:pt>
    <dgm:pt modelId="{387B9183-E600-4899-9910-2B3579609F09}" type="pres">
      <dgm:prSet presAssocID="{B5817045-E58C-40A4-9EA0-B5023B7461E2}" presName="Name35" presStyleLbl="parChTrans1D3" presStyleIdx="2" presStyleCnt="5"/>
      <dgm:spPr>
        <a:custGeom>
          <a:avLst/>
          <a:gdLst/>
          <a:ahLst/>
          <a:cxnLst/>
          <a:rect l="0" t="0" r="0" b="0"/>
          <a:pathLst>
            <a:path>
              <a:moveTo>
                <a:pt x="45720" y="0"/>
              </a:moveTo>
              <a:lnTo>
                <a:pt x="45720" y="208209"/>
              </a:lnTo>
            </a:path>
          </a:pathLst>
        </a:custGeom>
      </dgm:spPr>
      <dgm:t>
        <a:bodyPr/>
        <a:lstStyle/>
        <a:p>
          <a:endParaRPr lang="it-IT"/>
        </a:p>
      </dgm:t>
    </dgm:pt>
    <dgm:pt modelId="{32274107-77F7-48DE-A2E9-F0DF7712E44B}" type="pres">
      <dgm:prSet presAssocID="{825CCD7B-CBC9-4DDB-BBE2-0BFE1C0E0B3F}" presName="hierRoot2" presStyleCnt="0">
        <dgm:presLayoutVars>
          <dgm:hierBranch val="init"/>
        </dgm:presLayoutVars>
      </dgm:prSet>
      <dgm:spPr/>
    </dgm:pt>
    <dgm:pt modelId="{41BA31C8-F665-425D-974F-465D836E07D0}" type="pres">
      <dgm:prSet presAssocID="{825CCD7B-CBC9-4DDB-BBE2-0BFE1C0E0B3F}" presName="rootComposite" presStyleCnt="0"/>
      <dgm:spPr/>
    </dgm:pt>
    <dgm:pt modelId="{41A5F0E0-8A22-4B39-B988-BE755C1FE11D}" type="pres">
      <dgm:prSet presAssocID="{825CCD7B-CBC9-4DDB-BBE2-0BFE1C0E0B3F}" presName="rootText" presStyleLbl="node3" presStyleIdx="2" presStyleCnt="5">
        <dgm:presLayoutVars>
          <dgm:chPref val="3"/>
        </dgm:presLayoutVars>
      </dgm:prSet>
      <dgm:spPr>
        <a:prstGeom prst="rect">
          <a:avLst/>
        </a:prstGeom>
      </dgm:spPr>
      <dgm:t>
        <a:bodyPr/>
        <a:lstStyle/>
        <a:p>
          <a:endParaRPr lang="it-IT"/>
        </a:p>
      </dgm:t>
    </dgm:pt>
    <dgm:pt modelId="{E7D97ACD-507D-4F14-8D4E-C6C8C7755960}" type="pres">
      <dgm:prSet presAssocID="{825CCD7B-CBC9-4DDB-BBE2-0BFE1C0E0B3F}" presName="rootConnector" presStyleLbl="node3" presStyleIdx="2" presStyleCnt="5"/>
      <dgm:spPr/>
      <dgm:t>
        <a:bodyPr/>
        <a:lstStyle/>
        <a:p>
          <a:endParaRPr lang="it-IT"/>
        </a:p>
      </dgm:t>
    </dgm:pt>
    <dgm:pt modelId="{83149564-2752-4875-872B-750C15E8BBBA}" type="pres">
      <dgm:prSet presAssocID="{825CCD7B-CBC9-4DDB-BBE2-0BFE1C0E0B3F}" presName="hierChild4" presStyleCnt="0"/>
      <dgm:spPr/>
    </dgm:pt>
    <dgm:pt modelId="{309EC2A3-E08C-4F37-8AD3-84A130C42755}" type="pres">
      <dgm:prSet presAssocID="{825CCD7B-CBC9-4DDB-BBE2-0BFE1C0E0B3F}" presName="hierChild5" presStyleCnt="0"/>
      <dgm:spPr/>
    </dgm:pt>
    <dgm:pt modelId="{AC2D271E-CB58-41DC-80C9-136EFF6BF84C}" type="pres">
      <dgm:prSet presAssocID="{AABEFDF3-DFA7-42E2-9B54-AF5A290BA15A}" presName="Name35" presStyleLbl="parChTrans1D3" presStyleIdx="3" presStyleCnt="5"/>
      <dgm:spPr>
        <a:custGeom>
          <a:avLst/>
          <a:gdLst/>
          <a:ahLst/>
          <a:cxnLst/>
          <a:rect l="0" t="0" r="0" b="0"/>
          <a:pathLst>
            <a:path>
              <a:moveTo>
                <a:pt x="0" y="0"/>
              </a:moveTo>
              <a:lnTo>
                <a:pt x="0" y="104104"/>
              </a:lnTo>
              <a:lnTo>
                <a:pt x="1199683" y="104104"/>
              </a:lnTo>
              <a:lnTo>
                <a:pt x="1199683" y="208209"/>
              </a:lnTo>
            </a:path>
          </a:pathLst>
        </a:custGeom>
      </dgm:spPr>
      <dgm:t>
        <a:bodyPr/>
        <a:lstStyle/>
        <a:p>
          <a:endParaRPr lang="it-IT"/>
        </a:p>
      </dgm:t>
    </dgm:pt>
    <dgm:pt modelId="{A8F2E197-E8F4-4A4A-A92E-5BCCF9995807}" type="pres">
      <dgm:prSet presAssocID="{49C569BA-F780-4A9C-8142-E77CF8DCC14C}" presName="hierRoot2" presStyleCnt="0">
        <dgm:presLayoutVars>
          <dgm:hierBranch val="init"/>
        </dgm:presLayoutVars>
      </dgm:prSet>
      <dgm:spPr/>
    </dgm:pt>
    <dgm:pt modelId="{06DBFA37-DBB4-40A2-8353-C4B115D3DB94}" type="pres">
      <dgm:prSet presAssocID="{49C569BA-F780-4A9C-8142-E77CF8DCC14C}" presName="rootComposite" presStyleCnt="0"/>
      <dgm:spPr/>
    </dgm:pt>
    <dgm:pt modelId="{13EE77E6-81DB-4DCF-B435-DF7928604144}" type="pres">
      <dgm:prSet presAssocID="{49C569BA-F780-4A9C-8142-E77CF8DCC14C}" presName="rootText" presStyleLbl="node3" presStyleIdx="3" presStyleCnt="5">
        <dgm:presLayoutVars>
          <dgm:chPref val="3"/>
        </dgm:presLayoutVars>
      </dgm:prSet>
      <dgm:spPr>
        <a:prstGeom prst="rect">
          <a:avLst/>
        </a:prstGeom>
      </dgm:spPr>
      <dgm:t>
        <a:bodyPr/>
        <a:lstStyle/>
        <a:p>
          <a:endParaRPr lang="it-IT"/>
        </a:p>
      </dgm:t>
    </dgm:pt>
    <dgm:pt modelId="{6E1488C3-9F1B-49B7-A6AA-268F3772C1BA}" type="pres">
      <dgm:prSet presAssocID="{49C569BA-F780-4A9C-8142-E77CF8DCC14C}" presName="rootConnector" presStyleLbl="node3" presStyleIdx="3" presStyleCnt="5"/>
      <dgm:spPr/>
      <dgm:t>
        <a:bodyPr/>
        <a:lstStyle/>
        <a:p>
          <a:endParaRPr lang="it-IT"/>
        </a:p>
      </dgm:t>
    </dgm:pt>
    <dgm:pt modelId="{C38966CE-506C-424F-BAEF-F4C4C2E01E74}" type="pres">
      <dgm:prSet presAssocID="{49C569BA-F780-4A9C-8142-E77CF8DCC14C}" presName="hierChild4" presStyleCnt="0"/>
      <dgm:spPr/>
    </dgm:pt>
    <dgm:pt modelId="{3E4CC9C4-2502-4A1E-8E1A-397CD416836C}" type="pres">
      <dgm:prSet presAssocID="{49C569BA-F780-4A9C-8142-E77CF8DCC14C}" presName="hierChild5" presStyleCnt="0"/>
      <dgm:spPr/>
    </dgm:pt>
    <dgm:pt modelId="{4C0A95C0-F85C-45F5-8059-A69A8318A251}" type="pres">
      <dgm:prSet presAssocID="{0D21DC02-24B8-4A88-B94B-4A8A21C2CAD6}" presName="Name35" presStyleLbl="parChTrans1D3" presStyleIdx="4" presStyleCnt="5"/>
      <dgm:spPr>
        <a:custGeom>
          <a:avLst/>
          <a:gdLst/>
          <a:ahLst/>
          <a:cxnLst/>
          <a:rect l="0" t="0" r="0" b="0"/>
          <a:pathLst>
            <a:path>
              <a:moveTo>
                <a:pt x="0" y="0"/>
              </a:moveTo>
              <a:lnTo>
                <a:pt x="0" y="104104"/>
              </a:lnTo>
              <a:lnTo>
                <a:pt x="2399367" y="104104"/>
              </a:lnTo>
              <a:lnTo>
                <a:pt x="2399367" y="208209"/>
              </a:lnTo>
            </a:path>
          </a:pathLst>
        </a:custGeom>
      </dgm:spPr>
      <dgm:t>
        <a:bodyPr/>
        <a:lstStyle/>
        <a:p>
          <a:endParaRPr lang="it-IT"/>
        </a:p>
      </dgm:t>
    </dgm:pt>
    <dgm:pt modelId="{7066264E-01BA-406A-83C6-524D45123044}" type="pres">
      <dgm:prSet presAssocID="{F9C12AD1-49BF-4226-AA12-5753DCB286B9}" presName="hierRoot2" presStyleCnt="0">
        <dgm:presLayoutVars>
          <dgm:hierBranch val="init"/>
        </dgm:presLayoutVars>
      </dgm:prSet>
      <dgm:spPr/>
    </dgm:pt>
    <dgm:pt modelId="{D6FC741A-522D-4B4A-ADFB-021577B14A45}" type="pres">
      <dgm:prSet presAssocID="{F9C12AD1-49BF-4226-AA12-5753DCB286B9}" presName="rootComposite" presStyleCnt="0"/>
      <dgm:spPr/>
    </dgm:pt>
    <dgm:pt modelId="{42975371-90CE-4613-8530-5C4D063D5BEE}" type="pres">
      <dgm:prSet presAssocID="{F9C12AD1-49BF-4226-AA12-5753DCB286B9}" presName="rootText" presStyleLbl="node3" presStyleIdx="4" presStyleCnt="5">
        <dgm:presLayoutVars>
          <dgm:chPref val="3"/>
        </dgm:presLayoutVars>
      </dgm:prSet>
      <dgm:spPr>
        <a:prstGeom prst="rect">
          <a:avLst/>
        </a:prstGeom>
      </dgm:spPr>
      <dgm:t>
        <a:bodyPr/>
        <a:lstStyle/>
        <a:p>
          <a:endParaRPr lang="it-IT"/>
        </a:p>
      </dgm:t>
    </dgm:pt>
    <dgm:pt modelId="{0C994DFC-56A0-48F2-A3EC-2F50A0ACD93F}" type="pres">
      <dgm:prSet presAssocID="{F9C12AD1-49BF-4226-AA12-5753DCB286B9}" presName="rootConnector" presStyleLbl="node3" presStyleIdx="4" presStyleCnt="5"/>
      <dgm:spPr/>
      <dgm:t>
        <a:bodyPr/>
        <a:lstStyle/>
        <a:p>
          <a:endParaRPr lang="it-IT"/>
        </a:p>
      </dgm:t>
    </dgm:pt>
    <dgm:pt modelId="{CC2C061D-DAAA-4CA1-8EE2-E934350276F8}" type="pres">
      <dgm:prSet presAssocID="{F9C12AD1-49BF-4226-AA12-5753DCB286B9}" presName="hierChild4" presStyleCnt="0"/>
      <dgm:spPr/>
    </dgm:pt>
    <dgm:pt modelId="{607548A9-819E-49CF-9EFA-F79A89D513E3}" type="pres">
      <dgm:prSet presAssocID="{F9C12AD1-49BF-4226-AA12-5753DCB286B9}" presName="hierChild5" presStyleCnt="0"/>
      <dgm:spPr/>
    </dgm:pt>
    <dgm:pt modelId="{030011FB-E12B-45BF-B417-E573C5AA58B4}" type="pres">
      <dgm:prSet presAssocID="{AAE04031-3B1C-49D5-8B3C-20EBA8D97663}" presName="hierChild5" presStyleCnt="0"/>
      <dgm:spPr/>
    </dgm:pt>
    <dgm:pt modelId="{5C907603-2767-4B0C-93F4-CAC94687F50D}" type="pres">
      <dgm:prSet presAssocID="{CF929673-88B8-4603-B732-C944CA1B5C88}" presName="Name35" presStyleLbl="parChTrans1D2" presStyleIdx="1" presStyleCnt="3"/>
      <dgm:spPr>
        <a:custGeom>
          <a:avLst/>
          <a:gdLst/>
          <a:ahLst/>
          <a:cxnLst/>
          <a:rect l="0" t="0" r="0" b="0"/>
          <a:pathLst>
            <a:path>
              <a:moveTo>
                <a:pt x="45720" y="0"/>
              </a:moveTo>
              <a:lnTo>
                <a:pt x="45720" y="208209"/>
              </a:lnTo>
            </a:path>
          </a:pathLst>
        </a:custGeom>
      </dgm:spPr>
      <dgm:t>
        <a:bodyPr/>
        <a:lstStyle/>
        <a:p>
          <a:endParaRPr lang="it-IT"/>
        </a:p>
      </dgm:t>
    </dgm:pt>
    <dgm:pt modelId="{B541590A-2ED3-414A-9E91-91ACA23033FD}" type="pres">
      <dgm:prSet presAssocID="{18427E24-F967-42E7-8EA3-742017072CA3}" presName="hierRoot2" presStyleCnt="0">
        <dgm:presLayoutVars>
          <dgm:hierBranch/>
        </dgm:presLayoutVars>
      </dgm:prSet>
      <dgm:spPr/>
    </dgm:pt>
    <dgm:pt modelId="{6ECBACC8-891D-4C4C-8EFF-E80B88C4B5A1}" type="pres">
      <dgm:prSet presAssocID="{18427E24-F967-42E7-8EA3-742017072CA3}" presName="rootComposite" presStyleCnt="0"/>
      <dgm:spPr/>
    </dgm:pt>
    <dgm:pt modelId="{63C6E8D3-36D7-4C4C-BC96-CAACDC34EC4B}" type="pres">
      <dgm:prSet presAssocID="{18427E24-F967-42E7-8EA3-742017072CA3}" presName="rootText" presStyleLbl="node2" presStyleIdx="1" presStyleCnt="3">
        <dgm:presLayoutVars>
          <dgm:chPref val="3"/>
        </dgm:presLayoutVars>
      </dgm:prSet>
      <dgm:spPr>
        <a:prstGeom prst="rect">
          <a:avLst/>
        </a:prstGeom>
      </dgm:spPr>
      <dgm:t>
        <a:bodyPr/>
        <a:lstStyle/>
        <a:p>
          <a:endParaRPr lang="it-IT"/>
        </a:p>
      </dgm:t>
    </dgm:pt>
    <dgm:pt modelId="{DD2E6E6C-5527-4D9F-8E94-22D884A86155}" type="pres">
      <dgm:prSet presAssocID="{18427E24-F967-42E7-8EA3-742017072CA3}" presName="rootConnector" presStyleLbl="node2" presStyleIdx="1" presStyleCnt="3"/>
      <dgm:spPr/>
      <dgm:t>
        <a:bodyPr/>
        <a:lstStyle/>
        <a:p>
          <a:endParaRPr lang="it-IT"/>
        </a:p>
      </dgm:t>
    </dgm:pt>
    <dgm:pt modelId="{CAC66D24-36DE-4907-8CA1-001F57E3C3B3}" type="pres">
      <dgm:prSet presAssocID="{18427E24-F967-42E7-8EA3-742017072CA3}" presName="hierChild4" presStyleCnt="0"/>
      <dgm:spPr/>
    </dgm:pt>
    <dgm:pt modelId="{F1874CCF-8F3E-4C07-B30F-987E2713B204}" type="pres">
      <dgm:prSet presAssocID="{18427E24-F967-42E7-8EA3-742017072CA3}" presName="hierChild5" presStyleCnt="0"/>
      <dgm:spPr/>
    </dgm:pt>
    <dgm:pt modelId="{43F1E07E-7C5B-4C37-ACA2-C6C2D914EEAF}" type="pres">
      <dgm:prSet presAssocID="{BB81C7F1-BCCC-483D-8867-45CD88532B30}" presName="Name35" presStyleLbl="parChTrans1D2" presStyleIdx="2" presStyleCnt="3"/>
      <dgm:spPr>
        <a:custGeom>
          <a:avLst/>
          <a:gdLst/>
          <a:ahLst/>
          <a:cxnLst/>
          <a:rect l="0" t="0" r="0" b="0"/>
          <a:pathLst>
            <a:path>
              <a:moveTo>
                <a:pt x="0" y="0"/>
              </a:moveTo>
              <a:lnTo>
                <a:pt x="0" y="104104"/>
              </a:lnTo>
              <a:lnTo>
                <a:pt x="1199683" y="104104"/>
              </a:lnTo>
              <a:lnTo>
                <a:pt x="1199683" y="208209"/>
              </a:lnTo>
            </a:path>
          </a:pathLst>
        </a:custGeom>
      </dgm:spPr>
      <dgm:t>
        <a:bodyPr/>
        <a:lstStyle/>
        <a:p>
          <a:endParaRPr lang="it-IT"/>
        </a:p>
      </dgm:t>
    </dgm:pt>
    <dgm:pt modelId="{84DEC7A1-C9D8-4FD4-8D41-2AB2B1399A05}" type="pres">
      <dgm:prSet presAssocID="{3676DBD9-0D8B-470A-AF7F-E385553A2F8E}" presName="hierRoot2" presStyleCnt="0">
        <dgm:presLayoutVars>
          <dgm:hierBranch/>
        </dgm:presLayoutVars>
      </dgm:prSet>
      <dgm:spPr/>
    </dgm:pt>
    <dgm:pt modelId="{9AF6B523-25DB-4C75-85DF-ECE630F7847D}" type="pres">
      <dgm:prSet presAssocID="{3676DBD9-0D8B-470A-AF7F-E385553A2F8E}" presName="rootComposite" presStyleCnt="0"/>
      <dgm:spPr/>
    </dgm:pt>
    <dgm:pt modelId="{9BD93D44-74FB-48ED-8BA5-304B60070894}" type="pres">
      <dgm:prSet presAssocID="{3676DBD9-0D8B-470A-AF7F-E385553A2F8E}" presName="rootText" presStyleLbl="node2" presStyleIdx="2" presStyleCnt="3">
        <dgm:presLayoutVars>
          <dgm:chPref val="3"/>
        </dgm:presLayoutVars>
      </dgm:prSet>
      <dgm:spPr>
        <a:prstGeom prst="rect">
          <a:avLst/>
        </a:prstGeom>
      </dgm:spPr>
      <dgm:t>
        <a:bodyPr/>
        <a:lstStyle/>
        <a:p>
          <a:endParaRPr lang="it-IT"/>
        </a:p>
      </dgm:t>
    </dgm:pt>
    <dgm:pt modelId="{53E7915E-A240-4013-920A-311951361E8E}" type="pres">
      <dgm:prSet presAssocID="{3676DBD9-0D8B-470A-AF7F-E385553A2F8E}" presName="rootConnector" presStyleLbl="node2" presStyleIdx="2" presStyleCnt="3"/>
      <dgm:spPr/>
      <dgm:t>
        <a:bodyPr/>
        <a:lstStyle/>
        <a:p>
          <a:endParaRPr lang="it-IT"/>
        </a:p>
      </dgm:t>
    </dgm:pt>
    <dgm:pt modelId="{8867F063-2E0A-4B66-AA92-CA4904889DC1}" type="pres">
      <dgm:prSet presAssocID="{3676DBD9-0D8B-470A-AF7F-E385553A2F8E}" presName="hierChild4" presStyleCnt="0"/>
      <dgm:spPr/>
    </dgm:pt>
    <dgm:pt modelId="{F3D5109E-42AD-49E8-A335-075B78DDE66D}" type="pres">
      <dgm:prSet presAssocID="{3676DBD9-0D8B-470A-AF7F-E385553A2F8E}" presName="hierChild5" presStyleCnt="0"/>
      <dgm:spPr/>
    </dgm:pt>
    <dgm:pt modelId="{D1210D33-CAB2-43BC-8577-0778F43CB4EF}" type="pres">
      <dgm:prSet presAssocID="{3C62A8D6-A0C1-4498-B79F-A90B36AA1551}" presName="hierChild3" presStyleCnt="0"/>
      <dgm:spPr/>
    </dgm:pt>
  </dgm:ptLst>
  <dgm:cxnLst>
    <dgm:cxn modelId="{52A7B286-CB56-4986-86AB-EA8B5DAD5391}" type="presOf" srcId="{1FEA91B3-4BA8-40B2-B2E4-78350D184768}" destId="{E73D0F5F-C240-45FE-8452-2C2C84B3B8C0}" srcOrd="0" destOrd="0" presId="urn:microsoft.com/office/officeart/2005/8/layout/orgChart1"/>
    <dgm:cxn modelId="{54CA3F3F-62A0-4A29-9191-F9D426E7AFC1}" type="presOf" srcId="{48F50C38-6CF0-4464-A703-2D6E32EEEF94}" destId="{3E642001-13AB-40D2-B4EE-BF6A9EC19A77}" srcOrd="0" destOrd="0" presId="urn:microsoft.com/office/officeart/2005/8/layout/orgChart1"/>
    <dgm:cxn modelId="{A1C8816A-11E1-4D27-B5DB-8180DAF37DB5}" srcId="{AAE04031-3B1C-49D5-8B3C-20EBA8D97663}" destId="{845FD651-0343-40C4-9B5D-538495ABF446}" srcOrd="1" destOrd="0" parTransId="{1FEA91B3-4BA8-40B2-B2E4-78350D184768}" sibTransId="{E8652A32-607C-4996-8582-9AED50FC4792}"/>
    <dgm:cxn modelId="{440A8E3F-5BEF-4154-8E5A-2915860567CE}" srcId="{3C62A8D6-A0C1-4498-B79F-A90B36AA1551}" destId="{3676DBD9-0D8B-470A-AF7F-E385553A2F8E}" srcOrd="2" destOrd="0" parTransId="{BB81C7F1-BCCC-483D-8867-45CD88532B30}" sibTransId="{52A3B673-4830-4D9E-9482-F1F6438ACC00}"/>
    <dgm:cxn modelId="{9544A723-366C-4633-82F4-AC0DEE9B482B}" type="presOf" srcId="{CF929673-88B8-4603-B732-C944CA1B5C88}" destId="{5C907603-2767-4B0C-93F4-CAC94687F50D}" srcOrd="0" destOrd="0" presId="urn:microsoft.com/office/officeart/2005/8/layout/orgChart1"/>
    <dgm:cxn modelId="{371059C8-E7BD-40BD-9ADD-48A44F5EB53A}" srcId="{AAE04031-3B1C-49D5-8B3C-20EBA8D97663}" destId="{2E82A8A2-6CDE-4EAC-9874-EF5CD082B490}" srcOrd="0" destOrd="0" parTransId="{8216EEF3-00F4-41D7-82F8-780745D82CD3}" sibTransId="{5D792A72-BB6A-4A37-860E-C0E8A4967BF4}"/>
    <dgm:cxn modelId="{1A09B7F7-0D25-44E5-92DF-A20C99B79DB1}" srcId="{AAE04031-3B1C-49D5-8B3C-20EBA8D97663}" destId="{49C569BA-F780-4A9C-8142-E77CF8DCC14C}" srcOrd="3" destOrd="0" parTransId="{AABEFDF3-DFA7-42E2-9B54-AF5A290BA15A}" sibTransId="{1D71C2DE-C6AB-4A64-9931-EFA00D15DF66}"/>
    <dgm:cxn modelId="{D17BF7A9-4D71-4C4B-A199-BA62E3411023}" type="presOf" srcId="{AABEFDF3-DFA7-42E2-9B54-AF5A290BA15A}" destId="{AC2D271E-CB58-41DC-80C9-136EFF6BF84C}" srcOrd="0" destOrd="0" presId="urn:microsoft.com/office/officeart/2005/8/layout/orgChart1"/>
    <dgm:cxn modelId="{147EF9DD-46FD-4141-AC58-D76C04EEDDA0}" type="presOf" srcId="{AAE04031-3B1C-49D5-8B3C-20EBA8D97663}" destId="{9CC06197-B699-47E5-B300-68BFBED01230}" srcOrd="1" destOrd="0" presId="urn:microsoft.com/office/officeart/2005/8/layout/orgChart1"/>
    <dgm:cxn modelId="{0817BF5B-0011-432D-BB11-53DF335FBC19}" type="presOf" srcId="{49C569BA-F780-4A9C-8142-E77CF8DCC14C}" destId="{13EE77E6-81DB-4DCF-B435-DF7928604144}" srcOrd="0" destOrd="0" presId="urn:microsoft.com/office/officeart/2005/8/layout/orgChart1"/>
    <dgm:cxn modelId="{099A5D88-64B4-4764-88B8-D139371161C6}" type="presOf" srcId="{18427E24-F967-42E7-8EA3-742017072CA3}" destId="{DD2E6E6C-5527-4D9F-8E94-22D884A86155}" srcOrd="1" destOrd="0" presId="urn:microsoft.com/office/officeart/2005/8/layout/orgChart1"/>
    <dgm:cxn modelId="{DB5DE72C-D673-4387-BA37-2641C70050AE}" type="presOf" srcId="{3676DBD9-0D8B-470A-AF7F-E385553A2F8E}" destId="{53E7915E-A240-4013-920A-311951361E8E}" srcOrd="1" destOrd="0" presId="urn:microsoft.com/office/officeart/2005/8/layout/orgChart1"/>
    <dgm:cxn modelId="{C3E54194-1509-40A0-B9FF-AC710C3A35D4}" type="presOf" srcId="{8216EEF3-00F4-41D7-82F8-780745D82CD3}" destId="{0C1E754D-F02A-42F1-B2C1-F1AF190E4518}" srcOrd="0" destOrd="0" presId="urn:microsoft.com/office/officeart/2005/8/layout/orgChart1"/>
    <dgm:cxn modelId="{F1B46D73-9967-455C-A862-268CCA0BF990}" srcId="{BEC9CFFC-FF05-4674-8FF6-10C1CEC60939}" destId="{3C62A8D6-A0C1-4498-B79F-A90B36AA1551}" srcOrd="0" destOrd="0" parTransId="{6B6D6D34-A674-4C0E-B436-0D662C5B61A1}" sibTransId="{0B6C2D76-62AB-473A-9D74-51FAC429D834}"/>
    <dgm:cxn modelId="{B9130225-0975-4FDE-89D1-0DB95DE754B8}" srcId="{3C62A8D6-A0C1-4498-B79F-A90B36AA1551}" destId="{18427E24-F967-42E7-8EA3-742017072CA3}" srcOrd="1" destOrd="0" parTransId="{CF929673-88B8-4603-B732-C944CA1B5C88}" sibTransId="{4FDF9318-2E3A-43BC-99DE-E0B9A093F91B}"/>
    <dgm:cxn modelId="{61009432-0EB9-470F-BABF-428FA4E2661D}" type="presOf" srcId="{3676DBD9-0D8B-470A-AF7F-E385553A2F8E}" destId="{9BD93D44-74FB-48ED-8BA5-304B60070894}" srcOrd="0" destOrd="0" presId="urn:microsoft.com/office/officeart/2005/8/layout/orgChart1"/>
    <dgm:cxn modelId="{5300BEBB-B9BD-481C-BBDC-F25CB3C59B74}" type="presOf" srcId="{845FD651-0343-40C4-9B5D-538495ABF446}" destId="{C99CD435-F7B7-4DF1-AD3D-D814028BDD0D}" srcOrd="0" destOrd="0" presId="urn:microsoft.com/office/officeart/2005/8/layout/orgChart1"/>
    <dgm:cxn modelId="{07E8BE1B-FB68-46BC-AC1F-1E9D88CF64C2}" type="presOf" srcId="{2E82A8A2-6CDE-4EAC-9874-EF5CD082B490}" destId="{82478BD6-10E7-4A43-A201-62C5FB56AE72}" srcOrd="1" destOrd="0" presId="urn:microsoft.com/office/officeart/2005/8/layout/orgChart1"/>
    <dgm:cxn modelId="{1FBC604E-839F-4681-9FEF-CE771B3B7D08}" type="presOf" srcId="{49C569BA-F780-4A9C-8142-E77CF8DCC14C}" destId="{6E1488C3-9F1B-49B7-A6AA-268F3772C1BA}" srcOrd="1" destOrd="0" presId="urn:microsoft.com/office/officeart/2005/8/layout/orgChart1"/>
    <dgm:cxn modelId="{6EB1A3F8-7F67-4B9B-887C-2A7A2FF89AF5}" type="presOf" srcId="{AAE04031-3B1C-49D5-8B3C-20EBA8D97663}" destId="{8214FA18-6C7D-4B34-B238-8684BBDC86E2}" srcOrd="0" destOrd="0" presId="urn:microsoft.com/office/officeart/2005/8/layout/orgChart1"/>
    <dgm:cxn modelId="{22D88DF2-0DFA-4288-8333-A80922FB934A}" type="presOf" srcId="{B5817045-E58C-40A4-9EA0-B5023B7461E2}" destId="{387B9183-E600-4899-9910-2B3579609F09}" srcOrd="0" destOrd="0" presId="urn:microsoft.com/office/officeart/2005/8/layout/orgChart1"/>
    <dgm:cxn modelId="{3E85C2F6-A7E3-437A-A195-FAD9FDFF4120}" type="presOf" srcId="{F9C12AD1-49BF-4226-AA12-5753DCB286B9}" destId="{42975371-90CE-4613-8530-5C4D063D5BEE}" srcOrd="0" destOrd="0" presId="urn:microsoft.com/office/officeart/2005/8/layout/orgChart1"/>
    <dgm:cxn modelId="{DD103FEE-D3BC-49B3-85A9-F6BC9D4EDC60}" srcId="{AAE04031-3B1C-49D5-8B3C-20EBA8D97663}" destId="{F9C12AD1-49BF-4226-AA12-5753DCB286B9}" srcOrd="4" destOrd="0" parTransId="{0D21DC02-24B8-4A88-B94B-4A8A21C2CAD6}" sibTransId="{AD3BEF59-2F4B-4D70-928A-773137BF0783}"/>
    <dgm:cxn modelId="{FB0CE2C9-0763-49E8-859E-FE15EC47AAA9}" type="presOf" srcId="{BB81C7F1-BCCC-483D-8867-45CD88532B30}" destId="{43F1E07E-7C5B-4C37-ACA2-C6C2D914EEAF}" srcOrd="0" destOrd="0" presId="urn:microsoft.com/office/officeart/2005/8/layout/orgChart1"/>
    <dgm:cxn modelId="{929007C8-9426-4B00-9336-D64C76E9B41C}" srcId="{3C62A8D6-A0C1-4498-B79F-A90B36AA1551}" destId="{AAE04031-3B1C-49D5-8B3C-20EBA8D97663}" srcOrd="0" destOrd="0" parTransId="{48F50C38-6CF0-4464-A703-2D6E32EEEF94}" sibTransId="{5A0A77C3-9B24-4CC8-A94C-255A9FCE8EF4}"/>
    <dgm:cxn modelId="{5C10C2CC-F271-49DA-8B19-E5CC17925FEC}" type="presOf" srcId="{3C62A8D6-A0C1-4498-B79F-A90B36AA1551}" destId="{13A60A9D-6535-4231-A28F-95444BE630D1}" srcOrd="1" destOrd="0" presId="urn:microsoft.com/office/officeart/2005/8/layout/orgChart1"/>
    <dgm:cxn modelId="{EAA954FA-26C5-44B8-BBFD-76B785D77258}" type="presOf" srcId="{3C62A8D6-A0C1-4498-B79F-A90B36AA1551}" destId="{7546CE4C-C475-4751-87E5-BCEA952BB824}" srcOrd="0" destOrd="0" presId="urn:microsoft.com/office/officeart/2005/8/layout/orgChart1"/>
    <dgm:cxn modelId="{155DF472-E47F-4BA3-A381-DF1E3BC7AE7D}" type="presOf" srcId="{825CCD7B-CBC9-4DDB-BBE2-0BFE1C0E0B3F}" destId="{41A5F0E0-8A22-4B39-B988-BE755C1FE11D}" srcOrd="0" destOrd="0" presId="urn:microsoft.com/office/officeart/2005/8/layout/orgChart1"/>
    <dgm:cxn modelId="{59E27665-6598-4483-83AE-87B399B21AB2}" type="presOf" srcId="{2E82A8A2-6CDE-4EAC-9874-EF5CD082B490}" destId="{04848CFB-1455-4606-AE7F-5645FC33DAD3}" srcOrd="0" destOrd="0" presId="urn:microsoft.com/office/officeart/2005/8/layout/orgChart1"/>
    <dgm:cxn modelId="{CE4CCABC-BBE0-4947-91B7-E7B0A9FAEBE6}" type="presOf" srcId="{825CCD7B-CBC9-4DDB-BBE2-0BFE1C0E0B3F}" destId="{E7D97ACD-507D-4F14-8D4E-C6C8C7755960}" srcOrd="1" destOrd="0" presId="urn:microsoft.com/office/officeart/2005/8/layout/orgChart1"/>
    <dgm:cxn modelId="{1F9CC987-2267-4EC9-BBEF-E7B38D3F5A28}" type="presOf" srcId="{845FD651-0343-40C4-9B5D-538495ABF446}" destId="{FF239510-02FE-448F-8CB7-5D42B6E8BFE3}" srcOrd="1" destOrd="0" presId="urn:microsoft.com/office/officeart/2005/8/layout/orgChart1"/>
    <dgm:cxn modelId="{6251855F-4118-48EA-9565-C8B20970EC79}" type="presOf" srcId="{BEC9CFFC-FF05-4674-8FF6-10C1CEC60939}" destId="{605852E3-FF3E-423F-A57F-A7F9168C4E4A}" srcOrd="0" destOrd="0" presId="urn:microsoft.com/office/officeart/2005/8/layout/orgChart1"/>
    <dgm:cxn modelId="{3B9E8FAD-1F02-4040-B5D2-F82BF8719DAE}" type="presOf" srcId="{18427E24-F967-42E7-8EA3-742017072CA3}" destId="{63C6E8D3-36D7-4C4C-BC96-CAACDC34EC4B}" srcOrd="0" destOrd="0" presId="urn:microsoft.com/office/officeart/2005/8/layout/orgChart1"/>
    <dgm:cxn modelId="{A3B12A87-8C3C-4EFD-930E-E2F1ADB79E24}" srcId="{AAE04031-3B1C-49D5-8B3C-20EBA8D97663}" destId="{825CCD7B-CBC9-4DDB-BBE2-0BFE1C0E0B3F}" srcOrd="2" destOrd="0" parTransId="{B5817045-E58C-40A4-9EA0-B5023B7461E2}" sibTransId="{9C458112-4418-4EF8-BFBF-4FB3E7504576}"/>
    <dgm:cxn modelId="{62AAB197-6710-49F5-977D-6DDE1BB6CE80}" type="presOf" srcId="{F9C12AD1-49BF-4226-AA12-5753DCB286B9}" destId="{0C994DFC-56A0-48F2-A3EC-2F50A0ACD93F}" srcOrd="1" destOrd="0" presId="urn:microsoft.com/office/officeart/2005/8/layout/orgChart1"/>
    <dgm:cxn modelId="{D401A81F-EA0D-41A1-9442-1477EC775406}" type="presOf" srcId="{0D21DC02-24B8-4A88-B94B-4A8A21C2CAD6}" destId="{4C0A95C0-F85C-45F5-8059-A69A8318A251}" srcOrd="0" destOrd="0" presId="urn:microsoft.com/office/officeart/2005/8/layout/orgChart1"/>
    <dgm:cxn modelId="{CC346026-5001-4B05-92BF-9B4E6A90C207}" type="presParOf" srcId="{605852E3-FF3E-423F-A57F-A7F9168C4E4A}" destId="{BF0C7C5E-90F1-4DA1-BBFD-6CB9191CEC89}" srcOrd="0" destOrd="0" presId="urn:microsoft.com/office/officeart/2005/8/layout/orgChart1"/>
    <dgm:cxn modelId="{990955C1-B229-48FA-B569-3E985238A3C1}" type="presParOf" srcId="{BF0C7C5E-90F1-4DA1-BBFD-6CB9191CEC89}" destId="{8CBCE6AF-7182-4C07-BD65-0388B0914392}" srcOrd="0" destOrd="0" presId="urn:microsoft.com/office/officeart/2005/8/layout/orgChart1"/>
    <dgm:cxn modelId="{2BBF63E6-A79E-465F-A02F-609D3F3808C2}" type="presParOf" srcId="{8CBCE6AF-7182-4C07-BD65-0388B0914392}" destId="{7546CE4C-C475-4751-87E5-BCEA952BB824}" srcOrd="0" destOrd="0" presId="urn:microsoft.com/office/officeart/2005/8/layout/orgChart1"/>
    <dgm:cxn modelId="{5CAB63BE-CB78-4CCE-B7E6-AA3169F23C8E}" type="presParOf" srcId="{8CBCE6AF-7182-4C07-BD65-0388B0914392}" destId="{13A60A9D-6535-4231-A28F-95444BE630D1}" srcOrd="1" destOrd="0" presId="urn:microsoft.com/office/officeart/2005/8/layout/orgChart1"/>
    <dgm:cxn modelId="{66881D48-B7C8-44C3-9CE4-5A3E48CC39B4}" type="presParOf" srcId="{BF0C7C5E-90F1-4DA1-BBFD-6CB9191CEC89}" destId="{3F9DFB8D-FB1A-405F-97E7-3C2CEA1AD341}" srcOrd="1" destOrd="0" presId="urn:microsoft.com/office/officeart/2005/8/layout/orgChart1"/>
    <dgm:cxn modelId="{DCC6906B-9CBB-4C1A-A2EB-E747DC7B4324}" type="presParOf" srcId="{3F9DFB8D-FB1A-405F-97E7-3C2CEA1AD341}" destId="{3E642001-13AB-40D2-B4EE-BF6A9EC19A77}" srcOrd="0" destOrd="0" presId="urn:microsoft.com/office/officeart/2005/8/layout/orgChart1"/>
    <dgm:cxn modelId="{E41910B7-0256-432B-902B-8E20DA01C2E6}" type="presParOf" srcId="{3F9DFB8D-FB1A-405F-97E7-3C2CEA1AD341}" destId="{97522A68-7467-49A7-BB73-56D824E6FDC2}" srcOrd="1" destOrd="0" presId="urn:microsoft.com/office/officeart/2005/8/layout/orgChart1"/>
    <dgm:cxn modelId="{B066BBEB-569D-4071-B875-5851B18F6F06}" type="presParOf" srcId="{97522A68-7467-49A7-BB73-56D824E6FDC2}" destId="{BE0C400B-6C77-48C3-91A7-691ECC2A52BA}" srcOrd="0" destOrd="0" presId="urn:microsoft.com/office/officeart/2005/8/layout/orgChart1"/>
    <dgm:cxn modelId="{1EB9D8AD-89C5-4523-8CCC-7E4F147B612B}" type="presParOf" srcId="{BE0C400B-6C77-48C3-91A7-691ECC2A52BA}" destId="{8214FA18-6C7D-4B34-B238-8684BBDC86E2}" srcOrd="0" destOrd="0" presId="urn:microsoft.com/office/officeart/2005/8/layout/orgChart1"/>
    <dgm:cxn modelId="{561C9F69-F541-4345-ABE3-C57BB2B616E7}" type="presParOf" srcId="{BE0C400B-6C77-48C3-91A7-691ECC2A52BA}" destId="{9CC06197-B699-47E5-B300-68BFBED01230}" srcOrd="1" destOrd="0" presId="urn:microsoft.com/office/officeart/2005/8/layout/orgChart1"/>
    <dgm:cxn modelId="{C7F05F56-21C8-45F3-8CB7-F1B249B35269}" type="presParOf" srcId="{97522A68-7467-49A7-BB73-56D824E6FDC2}" destId="{1CE6ABC0-C3B6-4819-A3AD-43EA0B5594A6}" srcOrd="1" destOrd="0" presId="urn:microsoft.com/office/officeart/2005/8/layout/orgChart1"/>
    <dgm:cxn modelId="{8F512F19-9946-4291-A957-3A03D51EBA84}" type="presParOf" srcId="{1CE6ABC0-C3B6-4819-A3AD-43EA0B5594A6}" destId="{0C1E754D-F02A-42F1-B2C1-F1AF190E4518}" srcOrd="0" destOrd="0" presId="urn:microsoft.com/office/officeart/2005/8/layout/orgChart1"/>
    <dgm:cxn modelId="{D93DC00A-9BBD-4726-A49F-8D19A06BCBE7}" type="presParOf" srcId="{1CE6ABC0-C3B6-4819-A3AD-43EA0B5594A6}" destId="{D55EA717-2D6A-4A32-825C-D1955B5CC65D}" srcOrd="1" destOrd="0" presId="urn:microsoft.com/office/officeart/2005/8/layout/orgChart1"/>
    <dgm:cxn modelId="{7256FB5B-965E-4218-A060-DADFC323F4CA}" type="presParOf" srcId="{D55EA717-2D6A-4A32-825C-D1955B5CC65D}" destId="{AFE159AD-35E7-4ECB-8B6C-568F342F5C8A}" srcOrd="0" destOrd="0" presId="urn:microsoft.com/office/officeart/2005/8/layout/orgChart1"/>
    <dgm:cxn modelId="{4FF7B223-9934-4428-A145-7B81FEC6E35D}" type="presParOf" srcId="{AFE159AD-35E7-4ECB-8B6C-568F342F5C8A}" destId="{04848CFB-1455-4606-AE7F-5645FC33DAD3}" srcOrd="0" destOrd="0" presId="urn:microsoft.com/office/officeart/2005/8/layout/orgChart1"/>
    <dgm:cxn modelId="{8570D3B6-1A31-4F8F-AE04-EA692BE31FAE}" type="presParOf" srcId="{AFE159AD-35E7-4ECB-8B6C-568F342F5C8A}" destId="{82478BD6-10E7-4A43-A201-62C5FB56AE72}" srcOrd="1" destOrd="0" presId="urn:microsoft.com/office/officeart/2005/8/layout/orgChart1"/>
    <dgm:cxn modelId="{5DA44B2D-27B1-4DA8-B3D0-075581CC985F}" type="presParOf" srcId="{D55EA717-2D6A-4A32-825C-D1955B5CC65D}" destId="{296889EC-4300-43E6-8F25-33FFBBDE30C3}" srcOrd="1" destOrd="0" presId="urn:microsoft.com/office/officeart/2005/8/layout/orgChart1"/>
    <dgm:cxn modelId="{840ED0F0-75C8-445B-884E-B40A654E68FF}" type="presParOf" srcId="{D55EA717-2D6A-4A32-825C-D1955B5CC65D}" destId="{901CF0CB-1563-42D9-9E7E-DCECD652191B}" srcOrd="2" destOrd="0" presId="urn:microsoft.com/office/officeart/2005/8/layout/orgChart1"/>
    <dgm:cxn modelId="{3CDAC524-DB2D-4BF8-82BE-DD74AD36EFBE}" type="presParOf" srcId="{1CE6ABC0-C3B6-4819-A3AD-43EA0B5594A6}" destId="{E73D0F5F-C240-45FE-8452-2C2C84B3B8C0}" srcOrd="2" destOrd="0" presId="urn:microsoft.com/office/officeart/2005/8/layout/orgChart1"/>
    <dgm:cxn modelId="{0AD996D8-F52F-48B1-B7FC-F04C3C6D5899}" type="presParOf" srcId="{1CE6ABC0-C3B6-4819-A3AD-43EA0B5594A6}" destId="{63D47F45-DCA7-4F06-AE27-0B4406FC9A29}" srcOrd="3" destOrd="0" presId="urn:microsoft.com/office/officeart/2005/8/layout/orgChart1"/>
    <dgm:cxn modelId="{BBF05593-7203-451B-BD81-3F9BBBAF5DA4}" type="presParOf" srcId="{63D47F45-DCA7-4F06-AE27-0B4406FC9A29}" destId="{3C1AE081-E690-4802-822C-C17619CD843E}" srcOrd="0" destOrd="0" presId="urn:microsoft.com/office/officeart/2005/8/layout/orgChart1"/>
    <dgm:cxn modelId="{E5695E08-51E8-497D-B35C-0B8C3DB6B6C0}" type="presParOf" srcId="{3C1AE081-E690-4802-822C-C17619CD843E}" destId="{C99CD435-F7B7-4DF1-AD3D-D814028BDD0D}" srcOrd="0" destOrd="0" presId="urn:microsoft.com/office/officeart/2005/8/layout/orgChart1"/>
    <dgm:cxn modelId="{B570DB3B-76EA-41A5-8B6B-9C39888949AA}" type="presParOf" srcId="{3C1AE081-E690-4802-822C-C17619CD843E}" destId="{FF239510-02FE-448F-8CB7-5D42B6E8BFE3}" srcOrd="1" destOrd="0" presId="urn:microsoft.com/office/officeart/2005/8/layout/orgChart1"/>
    <dgm:cxn modelId="{31210691-70DF-4DA3-86E4-5B6FABCF5952}" type="presParOf" srcId="{63D47F45-DCA7-4F06-AE27-0B4406FC9A29}" destId="{5533F67E-8B4B-48DA-BABD-AD40AEF9F862}" srcOrd="1" destOrd="0" presId="urn:microsoft.com/office/officeart/2005/8/layout/orgChart1"/>
    <dgm:cxn modelId="{41012CE3-9B1D-4D96-AEFA-1A88E0AF4874}" type="presParOf" srcId="{63D47F45-DCA7-4F06-AE27-0B4406FC9A29}" destId="{15BE6CEE-DC12-404F-8CF3-A753D33BE51D}" srcOrd="2" destOrd="0" presId="urn:microsoft.com/office/officeart/2005/8/layout/orgChart1"/>
    <dgm:cxn modelId="{8934D335-8E5B-48EF-B900-16911B97EDA2}" type="presParOf" srcId="{1CE6ABC0-C3B6-4819-A3AD-43EA0B5594A6}" destId="{387B9183-E600-4899-9910-2B3579609F09}" srcOrd="4" destOrd="0" presId="urn:microsoft.com/office/officeart/2005/8/layout/orgChart1"/>
    <dgm:cxn modelId="{7E9154FA-DE30-4264-A27F-BC876DD594F0}" type="presParOf" srcId="{1CE6ABC0-C3B6-4819-A3AD-43EA0B5594A6}" destId="{32274107-77F7-48DE-A2E9-F0DF7712E44B}" srcOrd="5" destOrd="0" presId="urn:microsoft.com/office/officeart/2005/8/layout/orgChart1"/>
    <dgm:cxn modelId="{036A6DCF-4B9F-4B94-88FC-66E93D223EC8}" type="presParOf" srcId="{32274107-77F7-48DE-A2E9-F0DF7712E44B}" destId="{41BA31C8-F665-425D-974F-465D836E07D0}" srcOrd="0" destOrd="0" presId="urn:microsoft.com/office/officeart/2005/8/layout/orgChart1"/>
    <dgm:cxn modelId="{901D543B-9F53-4FBE-8AEB-B138CEFC18C9}" type="presParOf" srcId="{41BA31C8-F665-425D-974F-465D836E07D0}" destId="{41A5F0E0-8A22-4B39-B988-BE755C1FE11D}" srcOrd="0" destOrd="0" presId="urn:microsoft.com/office/officeart/2005/8/layout/orgChart1"/>
    <dgm:cxn modelId="{35370104-B63B-4CC6-A697-329CACAF9A60}" type="presParOf" srcId="{41BA31C8-F665-425D-974F-465D836E07D0}" destId="{E7D97ACD-507D-4F14-8D4E-C6C8C7755960}" srcOrd="1" destOrd="0" presId="urn:microsoft.com/office/officeart/2005/8/layout/orgChart1"/>
    <dgm:cxn modelId="{BAEFE782-51B7-4FA0-A815-72D704DF30C8}" type="presParOf" srcId="{32274107-77F7-48DE-A2E9-F0DF7712E44B}" destId="{83149564-2752-4875-872B-750C15E8BBBA}" srcOrd="1" destOrd="0" presId="urn:microsoft.com/office/officeart/2005/8/layout/orgChart1"/>
    <dgm:cxn modelId="{8A9EEB8C-9A11-4815-8C03-52D8BA8FC869}" type="presParOf" srcId="{32274107-77F7-48DE-A2E9-F0DF7712E44B}" destId="{309EC2A3-E08C-4F37-8AD3-84A130C42755}" srcOrd="2" destOrd="0" presId="urn:microsoft.com/office/officeart/2005/8/layout/orgChart1"/>
    <dgm:cxn modelId="{4423717C-7EC1-4790-AA58-5CA73D432794}" type="presParOf" srcId="{1CE6ABC0-C3B6-4819-A3AD-43EA0B5594A6}" destId="{AC2D271E-CB58-41DC-80C9-136EFF6BF84C}" srcOrd="6" destOrd="0" presId="urn:microsoft.com/office/officeart/2005/8/layout/orgChart1"/>
    <dgm:cxn modelId="{CB66D0FC-6952-4212-B439-FB000DF968AA}" type="presParOf" srcId="{1CE6ABC0-C3B6-4819-A3AD-43EA0B5594A6}" destId="{A8F2E197-E8F4-4A4A-A92E-5BCCF9995807}" srcOrd="7" destOrd="0" presId="urn:microsoft.com/office/officeart/2005/8/layout/orgChart1"/>
    <dgm:cxn modelId="{68F426D9-8C5D-473E-B115-361AC82D934A}" type="presParOf" srcId="{A8F2E197-E8F4-4A4A-A92E-5BCCF9995807}" destId="{06DBFA37-DBB4-40A2-8353-C4B115D3DB94}" srcOrd="0" destOrd="0" presId="urn:microsoft.com/office/officeart/2005/8/layout/orgChart1"/>
    <dgm:cxn modelId="{9A90FF33-A751-4877-B022-03BAF3601138}" type="presParOf" srcId="{06DBFA37-DBB4-40A2-8353-C4B115D3DB94}" destId="{13EE77E6-81DB-4DCF-B435-DF7928604144}" srcOrd="0" destOrd="0" presId="urn:microsoft.com/office/officeart/2005/8/layout/orgChart1"/>
    <dgm:cxn modelId="{466E1F75-4D64-4844-831C-B4EE364BBB22}" type="presParOf" srcId="{06DBFA37-DBB4-40A2-8353-C4B115D3DB94}" destId="{6E1488C3-9F1B-49B7-A6AA-268F3772C1BA}" srcOrd="1" destOrd="0" presId="urn:microsoft.com/office/officeart/2005/8/layout/orgChart1"/>
    <dgm:cxn modelId="{1A822BC8-D208-436B-9679-BDD4240C1498}" type="presParOf" srcId="{A8F2E197-E8F4-4A4A-A92E-5BCCF9995807}" destId="{C38966CE-506C-424F-BAEF-F4C4C2E01E74}" srcOrd="1" destOrd="0" presId="urn:microsoft.com/office/officeart/2005/8/layout/orgChart1"/>
    <dgm:cxn modelId="{7D043DCB-277C-4BEF-9790-3BC1CDD88898}" type="presParOf" srcId="{A8F2E197-E8F4-4A4A-A92E-5BCCF9995807}" destId="{3E4CC9C4-2502-4A1E-8E1A-397CD416836C}" srcOrd="2" destOrd="0" presId="urn:microsoft.com/office/officeart/2005/8/layout/orgChart1"/>
    <dgm:cxn modelId="{06E18515-93B9-43AD-AACD-F390D4A65739}" type="presParOf" srcId="{1CE6ABC0-C3B6-4819-A3AD-43EA0B5594A6}" destId="{4C0A95C0-F85C-45F5-8059-A69A8318A251}" srcOrd="8" destOrd="0" presId="urn:microsoft.com/office/officeart/2005/8/layout/orgChart1"/>
    <dgm:cxn modelId="{4FFCA0E4-3FAE-4ACC-8764-06604ACB4243}" type="presParOf" srcId="{1CE6ABC0-C3B6-4819-A3AD-43EA0B5594A6}" destId="{7066264E-01BA-406A-83C6-524D45123044}" srcOrd="9" destOrd="0" presId="urn:microsoft.com/office/officeart/2005/8/layout/orgChart1"/>
    <dgm:cxn modelId="{63FE20F6-4A78-459F-832E-4E206ACC1C73}" type="presParOf" srcId="{7066264E-01BA-406A-83C6-524D45123044}" destId="{D6FC741A-522D-4B4A-ADFB-021577B14A45}" srcOrd="0" destOrd="0" presId="urn:microsoft.com/office/officeart/2005/8/layout/orgChart1"/>
    <dgm:cxn modelId="{98D52950-1C7F-4580-B944-8DE16BD73D1F}" type="presParOf" srcId="{D6FC741A-522D-4B4A-ADFB-021577B14A45}" destId="{42975371-90CE-4613-8530-5C4D063D5BEE}" srcOrd="0" destOrd="0" presId="urn:microsoft.com/office/officeart/2005/8/layout/orgChart1"/>
    <dgm:cxn modelId="{F818593B-77E7-46AE-AFC0-BA077FBB377E}" type="presParOf" srcId="{D6FC741A-522D-4B4A-ADFB-021577B14A45}" destId="{0C994DFC-56A0-48F2-A3EC-2F50A0ACD93F}" srcOrd="1" destOrd="0" presId="urn:microsoft.com/office/officeart/2005/8/layout/orgChart1"/>
    <dgm:cxn modelId="{94C0C0C5-A4F9-411F-8696-2FCE88DDB6F3}" type="presParOf" srcId="{7066264E-01BA-406A-83C6-524D45123044}" destId="{CC2C061D-DAAA-4CA1-8EE2-E934350276F8}" srcOrd="1" destOrd="0" presId="urn:microsoft.com/office/officeart/2005/8/layout/orgChart1"/>
    <dgm:cxn modelId="{A1F9DC47-9D46-4C9E-AB8F-83696217AAA6}" type="presParOf" srcId="{7066264E-01BA-406A-83C6-524D45123044}" destId="{607548A9-819E-49CF-9EFA-F79A89D513E3}" srcOrd="2" destOrd="0" presId="urn:microsoft.com/office/officeart/2005/8/layout/orgChart1"/>
    <dgm:cxn modelId="{843F1AE3-67D3-428D-B027-D8E327BF7545}" type="presParOf" srcId="{97522A68-7467-49A7-BB73-56D824E6FDC2}" destId="{030011FB-E12B-45BF-B417-E573C5AA58B4}" srcOrd="2" destOrd="0" presId="urn:microsoft.com/office/officeart/2005/8/layout/orgChart1"/>
    <dgm:cxn modelId="{BDE16AC6-FD62-4376-BA7B-80B7A9FDEB8F}" type="presParOf" srcId="{3F9DFB8D-FB1A-405F-97E7-3C2CEA1AD341}" destId="{5C907603-2767-4B0C-93F4-CAC94687F50D}" srcOrd="2" destOrd="0" presId="urn:microsoft.com/office/officeart/2005/8/layout/orgChart1"/>
    <dgm:cxn modelId="{95CAC360-C5D9-4B8A-81C7-FAD8152CEEE0}" type="presParOf" srcId="{3F9DFB8D-FB1A-405F-97E7-3C2CEA1AD341}" destId="{B541590A-2ED3-414A-9E91-91ACA23033FD}" srcOrd="3" destOrd="0" presId="urn:microsoft.com/office/officeart/2005/8/layout/orgChart1"/>
    <dgm:cxn modelId="{5C2E3D72-A493-424A-BA2F-D61CAD5AB5AD}" type="presParOf" srcId="{B541590A-2ED3-414A-9E91-91ACA23033FD}" destId="{6ECBACC8-891D-4C4C-8EFF-E80B88C4B5A1}" srcOrd="0" destOrd="0" presId="urn:microsoft.com/office/officeart/2005/8/layout/orgChart1"/>
    <dgm:cxn modelId="{00574416-EF8E-40D6-9CC2-A498A4FE4C3E}" type="presParOf" srcId="{6ECBACC8-891D-4C4C-8EFF-E80B88C4B5A1}" destId="{63C6E8D3-36D7-4C4C-BC96-CAACDC34EC4B}" srcOrd="0" destOrd="0" presId="urn:microsoft.com/office/officeart/2005/8/layout/orgChart1"/>
    <dgm:cxn modelId="{314C90AD-1E50-44E7-84C2-C5FA239059A2}" type="presParOf" srcId="{6ECBACC8-891D-4C4C-8EFF-E80B88C4B5A1}" destId="{DD2E6E6C-5527-4D9F-8E94-22D884A86155}" srcOrd="1" destOrd="0" presId="urn:microsoft.com/office/officeart/2005/8/layout/orgChart1"/>
    <dgm:cxn modelId="{2C09DF0B-3E4F-483B-A37D-009266803A6E}" type="presParOf" srcId="{B541590A-2ED3-414A-9E91-91ACA23033FD}" destId="{CAC66D24-36DE-4907-8CA1-001F57E3C3B3}" srcOrd="1" destOrd="0" presId="urn:microsoft.com/office/officeart/2005/8/layout/orgChart1"/>
    <dgm:cxn modelId="{10336104-72AB-4B48-8CD4-939CDA6E17F9}" type="presParOf" srcId="{B541590A-2ED3-414A-9E91-91ACA23033FD}" destId="{F1874CCF-8F3E-4C07-B30F-987E2713B204}" srcOrd="2" destOrd="0" presId="urn:microsoft.com/office/officeart/2005/8/layout/orgChart1"/>
    <dgm:cxn modelId="{F3A980C7-4077-48EA-92A3-7587A1502CD6}" type="presParOf" srcId="{3F9DFB8D-FB1A-405F-97E7-3C2CEA1AD341}" destId="{43F1E07E-7C5B-4C37-ACA2-C6C2D914EEAF}" srcOrd="4" destOrd="0" presId="urn:microsoft.com/office/officeart/2005/8/layout/orgChart1"/>
    <dgm:cxn modelId="{209CE425-9761-4579-9710-747ADCC23FA2}" type="presParOf" srcId="{3F9DFB8D-FB1A-405F-97E7-3C2CEA1AD341}" destId="{84DEC7A1-C9D8-4FD4-8D41-2AB2B1399A05}" srcOrd="5" destOrd="0" presId="urn:microsoft.com/office/officeart/2005/8/layout/orgChart1"/>
    <dgm:cxn modelId="{22FD7B3F-3841-42B2-9B24-89481570625F}" type="presParOf" srcId="{84DEC7A1-C9D8-4FD4-8D41-2AB2B1399A05}" destId="{9AF6B523-25DB-4C75-85DF-ECE630F7847D}" srcOrd="0" destOrd="0" presId="urn:microsoft.com/office/officeart/2005/8/layout/orgChart1"/>
    <dgm:cxn modelId="{39FDEDB8-2F50-4E51-A8BE-2EC47244EEBD}" type="presParOf" srcId="{9AF6B523-25DB-4C75-85DF-ECE630F7847D}" destId="{9BD93D44-74FB-48ED-8BA5-304B60070894}" srcOrd="0" destOrd="0" presId="urn:microsoft.com/office/officeart/2005/8/layout/orgChart1"/>
    <dgm:cxn modelId="{4CA57315-BE96-4544-A286-A6E4CF5048CF}" type="presParOf" srcId="{9AF6B523-25DB-4C75-85DF-ECE630F7847D}" destId="{53E7915E-A240-4013-920A-311951361E8E}" srcOrd="1" destOrd="0" presId="urn:microsoft.com/office/officeart/2005/8/layout/orgChart1"/>
    <dgm:cxn modelId="{00B11273-0E3F-42D9-8C9F-6FA1B1B46ADE}" type="presParOf" srcId="{84DEC7A1-C9D8-4FD4-8D41-2AB2B1399A05}" destId="{8867F063-2E0A-4B66-AA92-CA4904889DC1}" srcOrd="1" destOrd="0" presId="urn:microsoft.com/office/officeart/2005/8/layout/orgChart1"/>
    <dgm:cxn modelId="{B9AC0F2F-E4EE-4B04-9460-DB293CCDA00F}" type="presParOf" srcId="{84DEC7A1-C9D8-4FD4-8D41-2AB2B1399A05}" destId="{F3D5109E-42AD-49E8-A335-075B78DDE66D}" srcOrd="2" destOrd="0" presId="urn:microsoft.com/office/officeart/2005/8/layout/orgChart1"/>
    <dgm:cxn modelId="{85D3CFFC-553E-456E-A772-ED8C3FF0317B}" type="presParOf" srcId="{BF0C7C5E-90F1-4DA1-BBFD-6CB9191CEC89}" destId="{D1210D33-CAB2-43BC-8577-0778F43CB4E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1E07E-7C5B-4C37-ACA2-C6C2D914EEAF}">
      <dsp:nvSpPr>
        <dsp:cNvPr id="0" name=""/>
        <dsp:cNvSpPr/>
      </dsp:nvSpPr>
      <dsp:spPr>
        <a:xfrm>
          <a:off x="3920619" y="1097454"/>
          <a:ext cx="1148517" cy="199329"/>
        </a:xfrm>
        <a:custGeom>
          <a:avLst/>
          <a:gdLst/>
          <a:ahLst/>
          <a:cxnLst/>
          <a:rect l="0" t="0" r="0" b="0"/>
          <a:pathLst>
            <a:path>
              <a:moveTo>
                <a:pt x="0" y="0"/>
              </a:moveTo>
              <a:lnTo>
                <a:pt x="0" y="104104"/>
              </a:lnTo>
              <a:lnTo>
                <a:pt x="1199683" y="104104"/>
              </a:lnTo>
              <a:lnTo>
                <a:pt x="1199683" y="20820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C907603-2767-4B0C-93F4-CAC94687F50D}">
      <dsp:nvSpPr>
        <dsp:cNvPr id="0" name=""/>
        <dsp:cNvSpPr/>
      </dsp:nvSpPr>
      <dsp:spPr>
        <a:xfrm>
          <a:off x="3874899" y="1097454"/>
          <a:ext cx="91440" cy="199329"/>
        </a:xfrm>
        <a:custGeom>
          <a:avLst/>
          <a:gdLst/>
          <a:ahLst/>
          <a:cxnLst/>
          <a:rect l="0" t="0" r="0" b="0"/>
          <a:pathLst>
            <a:path>
              <a:moveTo>
                <a:pt x="45720" y="0"/>
              </a:moveTo>
              <a:lnTo>
                <a:pt x="45720" y="20820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4C0A95C0-F85C-45F5-8059-A69A8318A251}">
      <dsp:nvSpPr>
        <dsp:cNvPr id="0" name=""/>
        <dsp:cNvSpPr/>
      </dsp:nvSpPr>
      <dsp:spPr>
        <a:xfrm>
          <a:off x="2772101" y="1771377"/>
          <a:ext cx="2297034" cy="199329"/>
        </a:xfrm>
        <a:custGeom>
          <a:avLst/>
          <a:gdLst/>
          <a:ahLst/>
          <a:cxnLst/>
          <a:rect l="0" t="0" r="0" b="0"/>
          <a:pathLst>
            <a:path>
              <a:moveTo>
                <a:pt x="0" y="0"/>
              </a:moveTo>
              <a:lnTo>
                <a:pt x="0" y="104104"/>
              </a:lnTo>
              <a:lnTo>
                <a:pt x="2399367" y="104104"/>
              </a:lnTo>
              <a:lnTo>
                <a:pt x="2399367" y="20820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AC2D271E-CB58-41DC-80C9-136EFF6BF84C}">
      <dsp:nvSpPr>
        <dsp:cNvPr id="0" name=""/>
        <dsp:cNvSpPr/>
      </dsp:nvSpPr>
      <dsp:spPr>
        <a:xfrm>
          <a:off x="2772101" y="1771377"/>
          <a:ext cx="1148517" cy="199329"/>
        </a:xfrm>
        <a:custGeom>
          <a:avLst/>
          <a:gdLst/>
          <a:ahLst/>
          <a:cxnLst/>
          <a:rect l="0" t="0" r="0" b="0"/>
          <a:pathLst>
            <a:path>
              <a:moveTo>
                <a:pt x="0" y="0"/>
              </a:moveTo>
              <a:lnTo>
                <a:pt x="0" y="104104"/>
              </a:lnTo>
              <a:lnTo>
                <a:pt x="1199683" y="104104"/>
              </a:lnTo>
              <a:lnTo>
                <a:pt x="1199683" y="20820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387B9183-E600-4899-9910-2B3579609F09}">
      <dsp:nvSpPr>
        <dsp:cNvPr id="0" name=""/>
        <dsp:cNvSpPr/>
      </dsp:nvSpPr>
      <dsp:spPr>
        <a:xfrm>
          <a:off x="2726381" y="1771377"/>
          <a:ext cx="91440" cy="199329"/>
        </a:xfrm>
        <a:custGeom>
          <a:avLst/>
          <a:gdLst/>
          <a:ahLst/>
          <a:cxnLst/>
          <a:rect l="0" t="0" r="0" b="0"/>
          <a:pathLst>
            <a:path>
              <a:moveTo>
                <a:pt x="45720" y="0"/>
              </a:moveTo>
              <a:lnTo>
                <a:pt x="45720" y="20820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E73D0F5F-C240-45FE-8452-2C2C84B3B8C0}">
      <dsp:nvSpPr>
        <dsp:cNvPr id="0" name=""/>
        <dsp:cNvSpPr/>
      </dsp:nvSpPr>
      <dsp:spPr>
        <a:xfrm>
          <a:off x="1623584" y="1771377"/>
          <a:ext cx="1148517" cy="199329"/>
        </a:xfrm>
        <a:custGeom>
          <a:avLst/>
          <a:gdLst/>
          <a:ahLst/>
          <a:cxnLst/>
          <a:rect l="0" t="0" r="0" b="0"/>
          <a:pathLst>
            <a:path>
              <a:moveTo>
                <a:pt x="1199683" y="0"/>
              </a:moveTo>
              <a:lnTo>
                <a:pt x="1199683" y="104104"/>
              </a:lnTo>
              <a:lnTo>
                <a:pt x="0" y="104104"/>
              </a:lnTo>
              <a:lnTo>
                <a:pt x="0" y="20820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0C1E754D-F02A-42F1-B2C1-F1AF190E4518}">
      <dsp:nvSpPr>
        <dsp:cNvPr id="0" name=""/>
        <dsp:cNvSpPr/>
      </dsp:nvSpPr>
      <dsp:spPr>
        <a:xfrm>
          <a:off x="475067" y="1771377"/>
          <a:ext cx="2297034" cy="199329"/>
        </a:xfrm>
        <a:custGeom>
          <a:avLst/>
          <a:gdLst/>
          <a:ahLst/>
          <a:cxnLst/>
          <a:rect l="0" t="0" r="0" b="0"/>
          <a:pathLst>
            <a:path>
              <a:moveTo>
                <a:pt x="2399367" y="0"/>
              </a:moveTo>
              <a:lnTo>
                <a:pt x="2399367" y="104104"/>
              </a:lnTo>
              <a:lnTo>
                <a:pt x="0" y="104104"/>
              </a:lnTo>
              <a:lnTo>
                <a:pt x="0" y="208209"/>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3E642001-13AB-40D2-B4EE-BF6A9EC19A77}">
      <dsp:nvSpPr>
        <dsp:cNvPr id="0" name=""/>
        <dsp:cNvSpPr/>
      </dsp:nvSpPr>
      <dsp:spPr>
        <a:xfrm>
          <a:off x="2772101" y="1097454"/>
          <a:ext cx="1148517" cy="199329"/>
        </a:xfrm>
        <a:custGeom>
          <a:avLst/>
          <a:gdLst/>
          <a:ahLst/>
          <a:cxnLst/>
          <a:rect l="0" t="0" r="0" b="0"/>
          <a:pathLst>
            <a:path>
              <a:moveTo>
                <a:pt x="1199683" y="0"/>
              </a:moveTo>
              <a:lnTo>
                <a:pt x="1199683" y="104104"/>
              </a:lnTo>
              <a:lnTo>
                <a:pt x="0" y="104104"/>
              </a:lnTo>
              <a:lnTo>
                <a:pt x="0" y="208209"/>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546CE4C-C475-4751-87E5-BCEA952BB824}">
      <dsp:nvSpPr>
        <dsp:cNvPr id="0" name=""/>
        <dsp:cNvSpPr/>
      </dsp:nvSpPr>
      <dsp:spPr>
        <a:xfrm>
          <a:off x="3446025" y="622860"/>
          <a:ext cx="949187" cy="474593"/>
        </a:xfrm>
        <a:prstGeom prst="rect">
          <a:avLst/>
        </a:prstGeom>
        <a:solidFill>
          <a:srgbClr val="C00000"/>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DATA</a:t>
          </a:r>
        </a:p>
      </dsp:txBody>
      <dsp:txXfrm>
        <a:off x="3446025" y="622860"/>
        <a:ext cx="949187" cy="474593"/>
      </dsp:txXfrm>
    </dsp:sp>
    <dsp:sp modelId="{8214FA18-6C7D-4B34-B238-8684BBDC86E2}">
      <dsp:nvSpPr>
        <dsp:cNvPr id="0" name=""/>
        <dsp:cNvSpPr/>
      </dsp:nvSpPr>
      <dsp:spPr>
        <a:xfrm>
          <a:off x="2297508" y="1296784"/>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err="1" smtClean="0">
              <a:ln/>
              <a:solidFill>
                <a:srgbClr val="FFFFFF"/>
              </a:solidFill>
              <a:effectLst/>
              <a:latin typeface="+mn-lt"/>
              <a:ea typeface="+mn-ea"/>
              <a:cs typeface="+mn-cs"/>
            </a:rPr>
            <a:t>Algorithm</a:t>
          </a:r>
          <a:endParaRPr kumimoji="0" lang="it-IT" altLang="it-IT" sz="1100" b="1" i="0" u="none" strike="noStrike" kern="1200" cap="none" normalizeH="0" baseline="0" dirty="0" smtClean="0">
            <a:ln/>
            <a:solidFill>
              <a:srgbClr val="FFFFFF"/>
            </a:solidFill>
            <a:effectLst/>
            <a:latin typeface="+mn-lt"/>
            <a:ea typeface="+mn-ea"/>
            <a:cs typeface="+mn-cs"/>
          </a:endParaRPr>
        </a:p>
      </dsp:txBody>
      <dsp:txXfrm>
        <a:off x="2297508" y="1296784"/>
        <a:ext cx="949187" cy="474593"/>
      </dsp:txXfrm>
    </dsp:sp>
    <dsp:sp modelId="{04848CFB-1455-4606-AE7F-5645FC33DAD3}">
      <dsp:nvSpPr>
        <dsp:cNvPr id="0" name=""/>
        <dsp:cNvSpPr/>
      </dsp:nvSpPr>
      <dsp:spPr>
        <a:xfrm>
          <a:off x="473" y="1970707"/>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Marketing</a:t>
          </a:r>
        </a:p>
      </dsp:txBody>
      <dsp:txXfrm>
        <a:off x="473" y="1970707"/>
        <a:ext cx="949187" cy="474593"/>
      </dsp:txXfrm>
    </dsp:sp>
    <dsp:sp modelId="{C99CD435-F7B7-4DF1-AD3D-D814028BDD0D}">
      <dsp:nvSpPr>
        <dsp:cNvPr id="0" name=""/>
        <dsp:cNvSpPr/>
      </dsp:nvSpPr>
      <dsp:spPr>
        <a:xfrm>
          <a:off x="1148990" y="1970707"/>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Social Relations</a:t>
          </a:r>
        </a:p>
      </dsp:txBody>
      <dsp:txXfrm>
        <a:off x="1148990" y="1970707"/>
        <a:ext cx="949187" cy="474593"/>
      </dsp:txXfrm>
    </dsp:sp>
    <dsp:sp modelId="{41A5F0E0-8A22-4B39-B988-BE755C1FE11D}">
      <dsp:nvSpPr>
        <dsp:cNvPr id="0" name=""/>
        <dsp:cNvSpPr/>
      </dsp:nvSpPr>
      <dsp:spPr>
        <a:xfrm>
          <a:off x="2297508" y="1970707"/>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Business (</a:t>
          </a:r>
          <a:r>
            <a:rPr kumimoji="0" lang="it-IT" altLang="it-IT" sz="1100" b="1" i="0" u="none" strike="noStrike" kern="1200" cap="none" normalizeH="0" baseline="0" dirty="0" err="1" smtClean="0">
              <a:ln/>
              <a:solidFill>
                <a:srgbClr val="FFFFFF"/>
              </a:solidFill>
              <a:effectLst/>
              <a:latin typeface="+mn-lt"/>
              <a:ea typeface="+mn-ea"/>
              <a:cs typeface="+mn-cs"/>
            </a:rPr>
            <a:t>Industry</a:t>
          </a:r>
          <a:r>
            <a:rPr kumimoji="0" lang="it-IT" altLang="it-IT" sz="1100" b="1" i="0" u="none" strike="noStrike" kern="1200" cap="none" normalizeH="0" baseline="0" dirty="0" smtClean="0">
              <a:ln/>
              <a:solidFill>
                <a:srgbClr val="FFFFFF"/>
              </a:solidFill>
              <a:effectLst/>
              <a:latin typeface="+mn-lt"/>
              <a:ea typeface="+mn-ea"/>
              <a:cs typeface="+mn-cs"/>
            </a:rPr>
            <a:t> 4.0)</a:t>
          </a:r>
        </a:p>
      </dsp:txBody>
      <dsp:txXfrm>
        <a:off x="2297508" y="1970707"/>
        <a:ext cx="949187" cy="474593"/>
      </dsp:txXfrm>
    </dsp:sp>
    <dsp:sp modelId="{13EE77E6-81DB-4DCF-B435-DF7928604144}">
      <dsp:nvSpPr>
        <dsp:cNvPr id="0" name=""/>
        <dsp:cNvSpPr/>
      </dsp:nvSpPr>
      <dsp:spPr>
        <a:xfrm>
          <a:off x="3446025" y="1970707"/>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Public </a:t>
          </a:r>
          <a:r>
            <a:rPr kumimoji="0" lang="it-IT" altLang="it-IT" sz="1100" b="1" i="0" u="none" strike="noStrike" kern="1200" cap="none" normalizeH="0" baseline="0" dirty="0" err="1" smtClean="0">
              <a:ln/>
              <a:solidFill>
                <a:srgbClr val="FFFFFF"/>
              </a:solidFill>
              <a:effectLst/>
              <a:latin typeface="+mn-lt"/>
              <a:ea typeface="+mn-ea"/>
              <a:cs typeface="+mn-cs"/>
            </a:rPr>
            <a:t>Institutions</a:t>
          </a:r>
          <a:endParaRPr kumimoji="0" lang="it-IT" altLang="it-IT" sz="1100" b="1" i="0" u="none" strike="noStrike" kern="1200" cap="none" normalizeH="0" baseline="0" dirty="0" smtClean="0">
            <a:ln/>
            <a:solidFill>
              <a:srgbClr val="FFFFFF"/>
            </a:solidFill>
            <a:effectLst/>
            <a:latin typeface="+mn-lt"/>
            <a:ea typeface="+mn-ea"/>
            <a:cs typeface="+mn-cs"/>
          </a:endParaRPr>
        </a:p>
      </dsp:txBody>
      <dsp:txXfrm>
        <a:off x="3446025" y="1970707"/>
        <a:ext cx="949187" cy="474593"/>
      </dsp:txXfrm>
    </dsp:sp>
    <dsp:sp modelId="{42975371-90CE-4613-8530-5C4D063D5BEE}">
      <dsp:nvSpPr>
        <dsp:cNvPr id="0" name=""/>
        <dsp:cNvSpPr/>
      </dsp:nvSpPr>
      <dsp:spPr>
        <a:xfrm>
          <a:off x="4594542" y="1970707"/>
          <a:ext cx="949187" cy="474593"/>
        </a:xfrm>
        <a:prstGeom prst="rect">
          <a:avLst/>
        </a:prstGeom>
        <a:solidFill>
          <a:schemeClr val="accent2">
            <a:lumMod val="75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smtClean="0">
              <a:ln/>
              <a:solidFill>
                <a:srgbClr val="FFFFFF"/>
              </a:solidFill>
              <a:effectLst/>
              <a:latin typeface="+mn-lt"/>
              <a:ea typeface="+mn-ea"/>
              <a:cs typeface="+mn-cs"/>
            </a:rPr>
            <a:t>Healthcare</a:t>
          </a:r>
        </a:p>
      </dsp:txBody>
      <dsp:txXfrm>
        <a:off x="4594542" y="1970707"/>
        <a:ext cx="949187" cy="474593"/>
      </dsp:txXfrm>
    </dsp:sp>
    <dsp:sp modelId="{63C6E8D3-36D7-4C4C-BC96-CAACDC34EC4B}">
      <dsp:nvSpPr>
        <dsp:cNvPr id="0" name=""/>
        <dsp:cNvSpPr/>
      </dsp:nvSpPr>
      <dsp:spPr>
        <a:xfrm>
          <a:off x="3446025" y="1296784"/>
          <a:ext cx="949187" cy="474593"/>
        </a:xfrm>
        <a:prstGeom prst="rect">
          <a:avLst/>
        </a:prstGeom>
        <a:solidFill>
          <a:schemeClr val="accent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err="1" smtClean="0">
              <a:ln/>
              <a:solidFill>
                <a:srgbClr val="FFFFFF"/>
              </a:solidFill>
              <a:effectLst/>
              <a:latin typeface="+mn-lt"/>
              <a:ea typeface="+mn-ea"/>
              <a:cs typeface="+mn-cs"/>
            </a:rPr>
            <a:t>Cloud</a:t>
          </a:r>
          <a:endParaRPr kumimoji="0" lang="it-IT" altLang="it-IT" sz="1100" b="1" i="0" u="none" strike="noStrike" kern="1200" cap="none" normalizeH="0" baseline="0" dirty="0" smtClean="0">
            <a:ln/>
            <a:solidFill>
              <a:srgbClr val="FFFFFF"/>
            </a:solidFill>
            <a:effectLst/>
            <a:latin typeface="+mn-lt"/>
            <a:ea typeface="+mn-ea"/>
            <a:cs typeface="+mn-cs"/>
          </a:endParaRPr>
        </a:p>
      </dsp:txBody>
      <dsp:txXfrm>
        <a:off x="3446025" y="1296784"/>
        <a:ext cx="949187" cy="474593"/>
      </dsp:txXfrm>
    </dsp:sp>
    <dsp:sp modelId="{9BD93D44-74FB-48ED-8BA5-304B60070894}">
      <dsp:nvSpPr>
        <dsp:cNvPr id="0" name=""/>
        <dsp:cNvSpPr/>
      </dsp:nvSpPr>
      <dsp:spPr>
        <a:xfrm>
          <a:off x="4594542" y="1296784"/>
          <a:ext cx="949187" cy="474593"/>
        </a:xfrm>
        <a:prstGeom prst="rect">
          <a:avLst/>
        </a:prstGeom>
        <a:solidFill>
          <a:schemeClr val="accent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100" b="1" i="0" u="none" strike="noStrike" kern="1200" cap="none" normalizeH="0" baseline="0" dirty="0" err="1" smtClean="0">
              <a:ln/>
              <a:solidFill>
                <a:srgbClr val="FFFFFF"/>
              </a:solidFill>
              <a:effectLst/>
              <a:latin typeface="+mn-lt"/>
              <a:ea typeface="+mn-ea"/>
              <a:cs typeface="+mn-cs"/>
            </a:rPr>
            <a:t>Digitalization</a:t>
          </a:r>
          <a:endParaRPr kumimoji="0" lang="it-IT" altLang="it-IT" sz="1100" b="1" i="0" u="none" strike="noStrike" kern="1200" cap="none" normalizeH="0" baseline="0" dirty="0" smtClean="0">
            <a:ln/>
            <a:solidFill>
              <a:srgbClr val="FFFFFF"/>
            </a:solidFill>
            <a:effectLst/>
            <a:latin typeface="+mn-lt"/>
            <a:ea typeface="+mn-ea"/>
            <a:cs typeface="+mn-cs"/>
          </a:endParaRPr>
        </a:p>
      </dsp:txBody>
      <dsp:txXfrm>
        <a:off x="4594542" y="1296784"/>
        <a:ext cx="949187" cy="4745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1506"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smtClean="0"/>
          </a:p>
        </p:txBody>
      </p:sp>
      <p:sp>
        <p:nvSpPr>
          <p:cNvPr id="21507"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it-IT"/>
          </a:p>
        </p:txBody>
      </p:sp>
      <p:sp>
        <p:nvSpPr>
          <p:cNvPr id="21508"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it-IT"/>
          </a:p>
        </p:txBody>
      </p:sp>
      <p:sp>
        <p:nvSpPr>
          <p:cNvPr id="21509"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itchFamily="16" charset="0"/>
              <a:buNone/>
              <a:tabLst>
                <a:tab pos="457200" algn="l"/>
                <a:tab pos="914400" algn="l"/>
                <a:tab pos="1371600" algn="l"/>
                <a:tab pos="1828800" algn="l"/>
                <a:tab pos="2286000" algn="l"/>
                <a:tab pos="2743200" algn="l"/>
                <a:tab pos="3200400" algn="l"/>
              </a:tabLst>
              <a:defRPr sz="1400">
                <a:solidFill>
                  <a:srgbClr val="000000"/>
                </a:solidFill>
                <a:latin typeface="Times New Roman" pitchFamily="16" charset="0"/>
                <a:ea typeface="DejaVu Sans" charset="0"/>
                <a:cs typeface="DejaVu Sans" charset="0"/>
              </a:defRPr>
            </a:lvl1pPr>
          </a:lstStyle>
          <a:p>
            <a:pPr>
              <a:defRPr/>
            </a:pPr>
            <a:endParaRPr lang="en-US" altLang="it-IT"/>
          </a:p>
        </p:txBody>
      </p:sp>
      <p:sp>
        <p:nvSpPr>
          <p:cNvPr id="21510"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defRPr>
            </a:lvl1pPr>
          </a:lstStyle>
          <a:p>
            <a:pPr>
              <a:defRPr/>
            </a:pPr>
            <a:fld id="{CF35928B-A542-493E-9B08-CC82DAD00236}" type="slidenum">
              <a:rPr lang="en-US" altLang="it-IT"/>
              <a:pPr>
                <a:defRPr/>
              </a:pPr>
              <a:t>‹n.›</a:t>
            </a:fld>
            <a:endParaRPr lang="en-US" altLang="it-IT"/>
          </a:p>
        </p:txBody>
      </p:sp>
    </p:spTree>
    <p:extLst>
      <p:ext uri="{BB962C8B-B14F-4D97-AF65-F5344CB8AC3E}">
        <p14:creationId xmlns:p14="http://schemas.microsoft.com/office/powerpoint/2010/main" val="32239187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a:xfrm>
            <a:off x="217488" y="812800"/>
            <a:ext cx="7121525" cy="4006850"/>
          </a:xfrm>
        </p:spPr>
      </p:sp>
      <p:sp>
        <p:nvSpPr>
          <p:cNvPr id="53251" name="Segnaposto note 2"/>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it-IT" altLang="it-IT" smtClean="0">
              <a:latin typeface="Times New Roman" panose="02020603050405020304" pitchFamily="18" charset="0"/>
            </a:endParaRPr>
          </a:p>
        </p:txBody>
      </p:sp>
      <p:sp>
        <p:nvSpPr>
          <p:cNvPr id="53252" name="Segnaposto numero diapositiva 3"/>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9pPr>
          </a:lstStyle>
          <a:p>
            <a:fld id="{A5F8227F-450C-484E-B617-129D99D0CBE9}" type="slidenum">
              <a:rPr lang="en-US" altLang="it-IT" smtClean="0">
                <a:solidFill>
                  <a:srgbClr val="000000"/>
                </a:solidFill>
                <a:latin typeface="Times New Roman" panose="02020603050405020304" pitchFamily="18" charset="0"/>
              </a:rPr>
              <a:pPr/>
              <a:t>2</a:t>
            </a:fld>
            <a:endParaRPr lang="en-US" altLang="it-IT" smtClean="0">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D866BE3-7D98-4034-9B88-4D02A8AA87C7}" type="slidenum">
              <a:rPr lang="it-IT" smtClean="0"/>
              <a:t>48</a:t>
            </a:fld>
            <a:endParaRPr lang="it-IT"/>
          </a:p>
        </p:txBody>
      </p:sp>
    </p:spTree>
    <p:extLst>
      <p:ext uri="{BB962C8B-B14F-4D97-AF65-F5344CB8AC3E}">
        <p14:creationId xmlns:p14="http://schemas.microsoft.com/office/powerpoint/2010/main" val="391712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Research question: “Is it possible to develop a demand forecast model with high spatial and temporal resolution to be applied on a large-scale flexible car sharing system?”</a:t>
            </a:r>
          </a:p>
        </p:txBody>
      </p:sp>
      <p:sp>
        <p:nvSpPr>
          <p:cNvPr id="4" name="Slide Number Placeholder 3"/>
          <p:cNvSpPr>
            <a:spLocks noGrp="1"/>
          </p:cNvSpPr>
          <p:nvPr>
            <p:ph type="sldNum" sz="quarter" idx="10"/>
          </p:nvPr>
        </p:nvSpPr>
        <p:spPr/>
        <p:txBody>
          <a:bodyPr/>
          <a:lstStyle/>
          <a:p>
            <a:fld id="{0D866BE3-7D98-4034-9B88-4D02A8AA87C7}" type="slidenum">
              <a:rPr lang="it-IT" smtClean="0"/>
              <a:t>49</a:t>
            </a:fld>
            <a:endParaRPr lang="it-IT"/>
          </a:p>
        </p:txBody>
      </p:sp>
    </p:spTree>
    <p:extLst>
      <p:ext uri="{BB962C8B-B14F-4D97-AF65-F5344CB8AC3E}">
        <p14:creationId xmlns:p14="http://schemas.microsoft.com/office/powerpoint/2010/main" val="102110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D866BE3-7D98-4034-9B88-4D02A8AA87C7}" type="slidenum">
              <a:rPr lang="it-IT" smtClean="0"/>
              <a:t>51</a:t>
            </a:fld>
            <a:endParaRPr lang="it-IT"/>
          </a:p>
        </p:txBody>
      </p:sp>
    </p:spTree>
    <p:extLst>
      <p:ext uri="{BB962C8B-B14F-4D97-AF65-F5344CB8AC3E}">
        <p14:creationId xmlns:p14="http://schemas.microsoft.com/office/powerpoint/2010/main" val="101217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Volumes\SERVER%20RAID\2017\0960%20BOCCONI\Loghi%20Bocconi-Rebranding%202017_completi\MASTERBRAND\PNG\MASTERBRAND_logo_White.png" TargetMode="Externa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file:///\\localhost\Volumes\Macintosh%20HD\Users\Valentina\Documents\%25E2%2580%25A2%20vale_IN%20CORSO%20%25E2%2580%25A2\BOCCONI%20Rebranding%202017\3-PPT\progetto\img\4-3\Quote.png"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file:///\\localhost\Volumes\Macintosh%20HD\Users\Valentina\Documents\%25E2%2580%25A2%20vale_IN%20CORSO%20%25E2%2580%25A2\BOCCONI%20PPT%2010aprile\img\IMG_3408.jpg" TargetMode="External"/><Relationship Id="rId5" Type="http://schemas.openxmlformats.org/officeDocument/2006/relationships/image" Target="../media/image4.jpeg"/><Relationship Id="rId6" Type="http://schemas.openxmlformats.org/officeDocument/2006/relationships/image" Target="file:///\\localhost\Volumes\Macintosh%20HD\Users\Valentina\Documents\%25E2%2580%25A2%20vale_IN%20CORSO%20%25E2%2580%25A2\BOCCONI%20PPT%2010aprile\img\sfondo-Bocconi_RGB.jpg" TargetMode="External"/><Relationship Id="rId7" Type="http://schemas.openxmlformats.org/officeDocument/2006/relationships/image" Target="../media/image5.png"/><Relationship Id="rId8" Type="http://schemas.openxmlformats.org/officeDocument/2006/relationships/image" Target="file:///\\localhost\Volumes\Archivio\Archivio_Graphicamente\BOCCONI\REBRANDING%202017\LOGHI%202017\BRAND%20NAME\PNG\BRAND%20NAME_White.png" TargetMode="External"/><Relationship Id="rId9" Type="http://schemas.openxmlformats.org/officeDocument/2006/relationships/image" Target="../media/image2.png"/><Relationship Id="rId10" Type="http://schemas.openxmlformats.org/officeDocument/2006/relationships/image" Target="file:///\\localhost\Volumes\SERVER%20RAID\2017\0960%20BOCCONI\Loghi%20Bocconi-Rebranding%202017_completi\MASTERBRAND\PNG\MASTERBRAND_logo_White.png" TargetMode="Externa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Volumes\SERVER%20RAID\2017\0960%20BOCCONI\Loghi%20Bocconi-Rebranding%202017_completi\MASTERBRAND\PNG\MASTERBRAND_logo_White.png" TargetMode="Externa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Volumes\Archivio\Archivio_Graphicamente\BOCCONI\REBRANDING%202017\LOGHI%202017\BRAND%20NAME\PNG\BRAND%20NAME_RGB_pos.png" TargetMode="External"/><Relationship Id="rId4" Type="http://schemas.openxmlformats.org/officeDocument/2006/relationships/image" Target="../media/image7.png"/><Relationship Id="rId5" Type="http://schemas.openxmlformats.org/officeDocument/2006/relationships/image" Target="file:///\\localhost\Volumes\SERVER%20RAID\2017\0960%20BOCCONI\Loghi%20Bocconi-Rebranding%202017_completi\MASTERBRAND\PNG\MASTERBRAND_logo_RGB_pos.png" TargetMode="External"/><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file:///\\localhost\Volumes\SERVER%20RAID\2017\0960%20BOCCONI\Loghi%20Bocconi-Rebranding%202017_completi\MASTERBRAND\PNG\MASTERBRAND_logo_RGB_pos.png"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file:///\\localhost\Volumes\SERVER%20RAID\2017\0960%20BOCCONI\Loghi%20Bocconi-Rebranding%202017_completi\MASTERBRAND\PNG\MASTERBRAND_logo_White.pn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file:///\\localhost\Volumes\SERVER%20RAID\2017\0960%20BOCCONI\Loghi%20Bocconi-Rebranding%202017_completi\MASTERBRAND\PNG\MASTERBRAND_logo_White.png" TargetMode="External"/><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masterbrand.png" descr="\\localhost\Volumes\SERVER RAID\2017\0960 BOCCONI\Loghi Bocconi-Rebranding 2017_completi\MASTERBRAND\PNG\MASTERBRAND_logo_White.png"/>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31763" y="4171950"/>
            <a:ext cx="12874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5363" y="2282205"/>
            <a:ext cx="7772400" cy="347531"/>
          </a:xfrm>
        </p:spPr>
        <p:txBody>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415036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Picture">
    <p:spTree>
      <p:nvGrpSpPr>
        <p:cNvPr id="1" name=""/>
        <p:cNvGrpSpPr/>
        <p:nvPr/>
      </p:nvGrpSpPr>
      <p:grpSpPr>
        <a:xfrm>
          <a:off x="0" y="0"/>
          <a:ext cx="0" cy="0"/>
          <a:chOff x="0" y="0"/>
          <a:chExt cx="0" cy="0"/>
        </a:xfrm>
      </p:grpSpPr>
      <p:pic>
        <p:nvPicPr>
          <p:cNvPr id="6"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immagine 4"/>
          <p:cNvSpPr>
            <a:spLocks noGrp="1"/>
          </p:cNvSpPr>
          <p:nvPr>
            <p:ph type="pic" sz="quarter" idx="10"/>
          </p:nvPr>
        </p:nvSpPr>
        <p:spPr>
          <a:xfrm>
            <a:off x="0" y="0"/>
            <a:ext cx="9144000" cy="4126707"/>
          </a:xfrm>
          <a:solidFill>
            <a:schemeClr val="bg1">
              <a:lumMod val="85000"/>
            </a:schemeClr>
          </a:solidFill>
        </p:spPr>
        <p:txBody>
          <a:bodyPr rtlCol="0"/>
          <a:lstStyle/>
          <a:p>
            <a:pPr lvl="0"/>
            <a:endParaRPr lang="it-IT" noProof="0" dirty="0"/>
          </a:p>
        </p:txBody>
      </p:sp>
      <p:sp>
        <p:nvSpPr>
          <p:cNvPr id="2" name="Title 1"/>
          <p:cNvSpPr>
            <a:spLocks noGrp="1"/>
          </p:cNvSpPr>
          <p:nvPr>
            <p:ph type="title"/>
          </p:nvPr>
        </p:nvSpPr>
        <p:spPr>
          <a:xfrm>
            <a:off x="996423" y="2281761"/>
            <a:ext cx="7772400" cy="353943"/>
          </a:xfrm>
        </p:spPr>
        <p:txBody>
          <a:bodyPr anchor="t"/>
          <a:lstStyle>
            <a:lvl1pPr algn="r">
              <a:defRPr sz="2300" b="1" cap="all" spc="100">
                <a:solidFill>
                  <a:srgbClr val="0046AD"/>
                </a:solidFill>
              </a:defRPr>
            </a:lvl1pPr>
          </a:lstStyle>
          <a:p>
            <a:r>
              <a:rPr lang="en-US" dirty="0"/>
              <a:t>Click to edit Master title style</a:t>
            </a:r>
          </a:p>
        </p:txBody>
      </p:sp>
      <p:sp>
        <p:nvSpPr>
          <p:cNvPr id="3" name="Text Placeholder 2"/>
          <p:cNvSpPr>
            <a:spLocks noGrp="1"/>
          </p:cNvSpPr>
          <p:nvPr>
            <p:ph type="body" idx="1"/>
          </p:nvPr>
        </p:nvSpPr>
        <p:spPr>
          <a:xfrm>
            <a:off x="995363" y="1036150"/>
            <a:ext cx="7772400" cy="1231106"/>
          </a:xfrm>
        </p:spPr>
        <p:txBody>
          <a:bodyPr anchor="b"/>
          <a:lstStyle>
            <a:lvl1pPr marL="0" indent="0" algn="r">
              <a:buNone/>
              <a:defRPr sz="8000">
                <a:solidFill>
                  <a:srgbClr val="0046A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1041593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ttangolo 3"/>
          <p:cNvSpPr/>
          <p:nvPr userDrawn="1"/>
        </p:nvSpPr>
        <p:spPr>
          <a:xfrm>
            <a:off x="361950" y="354013"/>
            <a:ext cx="8412163" cy="4549775"/>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pic>
        <p:nvPicPr>
          <p:cNvPr id="5" name="Quote.png" descr="/Volumes/Macintosh HD/Users/Valentina/Documents/• vale_IN CORSO •/BOCCONI Rebranding 2017/3-PPT/progetto/img/4-3/Quote.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93663" y="-158750"/>
            <a:ext cx="5735638"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08025" y="2523058"/>
            <a:ext cx="4475427" cy="403529"/>
          </a:xfrm>
        </p:spPr>
        <p:txBody>
          <a:bodyPr anchor="t"/>
          <a:lstStyle>
            <a:lvl1pPr algn="l">
              <a:lnSpc>
                <a:spcPts val="3200"/>
              </a:lnSpc>
              <a:defRPr sz="2400" b="0" cap="none" spc="0">
                <a:solidFill>
                  <a:schemeClr val="bg1"/>
                </a:solidFill>
                <a:latin typeface="Roboto Slab Light"/>
                <a:cs typeface="Roboto Slab Light"/>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61748" y="3492502"/>
            <a:ext cx="4321704" cy="184666"/>
          </a:xfrm>
        </p:spPr>
        <p:txBody>
          <a:bodyPr anchor="b"/>
          <a:lstStyle>
            <a:lvl1pPr marL="0" indent="0" algn="r">
              <a:buNone/>
              <a:defRPr sz="1200" baseline="0">
                <a:solidFill>
                  <a:srgbClr val="FFFFFF"/>
                </a:solidFill>
                <a:latin typeface="Open Sans"/>
                <a:cs typeface="Open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173562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9"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0"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045480BC-3544-4479-B6A2-C8FA88C31618}"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1"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91" y="568715"/>
            <a:ext cx="3215745" cy="538609"/>
          </a:xfrm>
        </p:spPr>
        <p:txBody>
          <a:bodyPr/>
          <a:lstStyle>
            <a:lvl1pPr>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712791" y="370566"/>
            <a:ext cx="3488971" cy="215444"/>
          </a:xfrm>
        </p:spPr>
        <p:txBody>
          <a:bodyPr/>
          <a:lstStyle>
            <a:lvl1pPr marL="0" indent="0">
              <a:buNone/>
              <a:defRPr sz="14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712788" y="1298575"/>
            <a:ext cx="3601764" cy="430887"/>
          </a:xfrm>
        </p:spPr>
        <p:txBody>
          <a:bodyPr/>
          <a:lstStyle>
            <a:lvl1pPr marL="0" indent="0">
              <a:buNone/>
              <a:defRPr sz="1400">
                <a:latin typeface="Open Sans"/>
                <a:cs typeface="Open Sans"/>
              </a:defRPr>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smtClean="0"/>
              <a:t>Fare clic per modificare stili del testo dello schema</a:t>
            </a:r>
          </a:p>
        </p:txBody>
      </p:sp>
      <p:sp>
        <p:nvSpPr>
          <p:cNvPr id="8" name="Segnaposto immagine 7"/>
          <p:cNvSpPr>
            <a:spLocks noGrp="1"/>
          </p:cNvSpPr>
          <p:nvPr>
            <p:ph type="pic" sz="quarter" idx="11"/>
          </p:nvPr>
        </p:nvSpPr>
        <p:spPr>
          <a:xfrm>
            <a:off x="4572002" y="287999"/>
            <a:ext cx="4202113" cy="4615789"/>
          </a:xfrm>
          <a:solidFill>
            <a:schemeClr val="bg1">
              <a:lumMod val="85000"/>
            </a:schemeClr>
          </a:solidFill>
          <a:ln>
            <a:noFill/>
          </a:ln>
        </p:spPr>
        <p:txBody>
          <a:bodyPr rtlCol="0">
            <a:noAutofit/>
          </a:bodyPr>
          <a:lstStyle>
            <a:lvl1pPr>
              <a:defRPr baseline="0"/>
            </a:lvl1pPr>
          </a:lstStyle>
          <a:p>
            <a:pPr lvl="0"/>
            <a:r>
              <a:rPr lang="it-IT" noProof="0" smtClean="0"/>
              <a:t>Fare clic sull'icona per inserire un'immagine</a:t>
            </a:r>
            <a:endParaRPr lang="it-IT" noProof="0" dirty="0"/>
          </a:p>
        </p:txBody>
      </p:sp>
      <p:sp>
        <p:nvSpPr>
          <p:cNvPr id="23"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414004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7"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8"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3DF61463-FB9B-42DD-9851-2BAF1662F8CB}"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9"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712792" y="1303200"/>
            <a:ext cx="3645631" cy="1323439"/>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07826"/>
            <a:ext cx="3765550" cy="1323439"/>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olo 22"/>
          <p:cNvSpPr>
            <a:spLocks noGrp="1"/>
          </p:cNvSpPr>
          <p:nvPr>
            <p:ph type="title"/>
          </p:nvPr>
        </p:nvSpPr>
        <p:spPr>
          <a:xfrm>
            <a:off x="712788" y="497392"/>
            <a:ext cx="8229600" cy="538609"/>
          </a:xfrm>
        </p:spPr>
        <p:txBody>
          <a:bodyPr/>
          <a:lstStyle/>
          <a:p>
            <a:r>
              <a:rPr lang="it-IT" dirty="0"/>
              <a:t>Fare clic per modificare stile</a:t>
            </a:r>
          </a:p>
        </p:txBody>
      </p:sp>
      <p:sp>
        <p:nvSpPr>
          <p:cNvPr id="18"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33175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7"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8"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9"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0FEF1892-6675-4AE8-9F81-717368291D27}"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0"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712792"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p:txBody>
      </p:sp>
      <p:sp>
        <p:nvSpPr>
          <p:cNvPr id="23" name="Titolo 22"/>
          <p:cNvSpPr>
            <a:spLocks noGrp="1"/>
          </p:cNvSpPr>
          <p:nvPr>
            <p:ph type="title"/>
          </p:nvPr>
        </p:nvSpPr>
        <p:spPr>
          <a:xfrm>
            <a:off x="712788" y="498533"/>
            <a:ext cx="8229600" cy="538609"/>
          </a:xfrm>
        </p:spPr>
        <p:txBody>
          <a:bodyPr/>
          <a:lstStyle/>
          <a:p>
            <a:r>
              <a:rPr lang="it-IT" smtClean="0"/>
              <a:t>Fare clic per modificare lo stile del titolo</a:t>
            </a:r>
            <a:endParaRPr lang="it-IT" dirty="0"/>
          </a:p>
        </p:txBody>
      </p:sp>
      <p:sp>
        <p:nvSpPr>
          <p:cNvPr id="11" name="Segnaposto testo 8"/>
          <p:cNvSpPr>
            <a:spLocks noGrp="1"/>
          </p:cNvSpPr>
          <p:nvPr>
            <p:ph type="body" sz="quarter" idx="13"/>
          </p:nvPr>
        </p:nvSpPr>
        <p:spPr>
          <a:xfrm>
            <a:off x="717553" y="1298575"/>
            <a:ext cx="7351183"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12" name="Content Placeholder 2"/>
          <p:cNvSpPr>
            <a:spLocks noGrp="1"/>
          </p:cNvSpPr>
          <p:nvPr>
            <p:ph sz="half" idx="14"/>
          </p:nvPr>
        </p:nvSpPr>
        <p:spPr>
          <a:xfrm>
            <a:off x="4894266" y="1893175"/>
            <a:ext cx="3645631" cy="738664"/>
          </a:xfrm>
        </p:spPr>
        <p:txBody>
          <a:bodyPr/>
          <a:lstStyle>
            <a:lvl1pPr marL="0" indent="0">
              <a:buNone/>
              <a:defRPr sz="1400" b="0">
                <a:solidFill>
                  <a:schemeClr val="tx2"/>
                </a:solidFill>
                <a:latin typeface="Open Sans Semibold"/>
                <a:cs typeface="Open Sans Semibold"/>
              </a:defRPr>
            </a:lvl1pPr>
            <a:lvl2pPr marL="0" indent="0">
              <a:buNone/>
              <a:defRPr sz="1200"/>
            </a:lvl2pPr>
            <a:lvl3pPr marL="446088" indent="-171450">
              <a:buClr>
                <a:schemeClr val="tx2"/>
              </a:buClr>
              <a:buSzPct val="120000"/>
              <a:buFont typeface="Arial"/>
              <a:buChar char="•"/>
              <a:defRPr sz="1200"/>
            </a:lvl3pPr>
            <a:lvl4pPr marL="620713" indent="-171450">
              <a:buFont typeface="Arial"/>
              <a:buChar char="•"/>
              <a:defRPr sz="1000">
                <a:latin typeface="Roboto Slab Regular"/>
                <a:cs typeface="Roboto Slab Regular"/>
              </a:defRPr>
            </a:lvl4pPr>
            <a:lvl5pPr marL="620713" indent="-171450">
              <a:buFont typeface="Arial"/>
              <a:buChar char="•"/>
              <a:defRPr sz="1000">
                <a:latin typeface="Roboto Slab Regular"/>
                <a:cs typeface="Roboto Slab Regular"/>
              </a:defRPr>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p:txBody>
      </p:sp>
      <p:sp>
        <p:nvSpPr>
          <p:cNvPr id="21"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11962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ext">
    <p:spTree>
      <p:nvGrpSpPr>
        <p:cNvPr id="1" name=""/>
        <p:cNvGrpSpPr/>
        <p:nvPr/>
      </p:nvGrpSpPr>
      <p:grpSpPr>
        <a:xfrm>
          <a:off x="0" y="0"/>
          <a:ext cx="0" cy="0"/>
          <a:chOff x="0" y="0"/>
          <a:chExt cx="0" cy="0"/>
        </a:xfrm>
      </p:grpSpPr>
      <p:sp>
        <p:nvSpPr>
          <p:cNvPr id="9"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10"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1"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424C0175-BD6E-480E-BAE8-317D297E8207}"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2"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7553" y="501581"/>
            <a:ext cx="8229600" cy="538609"/>
          </a:xfrm>
        </p:spPr>
        <p:txBody>
          <a:bodyPr/>
          <a:lstStyle>
            <a:lvl1pPr>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712791" y="1898739"/>
            <a:ext cx="3488971" cy="200055"/>
          </a:xfrm>
        </p:spPr>
        <p:txBody>
          <a:bodyPr/>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712791" y="2209933"/>
            <a:ext cx="3488971" cy="1477328"/>
          </a:xfrm>
        </p:spPr>
        <p:txBody>
          <a:bodyPr/>
          <a:lstStyle>
            <a:lvl1pPr>
              <a:defRPr sz="13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p:cNvSpPr>
            <a:spLocks noGrp="1"/>
          </p:cNvSpPr>
          <p:nvPr>
            <p:ph type="body" sz="quarter" idx="3"/>
          </p:nvPr>
        </p:nvSpPr>
        <p:spPr>
          <a:xfrm>
            <a:off x="4900616" y="1898738"/>
            <a:ext cx="3513137" cy="200055"/>
          </a:xfrm>
        </p:spPr>
        <p:txBody>
          <a:bodyPr/>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894263" y="2209932"/>
            <a:ext cx="3453870" cy="1477328"/>
          </a:xfrm>
        </p:spPr>
        <p:txBody>
          <a:bodyPr/>
          <a:lstStyle>
            <a:lvl1pPr>
              <a:defRPr sz="13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7" name="Segnaposto testo 8"/>
          <p:cNvSpPr>
            <a:spLocks noGrp="1"/>
          </p:cNvSpPr>
          <p:nvPr>
            <p:ph type="body" sz="quarter" idx="13"/>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22"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59173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1"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12"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3"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B52B2110-F84A-4451-AF1F-49BAA363FBC0}"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4"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497582"/>
            <a:ext cx="8229600" cy="538609"/>
          </a:xfrm>
        </p:spPr>
        <p:txBody>
          <a:bodyPr/>
          <a:lstStyle>
            <a:lvl1pPr>
              <a:defRPr/>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712791" y="1889126"/>
            <a:ext cx="2250545" cy="477054"/>
          </a:xfrm>
        </p:spPr>
        <p:txBody>
          <a:bodyPr/>
          <a:lstStyle>
            <a:lvl1pPr marL="0" indent="0">
              <a:buNone/>
              <a:defRPr sz="13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a:p>
            <a:pPr lvl="1"/>
            <a:r>
              <a:rPr lang="it-IT" smtClean="0"/>
              <a:t>Secondo livello</a:t>
            </a:r>
          </a:p>
        </p:txBody>
      </p:sp>
      <p:sp>
        <p:nvSpPr>
          <p:cNvPr id="4" name="Segnaposto contenuto 3"/>
          <p:cNvSpPr>
            <a:spLocks noGrp="1"/>
          </p:cNvSpPr>
          <p:nvPr>
            <p:ph sz="half" idx="2"/>
          </p:nvPr>
        </p:nvSpPr>
        <p:spPr>
          <a:xfrm>
            <a:off x="712791" y="2445885"/>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5" name="Segnaposto testo 4"/>
          <p:cNvSpPr>
            <a:spLocks noGrp="1"/>
          </p:cNvSpPr>
          <p:nvPr>
            <p:ph type="body" sz="quarter" idx="3"/>
          </p:nvPr>
        </p:nvSpPr>
        <p:spPr>
          <a:xfrm>
            <a:off x="3291949" y="1889125"/>
            <a:ext cx="2236787" cy="477054"/>
          </a:xfrm>
        </p:spPr>
        <p:txBody>
          <a:bodyPr/>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a:p>
            <a:pPr lvl="1"/>
            <a:r>
              <a:rPr lang="it-IT" smtClean="0"/>
              <a:t>Secondo livello</a:t>
            </a:r>
          </a:p>
        </p:txBody>
      </p:sp>
      <p:sp>
        <p:nvSpPr>
          <p:cNvPr id="6" name="Segnaposto contenuto 5"/>
          <p:cNvSpPr>
            <a:spLocks noGrp="1"/>
          </p:cNvSpPr>
          <p:nvPr>
            <p:ph sz="quarter" idx="4"/>
          </p:nvPr>
        </p:nvSpPr>
        <p:spPr>
          <a:xfrm>
            <a:off x="3291949" y="2445885"/>
            <a:ext cx="2236787"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17" name="Segnaposto testo 2"/>
          <p:cNvSpPr>
            <a:spLocks noGrp="1"/>
          </p:cNvSpPr>
          <p:nvPr>
            <p:ph type="body" idx="11"/>
          </p:nvPr>
        </p:nvSpPr>
        <p:spPr>
          <a:xfrm>
            <a:off x="5860524" y="1889126"/>
            <a:ext cx="2250545" cy="477054"/>
          </a:xfrm>
        </p:spPr>
        <p:txBody>
          <a:bodyPr/>
          <a:lstStyle>
            <a:lvl1pPr marL="0" indent="0">
              <a:buNone/>
              <a:defRPr sz="1300" b="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a:p>
            <a:pPr lvl="1"/>
            <a:r>
              <a:rPr lang="it-IT" smtClean="0"/>
              <a:t>Secondo livello</a:t>
            </a:r>
          </a:p>
        </p:txBody>
      </p:sp>
      <p:sp>
        <p:nvSpPr>
          <p:cNvPr id="18" name="Segnaposto contenuto 5"/>
          <p:cNvSpPr>
            <a:spLocks noGrp="1"/>
          </p:cNvSpPr>
          <p:nvPr>
            <p:ph sz="quarter" idx="12"/>
          </p:nvPr>
        </p:nvSpPr>
        <p:spPr>
          <a:xfrm>
            <a:off x="5860524" y="2445885"/>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9" name="Segnaposto testo 8"/>
          <p:cNvSpPr>
            <a:spLocks noGrp="1"/>
          </p:cNvSpPr>
          <p:nvPr>
            <p:ph type="body" sz="quarter" idx="13"/>
          </p:nvPr>
        </p:nvSpPr>
        <p:spPr>
          <a:xfrm>
            <a:off x="717550" y="1313994"/>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23"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74056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0"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11"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2"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017D36B7-0B60-4703-A5ED-4AB5BD1D01E0}"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3"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497582"/>
            <a:ext cx="8229600" cy="538609"/>
          </a:xfrm>
        </p:spPr>
        <p:txBody>
          <a:bodyPr/>
          <a:lstStyle>
            <a:lvl1pPr>
              <a:defRPr baseline="0"/>
            </a:lvl1pPr>
          </a:lstStyle>
          <a:p>
            <a:r>
              <a:rPr lang="it-IT" smtClean="0"/>
              <a:t>Fare clic per modificare lo stile del titolo</a:t>
            </a:r>
            <a:endParaRPr lang="it-IT" dirty="0"/>
          </a:p>
        </p:txBody>
      </p:sp>
      <p:sp>
        <p:nvSpPr>
          <p:cNvPr id="3" name="Segnaposto testo 2"/>
          <p:cNvSpPr>
            <a:spLocks noGrp="1"/>
          </p:cNvSpPr>
          <p:nvPr>
            <p:ph type="body" idx="1"/>
          </p:nvPr>
        </p:nvSpPr>
        <p:spPr>
          <a:xfrm>
            <a:off x="7146662" y="2742111"/>
            <a:ext cx="1267091" cy="769441"/>
          </a:xfrm>
        </p:spPr>
        <p:txBody>
          <a:bodyPr anchor="b"/>
          <a:lstStyle>
            <a:lvl1pPr marL="0" indent="0">
              <a:buNone/>
              <a:defRPr sz="5000" b="0" baseline="0">
                <a:solidFill>
                  <a:srgbClr val="0046AD"/>
                </a:solidFill>
                <a:latin typeface="Roboto Slab Light"/>
                <a:cs typeface="Roboto Slab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7146662" y="3638552"/>
            <a:ext cx="1267091" cy="615553"/>
          </a:xfrm>
        </p:spPr>
        <p:txBody>
          <a:bodyPr anchor="b"/>
          <a:lstStyle>
            <a:lvl1pPr marL="0" indent="0">
              <a:buNone/>
              <a:defRPr sz="1000"/>
            </a:lvl1pPr>
            <a:lvl2pPr marL="457200" indent="0">
              <a:buNone/>
              <a:defRPr sz="1000"/>
            </a:lvl2pPr>
            <a:lvl3pPr marL="850900" indent="0">
              <a:buNone/>
              <a:defRPr sz="10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9" name="Segnaposto testo 8"/>
          <p:cNvSpPr>
            <a:spLocks noGrp="1"/>
          </p:cNvSpPr>
          <p:nvPr>
            <p:ph type="body" sz="quarter" idx="13"/>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8" name="Segnaposto immagine 7"/>
          <p:cNvSpPr>
            <a:spLocks noGrp="1"/>
          </p:cNvSpPr>
          <p:nvPr>
            <p:ph type="pic" sz="quarter" idx="14"/>
          </p:nvPr>
        </p:nvSpPr>
        <p:spPr>
          <a:xfrm>
            <a:off x="717550" y="1736725"/>
            <a:ext cx="6089650" cy="2509838"/>
          </a:xfrm>
          <a:solidFill>
            <a:srgbClr val="D9D9D9"/>
          </a:solidFill>
        </p:spPr>
        <p:txBody>
          <a:bodyPr rtlCol="0">
            <a:noAutofit/>
          </a:bodyPr>
          <a:lstStyle/>
          <a:p>
            <a:pPr lvl="0"/>
            <a:endParaRPr lang="it-IT" noProof="0"/>
          </a:p>
        </p:txBody>
      </p:sp>
      <p:sp>
        <p:nvSpPr>
          <p:cNvPr id="20"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852663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11"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2"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CA076469-9E6B-4EFA-9570-70CDF5125063}"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3"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496441"/>
            <a:ext cx="8229600" cy="538609"/>
          </a:xfrm>
        </p:spPr>
        <p:txBody>
          <a:bodyPr/>
          <a:lstStyle>
            <a:lvl1pPr>
              <a:defRPr baseline="0"/>
            </a:lvl1pPr>
          </a:lstStyle>
          <a:p>
            <a:r>
              <a:rPr lang="it-IT" smtClean="0"/>
              <a:t>Fare clic per modificare lo stile del titolo</a:t>
            </a:r>
            <a:endParaRPr lang="it-IT" dirty="0"/>
          </a:p>
        </p:txBody>
      </p:sp>
      <p:sp>
        <p:nvSpPr>
          <p:cNvPr id="9" name="Segnaposto testo 8"/>
          <p:cNvSpPr>
            <a:spLocks noGrp="1"/>
          </p:cNvSpPr>
          <p:nvPr>
            <p:ph type="body" sz="quarter" idx="13"/>
          </p:nvPr>
        </p:nvSpPr>
        <p:spPr>
          <a:xfrm>
            <a:off x="717550" y="1300218"/>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8" name="Segnaposto immagine 7"/>
          <p:cNvSpPr>
            <a:spLocks noGrp="1"/>
          </p:cNvSpPr>
          <p:nvPr>
            <p:ph type="pic" sz="quarter" idx="14"/>
          </p:nvPr>
        </p:nvSpPr>
        <p:spPr>
          <a:xfrm>
            <a:off x="3293535" y="1889125"/>
            <a:ext cx="5120217" cy="2357438"/>
          </a:xfrm>
          <a:solidFill>
            <a:srgbClr val="D9D9D9"/>
          </a:solidFill>
        </p:spPr>
        <p:txBody>
          <a:bodyPr rtlCol="0">
            <a:noAutofit/>
          </a:bodyPr>
          <a:lstStyle/>
          <a:p>
            <a:pPr lvl="0"/>
            <a:endParaRPr lang="it-IT" noProof="0" dirty="0"/>
          </a:p>
        </p:txBody>
      </p:sp>
      <p:sp>
        <p:nvSpPr>
          <p:cNvPr id="17" name="Segnaposto testo 2"/>
          <p:cNvSpPr>
            <a:spLocks noGrp="1"/>
          </p:cNvSpPr>
          <p:nvPr>
            <p:ph type="body" idx="1"/>
          </p:nvPr>
        </p:nvSpPr>
        <p:spPr>
          <a:xfrm>
            <a:off x="712791" y="1899762"/>
            <a:ext cx="2250545" cy="477054"/>
          </a:xfrm>
        </p:spPr>
        <p:txBody>
          <a:bodyPr/>
          <a:lstStyle>
            <a:lvl1pPr marL="0" indent="0">
              <a:buNone/>
              <a:defRPr sz="13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a:p>
            <a:pPr lvl="1"/>
            <a:r>
              <a:rPr lang="it-IT" smtClean="0"/>
              <a:t>Secondo livello</a:t>
            </a:r>
          </a:p>
        </p:txBody>
      </p:sp>
      <p:sp>
        <p:nvSpPr>
          <p:cNvPr id="18" name="Segnaposto contenuto 3"/>
          <p:cNvSpPr>
            <a:spLocks noGrp="1"/>
          </p:cNvSpPr>
          <p:nvPr>
            <p:ph sz="half" idx="2"/>
          </p:nvPr>
        </p:nvSpPr>
        <p:spPr>
          <a:xfrm>
            <a:off x="712791" y="2456521"/>
            <a:ext cx="2250545" cy="892552"/>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a:p>
            <a:pPr lvl="1"/>
            <a:r>
              <a:rPr lang="it-IT" dirty="0"/>
              <a:t>Secondo livello</a:t>
            </a:r>
          </a:p>
          <a:p>
            <a:pPr lvl="2"/>
            <a:r>
              <a:rPr lang="it-IT" dirty="0"/>
              <a:t>Terzo livello</a:t>
            </a:r>
          </a:p>
        </p:txBody>
      </p:sp>
      <p:sp>
        <p:nvSpPr>
          <p:cNvPr id="22"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22084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8"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10"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11"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C213D987-EADE-438E-936A-4F4E9BE08A74}"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2"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501045"/>
            <a:ext cx="8229600" cy="538609"/>
          </a:xfrm>
        </p:spPr>
        <p:txBody>
          <a:bodyPr/>
          <a:lstStyle>
            <a:lvl1pPr>
              <a:defRPr baseline="0"/>
            </a:lvl1pPr>
          </a:lstStyle>
          <a:p>
            <a:r>
              <a:rPr lang="it-IT" smtClean="0"/>
              <a:t>Fare clic per modificare lo stile del titolo</a:t>
            </a:r>
            <a:endParaRPr lang="it-IT" dirty="0"/>
          </a:p>
        </p:txBody>
      </p:sp>
      <p:sp>
        <p:nvSpPr>
          <p:cNvPr id="9" name="Segnaposto testo 8"/>
          <p:cNvSpPr>
            <a:spLocks noGrp="1"/>
          </p:cNvSpPr>
          <p:nvPr>
            <p:ph type="body" sz="quarter" idx="13"/>
          </p:nvPr>
        </p:nvSpPr>
        <p:spPr>
          <a:xfrm>
            <a:off x="717550" y="1298575"/>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17" name="Segnaposto testo 2"/>
          <p:cNvSpPr>
            <a:spLocks noGrp="1"/>
          </p:cNvSpPr>
          <p:nvPr>
            <p:ph type="body" idx="1"/>
          </p:nvPr>
        </p:nvSpPr>
        <p:spPr>
          <a:xfrm>
            <a:off x="6798736" y="3030471"/>
            <a:ext cx="1615017" cy="446276"/>
          </a:xfrm>
        </p:spPr>
        <p:txBody>
          <a:bodyPr/>
          <a:lstStyle>
            <a:lvl1pPr marL="0" indent="0">
              <a:buNone/>
              <a:defRPr sz="1200" b="0" baseline="0">
                <a:solidFill>
                  <a:schemeClr val="tx1"/>
                </a:solidFill>
                <a:latin typeface="Open Sans Semibold"/>
                <a:cs typeface="Open Sans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a:p>
            <a:pPr lvl="1"/>
            <a:r>
              <a:rPr lang="it-IT" smtClean="0"/>
              <a:t>Secondo livello</a:t>
            </a:r>
          </a:p>
        </p:txBody>
      </p:sp>
      <p:sp>
        <p:nvSpPr>
          <p:cNvPr id="18" name="Segnaposto contenuto 3"/>
          <p:cNvSpPr>
            <a:spLocks noGrp="1"/>
          </p:cNvSpPr>
          <p:nvPr>
            <p:ph sz="half" idx="2"/>
          </p:nvPr>
        </p:nvSpPr>
        <p:spPr>
          <a:xfrm>
            <a:off x="6798736" y="3692565"/>
            <a:ext cx="1615017" cy="553998"/>
          </a:xfrm>
        </p:spPr>
        <p:txBody>
          <a:bodyPr/>
          <a:lstStyle>
            <a:lvl1pPr marL="0" indent="0">
              <a:buNone/>
              <a:defRPr sz="1200"/>
            </a:lvl1pPr>
            <a:lvl2pPr marL="457200" indent="0">
              <a:buNone/>
              <a:defRPr sz="1200"/>
            </a:lvl2pPr>
            <a:lvl3pPr marL="850900" indent="0">
              <a:buNone/>
              <a:defRPr sz="1200"/>
            </a:lvl3pPr>
            <a:lvl4pPr>
              <a:defRPr sz="1200"/>
            </a:lvl4pPr>
            <a:lvl5pPr>
              <a:defRPr sz="1200"/>
            </a:lvl5pPr>
            <a:lvl6pPr>
              <a:defRPr sz="1600"/>
            </a:lvl6pPr>
            <a:lvl7pPr>
              <a:defRPr sz="1600"/>
            </a:lvl7pPr>
            <a:lvl8pPr>
              <a:defRPr sz="1600"/>
            </a:lvl8pPr>
            <a:lvl9pPr>
              <a:defRPr sz="1600"/>
            </a:lvl9pPr>
          </a:lstStyle>
          <a:p>
            <a:pPr lvl="0"/>
            <a:r>
              <a:rPr lang="it-IT" dirty="0"/>
              <a:t>Fare clic per modificare gli stili del testo dello schema</a:t>
            </a:r>
          </a:p>
        </p:txBody>
      </p:sp>
      <p:sp>
        <p:nvSpPr>
          <p:cNvPr id="4" name="Segnaposto grafico 3"/>
          <p:cNvSpPr>
            <a:spLocks noGrp="1"/>
          </p:cNvSpPr>
          <p:nvPr>
            <p:ph type="chart" sz="quarter" idx="14"/>
          </p:nvPr>
        </p:nvSpPr>
        <p:spPr>
          <a:xfrm>
            <a:off x="717550" y="1714500"/>
            <a:ext cx="5734050" cy="2532063"/>
          </a:xfrm>
          <a:solidFill>
            <a:srgbClr val="D9D9D9"/>
          </a:solidFill>
        </p:spPr>
        <p:txBody>
          <a:bodyPr rtlCol="0">
            <a:noAutofit/>
          </a:bodyPr>
          <a:lstStyle/>
          <a:p>
            <a:pPr lvl="0"/>
            <a:endParaRPr lang="it-IT" noProof="0"/>
          </a:p>
        </p:txBody>
      </p:sp>
      <p:sp>
        <p:nvSpPr>
          <p:cNvPr id="22"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7771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G_3408.jpg" descr="/Volumes/Macintosh HD/Users/Valentina/Documents/• vale_IN CORSO •/BOCCONI PPT 10aprile/img/IMG_3408.jpg"/>
          <p:cNvPicPr>
            <a:picLocks noChangeAspect="1"/>
          </p:cNvPicPr>
          <p:nvPr userDrawn="1"/>
        </p:nvPicPr>
        <p:blipFill>
          <a:blip r:embed="rId3" r:link="rId4">
            <a:extLst>
              <a:ext uri="{28A0092B-C50C-407E-A947-70E740481C1C}">
                <a14:useLocalDpi xmlns:a14="http://schemas.microsoft.com/office/drawing/2010/main" val="0"/>
              </a:ext>
            </a:extLst>
          </a:blip>
          <a:srcRect l="5560" r="5577"/>
          <a:stretch>
            <a:fillRect/>
          </a:stretch>
        </p:blipFill>
        <p:spPr bwMode="auto">
          <a:xfrm>
            <a:off x="0" y="-3175"/>
            <a:ext cx="914558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fondo-Bocconi_RGB.jpg" descr="/Volumes/Macintosh HD/Users/Valentina/Documents/• vale_IN CORSO •/BOCCONI PPT 10aprile/img/sfondo-Bocconi_RGB.jpg"/>
          <p:cNvPicPr>
            <a:picLocks noChangeAspect="1"/>
          </p:cNvPicPr>
          <p:nvPr userDrawn="1"/>
        </p:nvPicPr>
        <p:blipFill>
          <a:blip r:embed="rId5" r:link="rId6">
            <a:extLst>
              <a:ext uri="{28A0092B-C50C-407E-A947-70E740481C1C}">
                <a14:useLocalDpi xmlns:a14="http://schemas.microsoft.com/office/drawing/2010/main" val="0"/>
              </a:ext>
            </a:extLst>
          </a:blip>
          <a:srcRect/>
          <a:stretch>
            <a:fillRect/>
          </a:stretch>
        </p:blipFill>
        <p:spPr bwMode="auto">
          <a:xfrm>
            <a:off x="1588"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ver-brandname.png" descr="\\localhost\Volumes\Archivio\Archivio_Graphicamente\BOCCONI\REBRANDING 2017\LOGHI 2017\BRAND NAME\PNG\BRAND NAME_White.png"/>
          <p:cNvPicPr>
            <a:picLocks noChangeAspect="1"/>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150813" y="-168275"/>
            <a:ext cx="3479801"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asterbrand.png" descr="\\localhost\Volumes\SERVER RAID\2017\0960 BOCCONI\Loghi Bocconi-Rebranding 2017_completi\MASTERBRAND\PNG\MASTERBRAND_logo_White.png"/>
          <p:cNvPicPr>
            <a:picLocks noChangeAspect="1"/>
          </p:cNvPicPr>
          <p:nvPr userDrawn="1"/>
        </p:nvPicPr>
        <p:blipFill>
          <a:blip r:embed="rId9" r:link="rId10" cstate="print">
            <a:extLst>
              <a:ext uri="{28A0092B-C50C-407E-A947-70E740481C1C}">
                <a14:useLocalDpi xmlns:a14="http://schemas.microsoft.com/office/drawing/2010/main" val="0"/>
              </a:ext>
            </a:extLst>
          </a:blip>
          <a:srcRect/>
          <a:stretch>
            <a:fillRect/>
          </a:stretch>
        </p:blipFill>
        <p:spPr bwMode="auto">
          <a:xfrm>
            <a:off x="131763" y="4171950"/>
            <a:ext cx="12874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95363" y="2282205"/>
            <a:ext cx="7772400" cy="347531"/>
          </a:xfrm>
        </p:spPr>
        <p:txBody>
          <a:bodyPr/>
          <a:lstStyle>
            <a:lvl1pPr algn="r">
              <a:lnSpc>
                <a:spcPts val="2700"/>
              </a:lnSpc>
              <a:defRPr sz="2300" b="1" i="0" cap="all" spc="100">
                <a:solidFill>
                  <a:schemeClr val="bg1"/>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a:lstStyle>
            <a:lvl1pPr marL="0" indent="0" algn="r">
              <a:buNone/>
              <a:defRPr sz="1600" b="0" i="0">
                <a:solidFill>
                  <a:srgbClr val="FFFFFF"/>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954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7"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8"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8498B460-83C6-40D6-A3E7-FE14E421814A}"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9"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496441"/>
            <a:ext cx="8229600" cy="538609"/>
          </a:xfrm>
        </p:spPr>
        <p:txBody>
          <a:bodyPr/>
          <a:lstStyle>
            <a:lvl1pPr>
              <a:defRPr baseline="0"/>
            </a:lvl1pPr>
          </a:lstStyle>
          <a:p>
            <a:r>
              <a:rPr lang="it-IT" smtClean="0"/>
              <a:t>Fare clic per modificare lo stile del titolo</a:t>
            </a:r>
            <a:endParaRPr lang="it-IT" dirty="0"/>
          </a:p>
        </p:txBody>
      </p:sp>
      <p:sp>
        <p:nvSpPr>
          <p:cNvPr id="5" name="Segnaposto tabella 4"/>
          <p:cNvSpPr>
            <a:spLocks noGrp="1"/>
          </p:cNvSpPr>
          <p:nvPr>
            <p:ph type="tbl" sz="quarter" idx="14"/>
          </p:nvPr>
        </p:nvSpPr>
        <p:spPr>
          <a:xfrm>
            <a:off x="712788" y="1298576"/>
            <a:ext cx="7700962" cy="2947988"/>
          </a:xfrm>
          <a:solidFill>
            <a:srgbClr val="D9D9D9"/>
          </a:solidFill>
        </p:spPr>
        <p:txBody>
          <a:bodyPr rtlCol="0"/>
          <a:lstStyle/>
          <a:p>
            <a:pPr lvl="0"/>
            <a:endParaRPr lang="it-IT" noProof="0" dirty="0"/>
          </a:p>
        </p:txBody>
      </p:sp>
      <p:sp>
        <p:nvSpPr>
          <p:cNvPr id="18"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74877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5"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6"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BCC7F073-4507-43E7-ABF3-70779A5146BC}"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7"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712788" y="505790"/>
            <a:ext cx="8229600" cy="538609"/>
          </a:xfrm>
        </p:spPr>
        <p:txBody>
          <a:bodyPr/>
          <a:lstStyle/>
          <a:p>
            <a:r>
              <a:rPr lang="it-IT" dirty="0"/>
              <a:t>Fare clic per modificare stile</a:t>
            </a:r>
          </a:p>
        </p:txBody>
      </p:sp>
      <p:sp>
        <p:nvSpPr>
          <p:cNvPr id="16"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267809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pic>
        <p:nvPicPr>
          <p:cNvPr id="2"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593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ank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masterbrand.png" descr="\\localhost\Volumes\SERVER RAID\2017\0960 BOCCONI\Loghi Bocconi-Rebranding 2017_completi\MASTERBRAND\PNG\MASTERBRAND_logo_White.png"/>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31763" y="4171950"/>
            <a:ext cx="12874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6423" y="2281761"/>
            <a:ext cx="7772400" cy="353943"/>
          </a:xfrm>
        </p:spPr>
        <p:txBody>
          <a:bodyPr anchor="t"/>
          <a:lstStyle>
            <a:lvl1pPr algn="r">
              <a:defRPr sz="2300" b="1" cap="all" spc="100">
                <a:solidFill>
                  <a:srgbClr val="FFFFFF"/>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255930" y="4502883"/>
            <a:ext cx="6511835" cy="446276"/>
          </a:xfrm>
        </p:spPr>
        <p:txBody>
          <a:bodyPr anchor="b"/>
          <a:lstStyle>
            <a:lvl1pPr marL="0" indent="0" algn="r" rtl="0">
              <a:spcAft>
                <a:spcPts val="600"/>
              </a:spcAft>
              <a:buNone/>
              <a:defRPr lang="it-IT" sz="1200" b="0" i="0" u="none" strike="noStrike" baseline="0" smtClean="0">
                <a:solidFill>
                  <a:schemeClr val="bg1"/>
                </a:solidFill>
                <a:latin typeface="Open Sans Semibold"/>
                <a:cs typeface="Open Sans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a:p>
            <a:pPr lvl="1"/>
            <a:r>
              <a:rPr lang="it-IT" smtClean="0"/>
              <a:t>Secondo livello</a:t>
            </a:r>
          </a:p>
        </p:txBody>
      </p:sp>
    </p:spTree>
    <p:extLst>
      <p:ext uri="{BB962C8B-B14F-4D97-AF65-F5344CB8AC3E}">
        <p14:creationId xmlns:p14="http://schemas.microsoft.com/office/powerpoint/2010/main" val="171470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785787" y="449152"/>
            <a:ext cx="8143931" cy="461665"/>
          </a:xfrm>
          <a:prstGeom prst="rect">
            <a:avLst/>
          </a:prstGeom>
          <a:noFill/>
          <a:ln w="9525">
            <a:noFill/>
            <a:miter lim="800000"/>
            <a:headEnd/>
            <a:tailEnd/>
          </a:ln>
          <a:effectLst/>
        </p:spPr>
        <p:txBody>
          <a:bodyPr/>
          <a:lstStyle/>
          <a:p>
            <a:pPr lvl="0"/>
            <a:r>
              <a:rPr lang="it-IT" smtClean="0"/>
              <a:t>Fare clic per modificare lo stile del titolo</a:t>
            </a:r>
            <a:endParaRPr lang="it-IT" dirty="0" smtClean="0"/>
          </a:p>
        </p:txBody>
      </p:sp>
      <p:sp>
        <p:nvSpPr>
          <p:cNvPr id="14" name="Content Placeholder 13"/>
          <p:cNvSpPr>
            <a:spLocks noGrp="1"/>
          </p:cNvSpPr>
          <p:nvPr>
            <p:ph sz="quarter" idx="10"/>
          </p:nvPr>
        </p:nvSpPr>
        <p:spPr>
          <a:xfrm>
            <a:off x="785814" y="964395"/>
            <a:ext cx="8143875" cy="1246495"/>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GB" dirty="0"/>
          </a:p>
        </p:txBody>
      </p:sp>
      <p:sp>
        <p:nvSpPr>
          <p:cNvPr id="4" name="Rectangle 6"/>
          <p:cNvSpPr>
            <a:spLocks noGrp="1" noChangeArrowheads="1"/>
          </p:cNvSpPr>
          <p:nvPr>
            <p:ph type="sldNum" sz="quarter" idx="11"/>
          </p:nvPr>
        </p:nvSpPr>
        <p:spPr/>
        <p:txBody>
          <a:bodyPr/>
          <a:lstStyle>
            <a:lvl1pPr>
              <a:defRPr/>
            </a:lvl1pPr>
          </a:lstStyle>
          <a:p>
            <a:pPr>
              <a:defRPr/>
            </a:pPr>
            <a:fld id="{2E64C337-FF08-40B5-9A91-325D179CCE25}" type="slidenum">
              <a:rPr lang="it-IT"/>
              <a:pPr>
                <a:defRPr/>
              </a:pPr>
              <a:t>‹n.›</a:t>
            </a:fld>
            <a:endParaRPr lang="it-IT" dirty="0"/>
          </a:p>
        </p:txBody>
      </p:sp>
    </p:spTree>
    <p:extLst>
      <p:ext uri="{BB962C8B-B14F-4D97-AF65-F5344CB8AC3E}">
        <p14:creationId xmlns:p14="http://schemas.microsoft.com/office/powerpoint/2010/main" val="1336104608"/>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p:cNvSpPr>
            <a:spLocks noGrp="1"/>
          </p:cNvSpPr>
          <p:nvPr>
            <p:ph type="dt" sz="half" idx="10"/>
          </p:nvPr>
        </p:nvSpPr>
        <p:spPr/>
        <p:txBody>
          <a:bodyPr/>
          <a:lstStyle/>
          <a:p>
            <a:fld id="{42C4A138-570C-42D4-9173-62B632C13E1E}" type="datetimeFigureOut">
              <a:rPr lang="it-IT" smtClean="0"/>
              <a:t>15/04/18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B98F6BA-F2E9-46E6-A7BA-32CE60C16EB3}" type="slidenum">
              <a:rPr lang="it-IT" smtClean="0"/>
              <a:t>‹n.›</a:t>
            </a:fld>
            <a:endParaRPr lang="it-IT"/>
          </a:p>
        </p:txBody>
      </p:sp>
    </p:spTree>
    <p:extLst>
      <p:ext uri="{BB962C8B-B14F-4D97-AF65-F5344CB8AC3E}">
        <p14:creationId xmlns:p14="http://schemas.microsoft.com/office/powerpoint/2010/main" val="371588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White">
    <p:spTree>
      <p:nvGrpSpPr>
        <p:cNvPr id="1" name=""/>
        <p:cNvGrpSpPr/>
        <p:nvPr/>
      </p:nvGrpSpPr>
      <p:grpSpPr>
        <a:xfrm>
          <a:off x="0" y="0"/>
          <a:ext cx="0" cy="0"/>
          <a:chOff x="0" y="0"/>
          <a:chExt cx="0" cy="0"/>
        </a:xfrm>
      </p:grpSpPr>
      <p:pic>
        <p:nvPicPr>
          <p:cNvPr id="4" name="cover-brandname.png" descr="\\localhost\Volumes\Archivio\Archivio_Graphicamente\BOCCONI\REBRANDING 2017\LOGHI 2017\BRAND NAME\PNG\BRAND NAME_RGB_pos.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150813" y="-168275"/>
            <a:ext cx="3479801"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asterbrand.png" descr="\\localhost\Volumes\SERVER RAID\2017\0960 BOCCONI\Loghi Bocconi-Rebranding 2017_completi\MASTERBRAND\PNG\MASTERBRAND_logo_RGB_pos.png"/>
          <p:cNvPicPr>
            <a:picLocks noChangeAspect="1"/>
          </p:cNvPicPr>
          <p:nvPr userDrawn="1"/>
        </p:nvPicPr>
        <p:blipFill>
          <a:blip r:embed="rId4" r:link="rId5"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85520" y="2282205"/>
            <a:ext cx="7772400" cy="347531"/>
          </a:xfrm>
        </p:spPr>
        <p:txBody>
          <a:bodyPr/>
          <a:lstStyle>
            <a:lvl1pPr algn="r">
              <a:lnSpc>
                <a:spcPts val="2700"/>
              </a:lnSpc>
              <a:defRPr sz="2300" b="1" i="0" cap="all" spc="100">
                <a:solidFill>
                  <a:srgbClr val="0046AD"/>
                </a:solidFill>
                <a:latin typeface="Open Sans"/>
                <a:cs typeface="Open Sans"/>
              </a:defRPr>
            </a:lvl1pPr>
          </a:lstStyle>
          <a:p>
            <a:r>
              <a:rPr lang="en-US" dirty="0"/>
              <a:t>Click to edit Master title style</a:t>
            </a:r>
          </a:p>
        </p:txBody>
      </p:sp>
      <p:sp>
        <p:nvSpPr>
          <p:cNvPr id="3" name="Subtitle 2"/>
          <p:cNvSpPr>
            <a:spLocks noGrp="1"/>
          </p:cNvSpPr>
          <p:nvPr>
            <p:ph type="subTitle" idx="1"/>
          </p:nvPr>
        </p:nvSpPr>
        <p:spPr>
          <a:xfrm>
            <a:off x="2366963" y="2776152"/>
            <a:ext cx="6400800" cy="246221"/>
          </a:xfrm>
        </p:spPr>
        <p:txBody>
          <a:bodyPr/>
          <a:lstStyle>
            <a:lvl1pPr marL="0" indent="0" algn="r">
              <a:buNone/>
              <a:defRPr sz="1600" b="0" i="0">
                <a:solidFill>
                  <a:srgbClr val="0046AD"/>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80037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bullet">
    <p:spTree>
      <p:nvGrpSpPr>
        <p:cNvPr id="1" name=""/>
        <p:cNvGrpSpPr/>
        <p:nvPr/>
      </p:nvGrpSpPr>
      <p:grpSpPr>
        <a:xfrm>
          <a:off x="0" y="0"/>
          <a:ext cx="0" cy="0"/>
          <a:chOff x="0" y="0"/>
          <a:chExt cx="0" cy="0"/>
        </a:xfrm>
      </p:grpSpPr>
      <p:sp>
        <p:nvSpPr>
          <p:cNvPr id="5"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6"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7"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63D4B96C-C55C-4647-A508-9CE9C06EC6A1}"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8"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88" y="582307"/>
            <a:ext cx="7584138" cy="463802"/>
          </a:xfrm>
        </p:spPr>
        <p:txBody>
          <a:bodyPr/>
          <a:lstStyle>
            <a:lvl1pPr>
              <a:lnSpc>
                <a:spcPts val="3500"/>
              </a:lnSpc>
              <a:defRPr sz="30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2788" y="1298575"/>
            <a:ext cx="7584138" cy="1246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11452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8"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9"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CDECF53E-601B-4745-A82E-F8889342F913}"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0"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88" y="425210"/>
            <a:ext cx="7584138" cy="463802"/>
          </a:xfrm>
        </p:spPr>
        <p:txBody>
          <a:bodyPr anchor="t"/>
          <a:lstStyle>
            <a:lvl1pPr>
              <a:lnSpc>
                <a:spcPts val="3500"/>
              </a:lnSpc>
              <a:defRPr sz="30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2788" y="1659336"/>
            <a:ext cx="7584138" cy="1246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egnaposto testo 5"/>
          <p:cNvSpPr>
            <a:spLocks noGrp="1"/>
          </p:cNvSpPr>
          <p:nvPr>
            <p:ph type="body" sz="quarter" idx="11"/>
          </p:nvPr>
        </p:nvSpPr>
        <p:spPr>
          <a:xfrm>
            <a:off x="708025" y="902763"/>
            <a:ext cx="7584138" cy="276999"/>
          </a:xfrm>
        </p:spPr>
        <p:txBody>
          <a:bodyPr/>
          <a:lstStyle>
            <a:lvl1pPr marL="0" indent="0">
              <a:buNone/>
              <a:defRPr sz="1800" baseline="0">
                <a:solidFill>
                  <a:schemeClr val="tx2"/>
                </a:solidFill>
                <a:latin typeface="Open Sans"/>
                <a:cs typeface="Open Sans"/>
              </a:defRPr>
            </a:lvl1pPr>
            <a:lvl2pPr marL="457200" indent="0">
              <a:buNone/>
              <a:defRPr sz="2400">
                <a:solidFill>
                  <a:schemeClr val="tx2"/>
                </a:solidFill>
                <a:latin typeface="Open Sans"/>
                <a:cs typeface="Open Sans"/>
              </a:defRPr>
            </a:lvl2pPr>
            <a:lvl3pPr marL="850900" indent="0">
              <a:buNone/>
              <a:defRPr sz="2400">
                <a:solidFill>
                  <a:schemeClr val="tx2"/>
                </a:solidFill>
                <a:latin typeface="Open Sans"/>
                <a:cs typeface="Open Sans"/>
              </a:defRPr>
            </a:lvl3pPr>
            <a:lvl4pPr marL="1371600" indent="0">
              <a:buNone/>
              <a:defRPr sz="2400">
                <a:solidFill>
                  <a:schemeClr val="tx2"/>
                </a:solidFill>
                <a:latin typeface="Open Sans"/>
                <a:cs typeface="Open Sans"/>
              </a:defRPr>
            </a:lvl4pPr>
            <a:lvl5pPr marL="1828800" indent="0">
              <a:buNone/>
              <a:defRPr sz="2400">
                <a:solidFill>
                  <a:schemeClr val="tx2"/>
                </a:solidFill>
                <a:latin typeface="Open Sans"/>
                <a:cs typeface="Open Sans"/>
              </a:defRPr>
            </a:lvl5pPr>
          </a:lstStyle>
          <a:p>
            <a:pPr lvl="0"/>
            <a:r>
              <a:rPr lang="it-IT" smtClean="0"/>
              <a:t>Fare clic per modificare stili del testo dello schema</a:t>
            </a:r>
          </a:p>
        </p:txBody>
      </p:sp>
      <p:sp>
        <p:nvSpPr>
          <p:cNvPr id="13" name="Segnaposto testo 12"/>
          <p:cNvSpPr>
            <a:spLocks noGrp="1"/>
          </p:cNvSpPr>
          <p:nvPr>
            <p:ph type="body" sz="quarter" idx="12"/>
          </p:nvPr>
        </p:nvSpPr>
        <p:spPr>
          <a:xfrm>
            <a:off x="708025" y="1302147"/>
            <a:ext cx="3100388" cy="200055"/>
          </a:xfrm>
        </p:spPr>
        <p:txBody>
          <a:bodyPr/>
          <a:lstStyle>
            <a:lvl1pPr marL="0" indent="0">
              <a:lnSpc>
                <a:spcPct val="100000"/>
              </a:lnSpc>
              <a:buNone/>
              <a:defRPr sz="1300" b="1">
                <a:solidFill>
                  <a:schemeClr val="tx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
        <p:nvSpPr>
          <p:cNvPr id="20"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91130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6"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7"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8"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ABC0A6F6-AAEC-4DD2-9832-796EE6032A7E}"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9"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88" y="571248"/>
            <a:ext cx="7584138" cy="463802"/>
          </a:xfrm>
        </p:spPr>
        <p:txBody>
          <a:bodyPr/>
          <a:lstStyle>
            <a:lvl1pPr>
              <a:lnSpc>
                <a:spcPts val="3500"/>
              </a:lnSpc>
              <a:defRPr sz="300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712788" y="1889522"/>
            <a:ext cx="7584138" cy="1261884"/>
          </a:xfrm>
        </p:spPr>
        <p:txBody>
          <a:bodyPr/>
          <a:lstStyle>
            <a:lvl1pPr>
              <a:buClr>
                <a:schemeClr val="tx2"/>
              </a:buClr>
              <a:defRPr sz="1300">
                <a:solidFill>
                  <a:schemeClr val="tx2"/>
                </a:solidFill>
                <a:latin typeface="Roboto Slab Regular"/>
                <a:cs typeface="Roboto Slab Regul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egnaposto testo 8"/>
          <p:cNvSpPr>
            <a:spLocks noGrp="1"/>
          </p:cNvSpPr>
          <p:nvPr>
            <p:ph type="body" sz="quarter" idx="13"/>
          </p:nvPr>
        </p:nvSpPr>
        <p:spPr>
          <a:xfrm>
            <a:off x="717550" y="1307511"/>
            <a:ext cx="7766050" cy="215444"/>
          </a:xfrm>
        </p:spPr>
        <p:txBody>
          <a:bodyPr/>
          <a:lstStyle>
            <a:lvl1pPr marL="0" indent="0">
              <a:buNone/>
              <a:defRPr sz="1400">
                <a:latin typeface="Open Sans"/>
                <a:cs typeface="Open Sans"/>
              </a:defRPr>
            </a:lvl1pPr>
            <a:lvl2pPr marL="457200" indent="0">
              <a:buNone/>
              <a:defRPr sz="1500"/>
            </a:lvl2pPr>
            <a:lvl3pPr marL="850900" indent="0">
              <a:buNone/>
              <a:defRPr sz="1500"/>
            </a:lvl3pPr>
            <a:lvl4pPr marL="1371600" indent="0">
              <a:buNone/>
              <a:defRPr sz="1500"/>
            </a:lvl4pPr>
            <a:lvl5pPr marL="1828800" indent="0">
              <a:buNone/>
              <a:defRPr sz="1500"/>
            </a:lvl5pPr>
          </a:lstStyle>
          <a:p>
            <a:pPr lvl="0"/>
            <a:r>
              <a:rPr lang="it-IT" smtClean="0"/>
              <a:t>Fare clic per modificare stili del testo dello schema</a:t>
            </a:r>
          </a:p>
        </p:txBody>
      </p:sp>
      <p:sp>
        <p:nvSpPr>
          <p:cNvPr id="19"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503381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1">
    <p:spTree>
      <p:nvGrpSpPr>
        <p:cNvPr id="1" name=""/>
        <p:cNvGrpSpPr/>
        <p:nvPr/>
      </p:nvGrpSpPr>
      <p:grpSpPr>
        <a:xfrm>
          <a:off x="0" y="0"/>
          <a:ext cx="0" cy="0"/>
          <a:chOff x="0" y="0"/>
          <a:chExt cx="0" cy="0"/>
        </a:xfrm>
      </p:grpSpPr>
      <p:sp>
        <p:nvSpPr>
          <p:cNvPr id="6" name="Rettangolo 3"/>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7" name="Rettangolo 4"/>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8" name="CasellaDiTesto 5"/>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E59DC0D4-946E-4599-995C-8B578D7DA0E9}"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9" name="masterbrand.png" descr="\\localhost\Volumes\SERVER RAID\2017\0960 BOCCONI\Loghi Bocconi-Rebranding 2017_completi\MASTERBRAND\PNG\MASTERBRAND_logo_RGB_pos.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3350" y="4171950"/>
            <a:ext cx="12858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90" y="575957"/>
            <a:ext cx="5552545" cy="463802"/>
          </a:xfrm>
        </p:spPr>
        <p:txBody>
          <a:bodyPr/>
          <a:lstStyle>
            <a:lvl1pPr>
              <a:lnSpc>
                <a:spcPts val="3500"/>
              </a:lnSpc>
              <a:defRPr sz="3000">
                <a:solidFill>
                  <a:srgbClr val="0046AD"/>
                </a:solidFill>
              </a:defRPr>
            </a:lvl1pPr>
          </a:lstStyle>
          <a:p>
            <a:r>
              <a:rPr lang="it-IT" smtClean="0"/>
              <a:t>Fare clic per modificare lo stile del titolo</a:t>
            </a:r>
            <a:endParaRPr lang="en-US" dirty="0"/>
          </a:p>
        </p:txBody>
      </p:sp>
      <p:sp>
        <p:nvSpPr>
          <p:cNvPr id="19" name="Segnaposto testo 18"/>
          <p:cNvSpPr>
            <a:spLocks noGrp="1"/>
          </p:cNvSpPr>
          <p:nvPr>
            <p:ph type="body" sz="quarter" idx="11"/>
          </p:nvPr>
        </p:nvSpPr>
        <p:spPr>
          <a:xfrm>
            <a:off x="708028" y="1309758"/>
            <a:ext cx="3432175" cy="1261884"/>
          </a:xfrm>
        </p:spPr>
        <p:txBody>
          <a:bodyPr/>
          <a:lstStyle>
            <a:lvl1pPr marL="0" indent="0">
              <a:buNone/>
              <a:defRPr sz="1300" b="1">
                <a:latin typeface="Open Sans"/>
                <a:cs typeface="Open Sans"/>
              </a:defRPr>
            </a:lvl1pPr>
            <a:lvl2pPr marL="93663" indent="-93663">
              <a:spcAft>
                <a:spcPts val="1200"/>
              </a:spcAft>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4" name="Segnaposto testo 18"/>
          <p:cNvSpPr>
            <a:spLocks noGrp="1"/>
          </p:cNvSpPr>
          <p:nvPr>
            <p:ph type="body" sz="quarter" idx="12"/>
          </p:nvPr>
        </p:nvSpPr>
        <p:spPr>
          <a:xfrm>
            <a:off x="4897441" y="1309758"/>
            <a:ext cx="3432175" cy="1184940"/>
          </a:xfrm>
        </p:spPr>
        <p:txBody>
          <a:bodyPr/>
          <a:lstStyle>
            <a:lvl1pPr marL="0" indent="0">
              <a:buNone/>
              <a:defRPr sz="1300" b="1">
                <a:latin typeface="Open Sans"/>
                <a:cs typeface="Open Sans"/>
              </a:defRPr>
            </a:lvl1pPr>
            <a:lvl2pPr marL="93663" indent="-93663">
              <a:buFont typeface="Arial"/>
              <a:buChar char="–"/>
              <a:defRPr sz="1200"/>
            </a:lvl2pPr>
            <a:lvl3pPr marL="541338" indent="-92075">
              <a:buClr>
                <a:schemeClr val="tx2"/>
              </a:buClr>
              <a:defRPr sz="1200"/>
            </a:lvl3pPr>
            <a:lvl4pPr marL="896938" indent="-177800">
              <a:defRPr sz="1000"/>
            </a:lvl4pPr>
            <a:lvl5pPr marL="896938" indent="-177800">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20" name="Segnaposto testo 21"/>
          <p:cNvSpPr>
            <a:spLocks noGrp="1"/>
          </p:cNvSpPr>
          <p:nvPr>
            <p:ph type="body" sz="quarter" idx="10"/>
          </p:nvPr>
        </p:nvSpPr>
        <p:spPr>
          <a:xfrm>
            <a:off x="717553" y="67055"/>
            <a:ext cx="2997197" cy="153888"/>
          </a:xfrm>
        </p:spPr>
        <p:txBody>
          <a:bodyPr anchor="ct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072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6" name="Rettangolo 3"/>
          <p:cNvSpPr/>
          <p:nvPr userDrawn="1"/>
        </p:nvSpPr>
        <p:spPr>
          <a:xfrm>
            <a:off x="-3175" y="207963"/>
            <a:ext cx="3297238" cy="4935537"/>
          </a:xfrm>
          <a:prstGeom prst="rect">
            <a:avLst/>
          </a:prstGeom>
          <a:solidFill>
            <a:srgbClr val="0065F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7" name="Rettangolo 4"/>
          <p:cNvSpPr/>
          <p:nvPr userDrawn="1"/>
        </p:nvSpPr>
        <p:spPr>
          <a:xfrm>
            <a:off x="0" y="0"/>
            <a:ext cx="8413750" cy="2873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630238" eaLnBrk="1" fontAlgn="auto" hangingPunct="1">
              <a:spcBef>
                <a:spcPts val="0"/>
              </a:spcBef>
              <a:spcAft>
                <a:spcPts val="0"/>
              </a:spcAft>
              <a:defRPr/>
            </a:pPr>
            <a:endParaRPr lang="it-IT" sz="1200" dirty="0">
              <a:solidFill>
                <a:prstClr val="white"/>
              </a:solidFill>
              <a:latin typeface="Open Sans"/>
              <a:cs typeface="Open Sans"/>
            </a:endParaRPr>
          </a:p>
        </p:txBody>
      </p:sp>
      <p:sp>
        <p:nvSpPr>
          <p:cNvPr id="8" name="Rettangolo 5"/>
          <p:cNvSpPr/>
          <p:nvPr userDrawn="1"/>
        </p:nvSpPr>
        <p:spPr>
          <a:xfrm>
            <a:off x="8413750" y="0"/>
            <a:ext cx="730250" cy="2873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it-IT">
              <a:solidFill>
                <a:prstClr val="white"/>
              </a:solidFill>
            </a:endParaRPr>
          </a:p>
        </p:txBody>
      </p:sp>
      <p:sp>
        <p:nvSpPr>
          <p:cNvPr id="9" name="CasellaDiTesto 6"/>
          <p:cNvSpPr txBox="1">
            <a:spLocks noChangeArrowheads="1"/>
          </p:cNvSpPr>
          <p:nvPr userDrawn="1"/>
        </p:nvSpPr>
        <p:spPr bwMode="auto">
          <a:xfrm>
            <a:off x="8413750" y="0"/>
            <a:ext cx="730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fld id="{5B60F7C6-122B-41E4-AD6F-71A07E138BDD}" type="slidenum">
              <a:rPr lang="it-IT" altLang="it-IT" sz="1000">
                <a:solidFill>
                  <a:srgbClr val="FFFFFF"/>
                </a:solidFill>
                <a:latin typeface="Open Sans" charset="0"/>
                <a:cs typeface="Open Sans" charset="0"/>
              </a:rPr>
              <a:pPr algn="ctr" eaLnBrk="1" hangingPunct="1"/>
              <a:t>‹n.›</a:t>
            </a:fld>
            <a:endParaRPr lang="it-IT" altLang="it-IT" sz="1000">
              <a:solidFill>
                <a:srgbClr val="FFFFFF"/>
              </a:solidFill>
              <a:latin typeface="Open Sans" charset="0"/>
              <a:cs typeface="Open Sans" charset="0"/>
            </a:endParaRPr>
          </a:p>
        </p:txBody>
      </p:sp>
      <p:pic>
        <p:nvPicPr>
          <p:cNvPr id="10" name="masterbrand.png" descr="\\localhost\Volumes\SERVER RAID\2017\0960 BOCCONI\Loghi Bocconi-Rebranding 2017_completi\MASTERBRAND\PNG\MASTERBRAND_logo_White.png"/>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bwMode="auto">
          <a:xfrm>
            <a:off x="131763" y="4171950"/>
            <a:ext cx="12874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12790" y="597298"/>
            <a:ext cx="2419879" cy="876308"/>
          </a:xfrm>
        </p:spPr>
        <p:txBody>
          <a:bodyPr anchor="t"/>
          <a:lstStyle>
            <a:lvl1pPr>
              <a:lnSpc>
                <a:spcPts val="3400"/>
              </a:lnSpc>
              <a:defRPr sz="3000">
                <a:solidFill>
                  <a:srgbClr val="FFFFFF"/>
                </a:solidFill>
              </a:defRPr>
            </a:lvl1pPr>
          </a:lstStyle>
          <a:p>
            <a:r>
              <a:rPr lang="it-IT" smtClean="0"/>
              <a:t>Fare clic per modificare lo stile del titolo</a:t>
            </a:r>
            <a:endParaRPr lang="en-US" dirty="0"/>
          </a:p>
        </p:txBody>
      </p:sp>
      <p:sp>
        <p:nvSpPr>
          <p:cNvPr id="16" name="Segnaposto testo 15"/>
          <p:cNvSpPr>
            <a:spLocks noGrp="1"/>
          </p:cNvSpPr>
          <p:nvPr>
            <p:ph type="body" sz="quarter" idx="10"/>
          </p:nvPr>
        </p:nvSpPr>
        <p:spPr>
          <a:xfrm>
            <a:off x="712788" y="2297067"/>
            <a:ext cx="2487612" cy="400110"/>
          </a:xfrm>
        </p:spPr>
        <p:txBody>
          <a:bodyPr/>
          <a:lstStyle>
            <a:lvl1pPr marL="0" indent="0">
              <a:buNone/>
              <a:defRPr>
                <a:solidFill>
                  <a:srgbClr val="FFFFFF"/>
                </a:solidFill>
              </a:defRPr>
            </a:lvl1pPr>
          </a:lstStyle>
          <a:p>
            <a:pPr lvl="0"/>
            <a:r>
              <a:rPr lang="it-IT" dirty="0"/>
              <a:t>Fare clic per modificare gli stili del testo dello schema</a:t>
            </a:r>
          </a:p>
        </p:txBody>
      </p:sp>
      <p:sp>
        <p:nvSpPr>
          <p:cNvPr id="19" name="Segnaposto testo 18"/>
          <p:cNvSpPr>
            <a:spLocks noGrp="1"/>
          </p:cNvSpPr>
          <p:nvPr>
            <p:ph type="body" sz="quarter" idx="11"/>
          </p:nvPr>
        </p:nvSpPr>
        <p:spPr>
          <a:xfrm>
            <a:off x="3638550" y="798666"/>
            <a:ext cx="4775200" cy="1215717"/>
          </a:xfrm>
        </p:spPr>
        <p:txBody>
          <a:bodyPr/>
          <a:lstStyle>
            <a:lvl1pPr marL="0" indent="0">
              <a:buNone/>
              <a:defRPr sz="1300" b="1">
                <a:latin typeface="Open Sans"/>
                <a:cs typeface="Open Sans"/>
              </a:defRPr>
            </a:lvl1pPr>
            <a:lvl2pPr marL="180975" indent="-180975">
              <a:buFont typeface="Arial"/>
              <a:buChar char="–"/>
              <a:defRPr sz="1300"/>
            </a:lvl2pPr>
            <a:lvl3pPr marL="541338" indent="-92075">
              <a:buClr>
                <a:schemeClr val="tx2"/>
              </a:buClr>
              <a:defRPr sz="1200"/>
            </a:lvl3pPr>
            <a:lvl4pPr marL="896938" indent="-177800">
              <a:defRPr sz="1000"/>
            </a:lvl4pPr>
            <a:lvl5pPr marL="896938" indent="-177800">
              <a:defRPr sz="1000"/>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sp>
        <p:nvSpPr>
          <p:cNvPr id="15" name="Segnaposto testo 21"/>
          <p:cNvSpPr>
            <a:spLocks noGrp="1"/>
          </p:cNvSpPr>
          <p:nvPr>
            <p:ph type="body" sz="quarter" idx="12"/>
          </p:nvPr>
        </p:nvSpPr>
        <p:spPr>
          <a:xfrm>
            <a:off x="717553" y="53675"/>
            <a:ext cx="2997197" cy="153888"/>
          </a:xfrm>
        </p:spPr>
        <p:txBody>
          <a:bodyPr/>
          <a:lstStyle>
            <a:lvl1pPr marL="0" indent="0">
              <a:buNone/>
              <a:defRPr sz="1000">
                <a:solidFill>
                  <a:schemeClr val="bg1"/>
                </a:solidFill>
                <a:latin typeface="Open Sans"/>
                <a:cs typeface="Open Sans"/>
              </a:defRPr>
            </a:lvl1pPr>
            <a:lvl2pPr marL="457200" indent="0">
              <a:buNone/>
              <a:defRPr/>
            </a:lvl2pPr>
            <a:lvl3pPr marL="850900" indent="0">
              <a:buNone/>
              <a:defRPr/>
            </a:lvl3pPr>
            <a:lvl4pPr marL="1371600" indent="0">
              <a:buNone/>
              <a:defRPr/>
            </a:lvl4pPr>
            <a:lvl5pPr marL="1828800" indent="0">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3106163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Divider Blu">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masterbrand.png" descr="\\localhost\Volumes\SERVER RAID\2017\0960 BOCCONI\Loghi Bocconi-Rebranding 2017_completi\MASTERBRAND\PNG\MASTERBRAND_logo_White.png"/>
          <p:cNvPicPr>
            <a:picLocks noChangeAspect="1"/>
          </p:cNvPicPr>
          <p:nvPr userDrawn="1"/>
        </p:nvPicPr>
        <p:blipFill>
          <a:blip r:embed="rId3" r:link="rId4" cstate="print">
            <a:extLst>
              <a:ext uri="{28A0092B-C50C-407E-A947-70E740481C1C}">
                <a14:useLocalDpi xmlns:a14="http://schemas.microsoft.com/office/drawing/2010/main" val="0"/>
              </a:ext>
            </a:extLst>
          </a:blip>
          <a:srcRect/>
          <a:stretch>
            <a:fillRect/>
          </a:stretch>
        </p:blipFill>
        <p:spPr bwMode="auto">
          <a:xfrm>
            <a:off x="131763" y="4171950"/>
            <a:ext cx="12874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6423" y="2281761"/>
            <a:ext cx="7772400" cy="353943"/>
          </a:xfrm>
        </p:spPr>
        <p:txBody>
          <a:bodyPr anchor="t"/>
          <a:lstStyle>
            <a:lvl1pPr algn="r">
              <a:defRPr sz="2300" b="1" cap="all" spc="100">
                <a:solidFill>
                  <a:srgbClr val="FFFFFF"/>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95363" y="1036150"/>
            <a:ext cx="7772400" cy="1231106"/>
          </a:xfrm>
        </p:spPr>
        <p:txBody>
          <a:bodyPr anchor="b"/>
          <a:lstStyle>
            <a:lvl1pPr marL="0" indent="0" algn="r">
              <a:buNone/>
              <a:defRPr sz="8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Tree>
    <p:extLst>
      <p:ext uri="{BB962C8B-B14F-4D97-AF65-F5344CB8AC3E}">
        <p14:creationId xmlns:p14="http://schemas.microsoft.com/office/powerpoint/2010/main" val="368924567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7550" y="57308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ltLang="it-IT" smtClean="0"/>
              <a:t>Click to edit Master title style</a:t>
            </a:r>
          </a:p>
        </p:txBody>
      </p:sp>
      <p:sp>
        <p:nvSpPr>
          <p:cNvPr id="1027" name="Text Placeholder 2"/>
          <p:cNvSpPr>
            <a:spLocks noGrp="1"/>
          </p:cNvSpPr>
          <p:nvPr>
            <p:ph type="body" idx="1"/>
          </p:nvPr>
        </p:nvSpPr>
        <p:spPr bwMode="auto">
          <a:xfrm>
            <a:off x="712788" y="1298575"/>
            <a:ext cx="7523162"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cSld>
  <p:clrMap bg1="lt1" tx1="dk1" bg2="lt2" tx2="dk2" accent1="accent1" accent2="accent2" accent3="accent3" accent4="accent4" accent5="accent5" accent6="accent6" hlink="hlink" folHlink="folHlink"/>
  <p:sldLayoutIdLst>
    <p:sldLayoutId id="2147485813" r:id="rId1"/>
    <p:sldLayoutId id="2147485814" r:id="rId2"/>
    <p:sldLayoutId id="2147485815" r:id="rId3"/>
    <p:sldLayoutId id="2147485816" r:id="rId4"/>
    <p:sldLayoutId id="2147485817" r:id="rId5"/>
    <p:sldLayoutId id="2147485818" r:id="rId6"/>
    <p:sldLayoutId id="2147485819" r:id="rId7"/>
    <p:sldLayoutId id="2147485820" r:id="rId8"/>
    <p:sldLayoutId id="2147485821" r:id="rId9"/>
    <p:sldLayoutId id="2147485822" r:id="rId10"/>
    <p:sldLayoutId id="2147485823" r:id="rId11"/>
    <p:sldLayoutId id="2147485824" r:id="rId12"/>
    <p:sldLayoutId id="2147485825" r:id="rId13"/>
    <p:sldLayoutId id="2147485826" r:id="rId14"/>
    <p:sldLayoutId id="2147485827" r:id="rId15"/>
    <p:sldLayoutId id="2147485828" r:id="rId16"/>
    <p:sldLayoutId id="2147485829" r:id="rId17"/>
    <p:sldLayoutId id="2147485830" r:id="rId18"/>
    <p:sldLayoutId id="2147485831" r:id="rId19"/>
    <p:sldLayoutId id="2147485832" r:id="rId20"/>
    <p:sldLayoutId id="2147485833" r:id="rId21"/>
    <p:sldLayoutId id="2147485834" r:id="rId22"/>
    <p:sldLayoutId id="2147485835" r:id="rId23"/>
    <p:sldLayoutId id="2147485836" r:id="rId24"/>
    <p:sldLayoutId id="2147485837" r:id="rId25"/>
  </p:sldLayoutIdLst>
  <p:txStyles>
    <p:titleStyle>
      <a:lvl1pPr algn="l" defTabSz="457200" rtl="0" eaLnBrk="0" fontAlgn="base" hangingPunct="0">
        <a:spcBef>
          <a:spcPct val="0"/>
        </a:spcBef>
        <a:spcAft>
          <a:spcPct val="0"/>
        </a:spcAft>
        <a:defRPr sz="3000" kern="1200">
          <a:solidFill>
            <a:schemeClr val="tx2"/>
          </a:solidFill>
          <a:latin typeface="Open Sans"/>
          <a:ea typeface="Open Sans" charset="0"/>
          <a:cs typeface="Open Sans"/>
        </a:defRPr>
      </a:lvl1pPr>
      <a:lvl2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2pPr>
      <a:lvl3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3pPr>
      <a:lvl4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4pPr>
      <a:lvl5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5pPr>
      <a:lvl6pPr marL="457200" algn="l" defTabSz="457200" rtl="0" fontAlgn="base">
        <a:spcBef>
          <a:spcPct val="0"/>
        </a:spcBef>
        <a:spcAft>
          <a:spcPct val="0"/>
        </a:spcAft>
        <a:defRPr sz="3000">
          <a:solidFill>
            <a:schemeClr val="tx2"/>
          </a:solidFill>
          <a:latin typeface="Open Sans" charset="0"/>
          <a:cs typeface="Open Sans" charset="0"/>
        </a:defRPr>
      </a:lvl6pPr>
      <a:lvl7pPr marL="914400" algn="l" defTabSz="457200" rtl="0" fontAlgn="base">
        <a:spcBef>
          <a:spcPct val="0"/>
        </a:spcBef>
        <a:spcAft>
          <a:spcPct val="0"/>
        </a:spcAft>
        <a:defRPr sz="3000">
          <a:solidFill>
            <a:schemeClr val="tx2"/>
          </a:solidFill>
          <a:latin typeface="Open Sans" charset="0"/>
          <a:cs typeface="Open Sans" charset="0"/>
        </a:defRPr>
      </a:lvl7pPr>
      <a:lvl8pPr marL="1371600" algn="l" defTabSz="457200" rtl="0" fontAlgn="base">
        <a:spcBef>
          <a:spcPct val="0"/>
        </a:spcBef>
        <a:spcAft>
          <a:spcPct val="0"/>
        </a:spcAft>
        <a:defRPr sz="3000">
          <a:solidFill>
            <a:schemeClr val="tx2"/>
          </a:solidFill>
          <a:latin typeface="Open Sans" charset="0"/>
          <a:cs typeface="Open Sans" charset="0"/>
        </a:defRPr>
      </a:lvl8pPr>
      <a:lvl9pPr marL="1828800" algn="l" defTabSz="457200" rtl="0" fontAlgn="base">
        <a:spcBef>
          <a:spcPct val="0"/>
        </a:spcBef>
        <a:spcAft>
          <a:spcPct val="0"/>
        </a:spcAft>
        <a:defRPr sz="3000">
          <a:solidFill>
            <a:schemeClr val="tx2"/>
          </a:solidFill>
          <a:latin typeface="Open Sans" charset="0"/>
          <a:cs typeface="Open Sans" charset="0"/>
        </a:defRPr>
      </a:lvl9pPr>
    </p:titleStyle>
    <p:bodyStyle>
      <a:lvl1pPr marL="268288" indent="-268288" algn="l" defTabSz="457200" rtl="0" eaLnBrk="0" fontAlgn="base" hangingPunct="0">
        <a:spcBef>
          <a:spcPct val="0"/>
        </a:spcBef>
        <a:spcAft>
          <a:spcPts val="600"/>
        </a:spcAft>
        <a:buClr>
          <a:schemeClr val="tx2"/>
        </a:buClr>
        <a:buSzPct val="110000"/>
        <a:buFont typeface="Lucida Grande" charset="0"/>
        <a:buChar char="—"/>
        <a:defRPr sz="1300" kern="1200">
          <a:solidFill>
            <a:schemeClr val="tx1"/>
          </a:solidFill>
          <a:latin typeface="Roboto Slab Light"/>
          <a:ea typeface="Roboto Slab Light" charset="0"/>
          <a:cs typeface="Roboto Slab Light"/>
        </a:defRPr>
      </a:lvl1pPr>
      <a:lvl2pPr marL="630238" indent="-173038" algn="l" defTabSz="457200" rtl="0" eaLnBrk="0" fontAlgn="base" hangingPunct="0">
        <a:spcBef>
          <a:spcPct val="0"/>
        </a:spcBef>
        <a:spcAft>
          <a:spcPts val="600"/>
        </a:spcAft>
        <a:buClr>
          <a:schemeClr val="tx2"/>
        </a:buClr>
        <a:buSzPct val="110000"/>
        <a:buFont typeface="Arial" panose="020B0604020202020204" pitchFamily="34" charset="0"/>
        <a:buChar char="•"/>
        <a:defRPr sz="1200" kern="1200">
          <a:solidFill>
            <a:schemeClr val="tx1"/>
          </a:solidFill>
          <a:latin typeface="Roboto Slab Light"/>
          <a:ea typeface="Roboto Slab Light" charset="0"/>
          <a:cs typeface="Roboto Slab Light"/>
        </a:defRPr>
      </a:lvl2pPr>
      <a:lvl3pPr marL="987425" indent="-136525" algn="l" defTabSz="457200" rtl="0" eaLnBrk="0" fontAlgn="base" hangingPunct="0">
        <a:spcBef>
          <a:spcPct val="0"/>
        </a:spcBef>
        <a:spcAft>
          <a:spcPts val="600"/>
        </a:spcAft>
        <a:buFont typeface="Lucida Grande" charset="0"/>
        <a:buChar char="‑"/>
        <a:defRPr sz="1200" kern="1200">
          <a:solidFill>
            <a:schemeClr val="tx1"/>
          </a:solidFill>
          <a:latin typeface="Roboto Slab Light"/>
          <a:ea typeface="Roboto Slab Light" charset="0"/>
          <a:cs typeface="Roboto Slab Light"/>
        </a:defRPr>
      </a:lvl3pPr>
      <a:lvl4pPr marL="1525588" indent="-153988"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4pPr>
      <a:lvl5pPr marL="1973263" indent="-144463"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ature.com/articles/s41467-017-01481-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geeksforgeeks.org/top-algorithms-and-data-structures-for-competitive-programming/%23algo1" TargetMode="Externa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geeksforgeeks.org/top-algorithms-and-data-structures-for-competitive-programming/%23algo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webpagefx.com/internet-real-time/" TargetMode="External"/><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ec.europa.eu/digital-agenda/en/grand-coalition-digital-jobs-0" TargetMode="External"/><Relationship Id="rId3" Type="http://schemas.openxmlformats.org/officeDocument/2006/relationships/hyperlink" Target="http://ec.europa.eu/digital-agenda/en/digital-jobs-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chart" Target="../charts/chart1.xml"/><Relationship Id="rId7" Type="http://schemas.openxmlformats.org/officeDocument/2006/relationships/chart" Target="../charts/chart2.xml"/><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7.png"/><Relationship Id="rId3"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844" y="1045790"/>
            <a:ext cx="7772400" cy="346249"/>
          </a:xfrm>
        </p:spPr>
        <p:txBody>
          <a:bodyPr/>
          <a:lstStyle/>
          <a:p>
            <a:r>
              <a:rPr lang="en-US" dirty="0" smtClean="0"/>
              <a:t>BIG DATA and Mathematics for the Future</a:t>
            </a:r>
            <a:endParaRPr lang="en-US" dirty="0"/>
          </a:p>
        </p:txBody>
      </p:sp>
      <p:sp>
        <p:nvSpPr>
          <p:cNvPr id="3" name="Subtitle 2"/>
          <p:cNvSpPr>
            <a:spLocks noGrp="1"/>
          </p:cNvSpPr>
          <p:nvPr>
            <p:ph type="subTitle" idx="1"/>
          </p:nvPr>
        </p:nvSpPr>
        <p:spPr>
          <a:xfrm>
            <a:off x="2483768" y="3579862"/>
            <a:ext cx="6400800" cy="1215717"/>
          </a:xfrm>
        </p:spPr>
        <p:txBody>
          <a:bodyPr/>
          <a:lstStyle/>
          <a:p>
            <a:r>
              <a:rPr lang="en-US" dirty="0" smtClean="0"/>
              <a:t>Emanuele Borgonovo</a:t>
            </a:r>
          </a:p>
          <a:p>
            <a:r>
              <a:rPr lang="en-US" dirty="0" smtClean="0"/>
              <a:t>Bocconi University and AMASES</a:t>
            </a:r>
          </a:p>
          <a:p>
            <a:r>
              <a:rPr lang="en-US" dirty="0" smtClean="0"/>
              <a:t>Director Bachelor in Economics, Management and Computer Science</a:t>
            </a:r>
          </a:p>
          <a:p>
            <a:r>
              <a:rPr lang="en-US" dirty="0" smtClean="0"/>
              <a:t>Co-Editor in Chief, European Journal of Operational Research </a:t>
            </a:r>
            <a:endParaRPr lang="en-US" dirty="0"/>
          </a:p>
        </p:txBody>
      </p:sp>
      <p:sp>
        <p:nvSpPr>
          <p:cNvPr id="4" name="Title 1"/>
          <p:cNvSpPr txBox="1">
            <a:spLocks/>
          </p:cNvSpPr>
          <p:nvPr/>
        </p:nvSpPr>
        <p:spPr bwMode="auto">
          <a:xfrm>
            <a:off x="251520" y="2513534"/>
            <a:ext cx="863304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r" defTabSz="457200" rtl="0" eaLnBrk="0" fontAlgn="base" hangingPunct="0">
              <a:lnSpc>
                <a:spcPts val="2700"/>
              </a:lnSpc>
              <a:spcBef>
                <a:spcPct val="0"/>
              </a:spcBef>
              <a:spcAft>
                <a:spcPct val="0"/>
              </a:spcAft>
              <a:defRPr sz="2300" b="1" i="0" kern="1200" cap="all" spc="100">
                <a:solidFill>
                  <a:schemeClr val="bg1"/>
                </a:solidFill>
                <a:latin typeface="Open Sans"/>
                <a:ea typeface="Open Sans" charset="0"/>
                <a:cs typeface="Open Sans"/>
              </a:defRPr>
            </a:lvl1pPr>
            <a:lvl2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2pPr>
            <a:lvl3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3pPr>
            <a:lvl4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4pPr>
            <a:lvl5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5pPr>
            <a:lvl6pPr marL="457200" algn="l" defTabSz="457200" rtl="0" fontAlgn="base">
              <a:spcBef>
                <a:spcPct val="0"/>
              </a:spcBef>
              <a:spcAft>
                <a:spcPct val="0"/>
              </a:spcAft>
              <a:defRPr sz="3000">
                <a:solidFill>
                  <a:schemeClr val="tx2"/>
                </a:solidFill>
                <a:latin typeface="Open Sans" charset="0"/>
                <a:cs typeface="Open Sans" charset="0"/>
              </a:defRPr>
            </a:lvl6pPr>
            <a:lvl7pPr marL="914400" algn="l" defTabSz="457200" rtl="0" fontAlgn="base">
              <a:spcBef>
                <a:spcPct val="0"/>
              </a:spcBef>
              <a:spcAft>
                <a:spcPct val="0"/>
              </a:spcAft>
              <a:defRPr sz="3000">
                <a:solidFill>
                  <a:schemeClr val="tx2"/>
                </a:solidFill>
                <a:latin typeface="Open Sans" charset="0"/>
                <a:cs typeface="Open Sans" charset="0"/>
              </a:defRPr>
            </a:lvl7pPr>
            <a:lvl8pPr marL="1371600" algn="l" defTabSz="457200" rtl="0" fontAlgn="base">
              <a:spcBef>
                <a:spcPct val="0"/>
              </a:spcBef>
              <a:spcAft>
                <a:spcPct val="0"/>
              </a:spcAft>
              <a:defRPr sz="3000">
                <a:solidFill>
                  <a:schemeClr val="tx2"/>
                </a:solidFill>
                <a:latin typeface="Open Sans" charset="0"/>
                <a:cs typeface="Open Sans" charset="0"/>
              </a:defRPr>
            </a:lvl8pPr>
            <a:lvl9pPr marL="1828800" algn="l" defTabSz="457200" rtl="0" fontAlgn="base">
              <a:spcBef>
                <a:spcPct val="0"/>
              </a:spcBef>
              <a:spcAft>
                <a:spcPct val="0"/>
              </a:spcAft>
              <a:defRPr sz="3000">
                <a:solidFill>
                  <a:schemeClr val="tx2"/>
                </a:solidFill>
                <a:latin typeface="Open Sans" charset="0"/>
                <a:cs typeface="Open Sans" charset="0"/>
              </a:defRPr>
            </a:lvl9pPr>
          </a:lstStyle>
          <a:p>
            <a:r>
              <a:rPr lang="en-US" dirty="0" err="1" smtClean="0"/>
              <a:t>MateITALY</a:t>
            </a:r>
            <a:endParaRPr lang="en-US" dirty="0" smtClean="0"/>
          </a:p>
          <a:p>
            <a:r>
              <a:rPr lang="en-US" dirty="0" err="1" smtClean="0"/>
              <a:t>Venezia</a:t>
            </a:r>
            <a:r>
              <a:rPr lang="en-US" dirty="0" smtClean="0"/>
              <a:t>, </a:t>
            </a:r>
            <a:r>
              <a:rPr lang="en-US" dirty="0" err="1" smtClean="0"/>
              <a:t>Università</a:t>
            </a:r>
            <a:r>
              <a:rPr lang="en-US" dirty="0" smtClean="0"/>
              <a:t> ca’ </a:t>
            </a:r>
            <a:r>
              <a:rPr lang="en-US" dirty="0" err="1" smtClean="0"/>
              <a:t>Foscari</a:t>
            </a:r>
            <a:r>
              <a:rPr lang="en-US" dirty="0" smtClean="0"/>
              <a:t>, </a:t>
            </a:r>
            <a:r>
              <a:rPr lang="en-US" dirty="0" err="1" smtClean="0"/>
              <a:t>Aprile</a:t>
            </a:r>
            <a:r>
              <a:rPr lang="en-US" dirty="0" smtClean="0"/>
              <a:t> 2018</a:t>
            </a:r>
            <a:endParaRPr lang="en-US" dirty="0"/>
          </a:p>
        </p:txBody>
      </p:sp>
    </p:spTree>
    <p:extLst>
      <p:ext uri="{BB962C8B-B14F-4D97-AF65-F5344CB8AC3E}">
        <p14:creationId xmlns:p14="http://schemas.microsoft.com/office/powerpoint/2010/main" val="1761508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US"/>
          </a:p>
        </p:txBody>
      </p:sp>
      <p:sp>
        <p:nvSpPr>
          <p:cNvPr id="10" name="Titolo 1"/>
          <p:cNvSpPr>
            <a:spLocks noGrp="1"/>
          </p:cNvSpPr>
          <p:nvPr/>
        </p:nvSpPr>
        <p:spPr>
          <a:xfrm>
            <a:off x="601216" y="266007"/>
            <a:ext cx="8507288" cy="68441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ED008C"/>
                </a:solidFill>
                <a:latin typeface="Arial" panose="020B0604020202020204" pitchFamily="34" charset="0"/>
                <a:ea typeface="+mj-ea"/>
                <a:cs typeface="Arial" panose="020B0604020202020204" pitchFamily="34" charset="0"/>
              </a:defRPr>
            </a:lvl1pPr>
          </a:lstStyle>
          <a:p>
            <a:r>
              <a:rPr lang="it-IT" dirty="0" err="1" smtClean="0"/>
              <a:t>What</a:t>
            </a:r>
            <a:r>
              <a:rPr lang="it-IT" dirty="0" smtClean="0"/>
              <a:t> </a:t>
            </a:r>
            <a:r>
              <a:rPr lang="it-IT" dirty="0" err="1" smtClean="0"/>
              <a:t>is</a:t>
            </a:r>
            <a:r>
              <a:rPr lang="it-IT" dirty="0" smtClean="0"/>
              <a:t> Big Data?</a:t>
            </a:r>
            <a:endParaRPr lang="it-IT" dirty="0"/>
          </a:p>
        </p:txBody>
      </p:sp>
      <p:sp>
        <p:nvSpPr>
          <p:cNvPr id="12" name="CasellaDiTesto 5"/>
          <p:cNvSpPr txBox="1"/>
          <p:nvPr/>
        </p:nvSpPr>
        <p:spPr>
          <a:xfrm>
            <a:off x="750404" y="2859782"/>
            <a:ext cx="8208912" cy="830997"/>
          </a:xfrm>
          <a:prstGeom prst="rect">
            <a:avLst/>
          </a:prstGeom>
          <a:noFill/>
          <a:ln>
            <a:solidFill>
              <a:srgbClr val="00468A"/>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technical skills to </a:t>
            </a:r>
            <a:r>
              <a:rPr lang="en-US" sz="1600" b="1" dirty="0">
                <a:latin typeface="Arial" panose="020B0604020202020204" pitchFamily="34" charset="0"/>
                <a:cs typeface="Arial" panose="020B0604020202020204" pitchFamily="34" charset="0"/>
              </a:rPr>
              <a:t>gather and manage </a:t>
            </a:r>
            <a:r>
              <a:rPr lang="en-US" sz="1600" dirty="0" smtClean="0">
                <a:latin typeface="Arial" panose="020B0604020202020204" pitchFamily="34" charset="0"/>
                <a:cs typeface="Arial" panose="020B0604020202020204" pitchFamily="34" charset="0"/>
              </a:rPr>
              <a:t>data </a:t>
            </a:r>
            <a:endParaRPr lang="en-US" sz="16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ability to </a:t>
            </a:r>
            <a:r>
              <a:rPr lang="en-US" sz="1600" b="1" dirty="0">
                <a:latin typeface="Arial" panose="020B0604020202020204" pitchFamily="34" charset="0"/>
                <a:cs typeface="Arial" panose="020B0604020202020204" pitchFamily="34" charset="0"/>
              </a:rPr>
              <a:t>interpret</a:t>
            </a:r>
            <a:r>
              <a:rPr lang="en-US" sz="1600" dirty="0">
                <a:latin typeface="Arial" panose="020B0604020202020204" pitchFamily="34" charset="0"/>
                <a:cs typeface="Arial" panose="020B0604020202020204" pitchFamily="34" charset="0"/>
              </a:rPr>
              <a:t> data through the lens of economic models, thus </a:t>
            </a:r>
            <a:r>
              <a:rPr lang="en-US" sz="1600" dirty="0" smtClean="0">
                <a:latin typeface="Arial" panose="020B0604020202020204" pitchFamily="34" charset="0"/>
                <a:cs typeface="Arial" panose="020B0604020202020204" pitchFamily="34" charset="0"/>
              </a:rPr>
              <a:t>enabling </a:t>
            </a:r>
            <a:r>
              <a:rPr lang="en-US" sz="1600" dirty="0">
                <a:latin typeface="Arial" panose="020B0604020202020204" pitchFamily="34" charset="0"/>
                <a:cs typeface="Arial" panose="020B0604020202020204" pitchFamily="34" charset="0"/>
              </a:rPr>
              <a:t>them to provide credible support to company decision making.</a:t>
            </a:r>
          </a:p>
        </p:txBody>
      </p:sp>
      <p:sp>
        <p:nvSpPr>
          <p:cNvPr id="13" name="CasellaDiTesto 7"/>
          <p:cNvSpPr txBox="1"/>
          <p:nvPr/>
        </p:nvSpPr>
        <p:spPr>
          <a:xfrm>
            <a:off x="673224" y="1059582"/>
            <a:ext cx="8280920" cy="830997"/>
          </a:xfrm>
          <a:prstGeom prst="rect">
            <a:avLst/>
          </a:prstGeom>
          <a:solidFill>
            <a:schemeClr val="tx1">
              <a:lumMod val="50000"/>
              <a:lumOff val="50000"/>
            </a:schemeClr>
          </a:solidFill>
          <a:ln>
            <a:solidFill>
              <a:schemeClr val="tx1">
                <a:lumMod val="50000"/>
                <a:lumOff val="50000"/>
              </a:schemeClr>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1"/>
                </a:solidFill>
                <a:latin typeface="Arial" panose="020B0604020202020204" pitchFamily="34" charset="0"/>
                <a:cs typeface="Arial" panose="020B0604020202020204" pitchFamily="34" charset="0"/>
              </a:rPr>
              <a:t>Big Data is high-volume, high-velocity and high-variety information assets that   demand cost-effective, innovative forms of information processing for enhanced insight and decision making</a:t>
            </a:r>
            <a:r>
              <a:rPr lang="en-US" sz="16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(Source: Gartner)</a:t>
            </a:r>
          </a:p>
        </p:txBody>
      </p:sp>
      <p:sp>
        <p:nvSpPr>
          <p:cNvPr id="14" name="Freccia in giù 8"/>
          <p:cNvSpPr/>
          <p:nvPr/>
        </p:nvSpPr>
        <p:spPr>
          <a:xfrm>
            <a:off x="4644008" y="2211710"/>
            <a:ext cx="576064" cy="432048"/>
          </a:xfrm>
          <a:prstGeom prst="down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a:p>
        </p:txBody>
      </p:sp>
    </p:spTree>
    <p:extLst>
      <p:ext uri="{BB962C8B-B14F-4D97-AF65-F5344CB8AC3E}">
        <p14:creationId xmlns:p14="http://schemas.microsoft.com/office/powerpoint/2010/main" val="24292936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Science</a:t>
            </a:r>
            <a:endParaRPr lang="en-US" dirty="0"/>
          </a:p>
        </p:txBody>
      </p:sp>
      <p:sp>
        <p:nvSpPr>
          <p:cNvPr id="7" name="Content Placeholder 6"/>
          <p:cNvSpPr>
            <a:spLocks noGrp="1"/>
          </p:cNvSpPr>
          <p:nvPr>
            <p:ph idx="1"/>
          </p:nvPr>
        </p:nvSpPr>
        <p:spPr>
          <a:xfrm>
            <a:off x="712788" y="1298575"/>
            <a:ext cx="7584138" cy="2154436"/>
          </a:xfrm>
        </p:spPr>
        <p:txBody>
          <a:bodyPr/>
          <a:lstStyle/>
          <a:p>
            <a:r>
              <a:rPr lang="en-US" sz="2400" dirty="0" smtClean="0"/>
              <a:t> Large Data Storage and </a:t>
            </a:r>
            <a:r>
              <a:rPr lang="en-US" sz="2400" dirty="0" err="1" smtClean="0"/>
              <a:t>Retreival</a:t>
            </a:r>
            <a:endParaRPr lang="en-US" sz="2400" dirty="0" smtClean="0"/>
          </a:p>
          <a:p>
            <a:r>
              <a:rPr lang="en-US" sz="2400" dirty="0" smtClean="0"/>
              <a:t> Memory Requirements</a:t>
            </a:r>
          </a:p>
          <a:p>
            <a:r>
              <a:rPr lang="en-US" sz="2400" dirty="0" smtClean="0"/>
              <a:t> Parallel and Cloud Computing</a:t>
            </a:r>
          </a:p>
          <a:p>
            <a:r>
              <a:rPr lang="en-US" sz="2400" dirty="0" smtClean="0"/>
              <a:t>… </a:t>
            </a:r>
            <a:r>
              <a:rPr lang="en-US" sz="2400" dirty="0" smtClean="0">
                <a:hlinkClick r:id="rId2"/>
              </a:rPr>
              <a:t>an example</a:t>
            </a:r>
            <a:r>
              <a:rPr lang="en-US" sz="2400" dirty="0" smtClean="0"/>
              <a:t>…</a:t>
            </a:r>
          </a:p>
          <a:p>
            <a:endParaRPr lang="en-US" sz="2400" dirty="0" smtClean="0"/>
          </a:p>
        </p:txBody>
      </p:sp>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276936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712788" y="1298575"/>
            <a:ext cx="7584138" cy="200055"/>
          </a:xfrm>
        </p:spPr>
        <p:txBody>
          <a:bodyPr/>
          <a:lstStyle/>
          <a:p>
            <a:r>
              <a:rPr lang="en-US" dirty="0" smtClean="0">
                <a:hlinkClick r:id="rId2"/>
              </a:rPr>
              <a:t>Click Here</a:t>
            </a:r>
            <a:endParaRPr lang="en-US" dirty="0"/>
          </a:p>
        </p:txBody>
      </p:sp>
      <p:sp>
        <p:nvSpPr>
          <p:cNvPr id="4" name="Text Placeholder 3"/>
          <p:cNvSpPr>
            <a:spLocks noGrp="1"/>
          </p:cNvSpPr>
          <p:nvPr>
            <p:ph type="body" sz="quarter" idx="10"/>
          </p:nvPr>
        </p:nvSpPr>
        <p:spPr/>
        <p:txBody>
          <a:bodyPr/>
          <a:lstStyle/>
          <a:p>
            <a:endParaRPr lang="en-US"/>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216151" y="1080358"/>
            <a:ext cx="5452193" cy="34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54072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41402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11510"/>
            <a:ext cx="7584138" cy="463802"/>
          </a:xfrm>
        </p:spPr>
        <p:txBody>
          <a:bodyPr/>
          <a:lstStyle/>
          <a:p>
            <a:r>
              <a:rPr lang="en-US" dirty="0" smtClean="0"/>
              <a:t>Machine Learning: Algorithms</a:t>
            </a:r>
            <a:endParaRPr lang="en-US" dirty="0"/>
          </a:p>
        </p:txBody>
      </p:sp>
      <p:sp>
        <p:nvSpPr>
          <p:cNvPr id="3" name="Content Placeholder 2"/>
          <p:cNvSpPr>
            <a:spLocks noGrp="1"/>
          </p:cNvSpPr>
          <p:nvPr>
            <p:ph idx="1"/>
          </p:nvPr>
        </p:nvSpPr>
        <p:spPr>
          <a:xfrm>
            <a:off x="1475656" y="1131590"/>
            <a:ext cx="7584138" cy="3262432"/>
          </a:xfrm>
        </p:spPr>
        <p:txBody>
          <a:bodyPr/>
          <a:lstStyle/>
          <a:p>
            <a:r>
              <a:rPr lang="en-US" sz="2800" dirty="0" smtClean="0"/>
              <a:t>Supervised Learning</a:t>
            </a:r>
          </a:p>
          <a:p>
            <a:pPr lvl="1"/>
            <a:r>
              <a:rPr lang="en-US" sz="2700" dirty="0" smtClean="0"/>
              <a:t>The dataset is divided into training and testing</a:t>
            </a:r>
          </a:p>
          <a:p>
            <a:r>
              <a:rPr lang="en-US" sz="2800" dirty="0" smtClean="0"/>
              <a:t>Unsupervised Learning</a:t>
            </a:r>
          </a:p>
          <a:p>
            <a:pPr lvl="1"/>
            <a:r>
              <a:rPr lang="en-US" sz="2700" dirty="0" smtClean="0"/>
              <a:t>The data are not prepared or labelled, the algorithm learns by similarity</a:t>
            </a:r>
          </a:p>
          <a:p>
            <a:r>
              <a:rPr lang="en-US" sz="2800" dirty="0" smtClean="0"/>
              <a:t>Semi Supervised Learning</a:t>
            </a:r>
            <a:endParaRPr lang="en-US" sz="28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024362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3" y="703874"/>
            <a:ext cx="7584138" cy="448841"/>
          </a:xfrm>
        </p:spPr>
        <p:txBody>
          <a:bodyPr/>
          <a:lstStyle/>
          <a:p>
            <a:r>
              <a:rPr lang="en-US" dirty="0" smtClean="0"/>
              <a:t>Types of Algorithms… (if a list is possible...)</a:t>
            </a:r>
            <a:endParaRPr lang="en-US" dirty="0"/>
          </a:p>
        </p:txBody>
      </p:sp>
      <p:sp>
        <p:nvSpPr>
          <p:cNvPr id="3" name="Content Placeholder 2"/>
          <p:cNvSpPr>
            <a:spLocks noGrp="1"/>
          </p:cNvSpPr>
          <p:nvPr>
            <p:ph idx="1"/>
          </p:nvPr>
        </p:nvSpPr>
        <p:spPr>
          <a:xfrm>
            <a:off x="1413278" y="1347614"/>
            <a:ext cx="6192688" cy="3323987"/>
          </a:xfrm>
        </p:spPr>
        <p:txBody>
          <a:bodyPr/>
          <a:lstStyle/>
          <a:p>
            <a:r>
              <a:rPr lang="en-US" sz="2400" dirty="0" smtClean="0"/>
              <a:t>Regression and Regularization Algorithms</a:t>
            </a:r>
          </a:p>
          <a:p>
            <a:r>
              <a:rPr lang="en-US" sz="2400" dirty="0" smtClean="0"/>
              <a:t>Instance-based algorithms</a:t>
            </a:r>
          </a:p>
          <a:p>
            <a:r>
              <a:rPr lang="en-US" sz="2400" dirty="0" smtClean="0"/>
              <a:t>Decision Trees</a:t>
            </a:r>
          </a:p>
          <a:p>
            <a:r>
              <a:rPr lang="en-US" sz="2400" dirty="0" smtClean="0"/>
              <a:t>Bayesian Networks</a:t>
            </a:r>
          </a:p>
          <a:p>
            <a:r>
              <a:rPr lang="en-US" sz="2400" dirty="0" smtClean="0"/>
              <a:t>Neural Networks</a:t>
            </a:r>
          </a:p>
          <a:p>
            <a:r>
              <a:rPr lang="en-US" sz="2400" dirty="0" smtClean="0"/>
              <a:t>Deep Learning</a:t>
            </a:r>
          </a:p>
          <a:p>
            <a:r>
              <a:rPr lang="en-US" sz="2400" dirty="0" smtClean="0"/>
              <a:t>… </a:t>
            </a:r>
            <a:r>
              <a:rPr lang="en-US" sz="2400" dirty="0" smtClean="0">
                <a:hlinkClick r:id="rId2"/>
              </a:rPr>
              <a:t>more</a:t>
            </a:r>
            <a:endParaRPr lang="en-US" sz="2400"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865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pic>
        <p:nvPicPr>
          <p:cNvPr id="6" name="Content Placeholder 5"/>
          <p:cNvPicPr>
            <a:picLocks noGrp="1" noChangeAspect="1"/>
          </p:cNvPicPr>
          <p:nvPr>
            <p:ph idx="1"/>
          </p:nvPr>
        </p:nvPicPr>
        <p:blipFill>
          <a:blip/>
          <a:stretch>
            <a:fillRect/>
          </a:stretch>
        </p:blipFill>
        <p:spPr>
          <a:xfrm>
            <a:off x="1619672" y="291064"/>
            <a:ext cx="6120680" cy="1836189"/>
          </a:xfrm>
          <a:prstGeom prst="rect">
            <a:avLst/>
          </a:prstGeom>
        </p:spPr>
      </p:pic>
      <p:pic>
        <p:nvPicPr>
          <p:cNvPr id="8" name="Picture 7"/>
          <p:cNvPicPr>
            <a:picLocks noChangeAspect="1"/>
          </p:cNvPicPr>
          <p:nvPr/>
        </p:nvPicPr>
        <p:blipFill>
          <a:blip/>
          <a:stretch>
            <a:fillRect/>
          </a:stretch>
        </p:blipFill>
        <p:spPr>
          <a:xfrm>
            <a:off x="2450246" y="2427734"/>
            <a:ext cx="4171500" cy="481400"/>
          </a:xfrm>
          <a:prstGeom prst="rect">
            <a:avLst/>
          </a:prstGeom>
        </p:spPr>
      </p:pic>
      <p:pic>
        <p:nvPicPr>
          <p:cNvPr id="9" name="Picture 8"/>
          <p:cNvPicPr>
            <a:picLocks noChangeAspect="1"/>
          </p:cNvPicPr>
          <p:nvPr/>
        </p:nvPicPr>
        <p:blipFill>
          <a:blip/>
          <a:stretch>
            <a:fillRect/>
          </a:stretch>
        </p:blipFill>
        <p:spPr>
          <a:xfrm>
            <a:off x="1475656" y="3003798"/>
            <a:ext cx="6548594" cy="1827806"/>
          </a:xfrm>
          <a:prstGeom prst="rect">
            <a:avLst/>
          </a:prstGeom>
        </p:spPr>
      </p:pic>
    </p:spTree>
    <p:extLst>
      <p:ext uri="{BB962C8B-B14F-4D97-AF65-F5344CB8AC3E}">
        <p14:creationId xmlns:p14="http://schemas.microsoft.com/office/powerpoint/2010/main" val="305151685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22709"/>
            <a:ext cx="7584138" cy="448841"/>
          </a:xfrm>
        </p:spPr>
        <p:txBody>
          <a:bodyPr/>
          <a:lstStyle/>
          <a:p>
            <a:r>
              <a:rPr lang="en-US" dirty="0" smtClean="0"/>
              <a:t>Some most Recent Examples</a:t>
            </a:r>
            <a:endParaRPr lang="en-US" dirty="0"/>
          </a:p>
        </p:txBody>
      </p:sp>
      <p:sp>
        <p:nvSpPr>
          <p:cNvPr id="3" name="Content Placeholder 2"/>
          <p:cNvSpPr>
            <a:spLocks noGrp="1"/>
          </p:cNvSpPr>
          <p:nvPr>
            <p:ph idx="1"/>
          </p:nvPr>
        </p:nvSpPr>
        <p:spPr>
          <a:xfrm>
            <a:off x="1115616" y="771550"/>
            <a:ext cx="7704856" cy="4185761"/>
          </a:xfrm>
        </p:spPr>
        <p:txBody>
          <a:bodyPr/>
          <a:lstStyle/>
          <a:p>
            <a:r>
              <a:rPr lang="en-US" sz="2400" dirty="0" smtClean="0"/>
              <a:t>AI in optimization</a:t>
            </a:r>
          </a:p>
          <a:p>
            <a:pPr lvl="1"/>
            <a:r>
              <a:rPr lang="en-US" sz="1400" dirty="0" smtClean="0"/>
              <a:t>A. Lodi, Y. Banjo, E. </a:t>
            </a:r>
            <a:r>
              <a:rPr lang="en-US" sz="1400" dirty="0" err="1"/>
              <a:t>Frejinger</a:t>
            </a:r>
            <a:r>
              <a:rPr lang="en-US" sz="1400" dirty="0"/>
              <a:t> </a:t>
            </a:r>
            <a:r>
              <a:rPr lang="en-US" sz="1400" dirty="0" smtClean="0"/>
              <a:t>(Montreal)</a:t>
            </a:r>
            <a:endParaRPr lang="en-US" sz="1400" dirty="0"/>
          </a:p>
          <a:p>
            <a:pPr lvl="1"/>
            <a:r>
              <a:rPr lang="en-US" sz="1400" dirty="0" smtClean="0"/>
              <a:t>Using AI to help solve complex optimization problems</a:t>
            </a:r>
          </a:p>
          <a:p>
            <a:pPr lvl="1"/>
            <a:r>
              <a:rPr lang="en-US" sz="1400" dirty="0" smtClean="0"/>
              <a:t>Helps in Mixed Integer-Linear programs</a:t>
            </a:r>
          </a:p>
          <a:p>
            <a:pPr lvl="1"/>
            <a:r>
              <a:rPr lang="en-US" sz="1400" dirty="0" smtClean="0"/>
              <a:t>Helps in Integer programs improving branch and bound</a:t>
            </a:r>
          </a:p>
          <a:p>
            <a:r>
              <a:rPr lang="en-US" sz="2400" dirty="0" smtClean="0"/>
              <a:t> Making Simulations More Efficient</a:t>
            </a:r>
          </a:p>
          <a:p>
            <a:pPr lvl="1"/>
            <a:r>
              <a:rPr lang="en-US" sz="1400" dirty="0"/>
              <a:t>Borgonovo, E., Lu, X. Rosasco A., Rudi A.</a:t>
            </a:r>
          </a:p>
          <a:p>
            <a:pPr lvl="1"/>
            <a:r>
              <a:rPr lang="en-US" sz="1400" dirty="0"/>
              <a:t>Fast kriging</a:t>
            </a:r>
          </a:p>
          <a:p>
            <a:r>
              <a:rPr lang="en-US" sz="2400" dirty="0" smtClean="0"/>
              <a:t>Bayesian Classifier for Preference Learning</a:t>
            </a:r>
          </a:p>
          <a:p>
            <a:pPr lvl="1"/>
            <a:r>
              <a:rPr lang="en-US" sz="1400" dirty="0" smtClean="0"/>
              <a:t>Select </a:t>
            </a:r>
            <a:r>
              <a:rPr lang="en-US" sz="1400" dirty="0"/>
              <a:t>your best </a:t>
            </a:r>
            <a:r>
              <a:rPr lang="en-US" sz="1400" dirty="0" smtClean="0"/>
              <a:t>camera</a:t>
            </a:r>
          </a:p>
          <a:p>
            <a:pPr lvl="1"/>
            <a:r>
              <a:rPr lang="en-US" sz="1400" dirty="0" err="1" smtClean="0"/>
              <a:t>Multicriteria</a:t>
            </a:r>
            <a:r>
              <a:rPr lang="en-US" sz="1400" dirty="0" smtClean="0"/>
              <a:t> </a:t>
            </a:r>
            <a:r>
              <a:rPr lang="en-US" sz="1400" dirty="0"/>
              <a:t>problem </a:t>
            </a:r>
            <a:endParaRPr lang="en-US" sz="1400" dirty="0" smtClean="0"/>
          </a:p>
          <a:p>
            <a:pPr lvl="1"/>
            <a:r>
              <a:rPr lang="en-US" sz="1400" dirty="0" smtClean="0"/>
              <a:t>Bayesian </a:t>
            </a:r>
            <a:r>
              <a:rPr lang="en-US" sz="1400" dirty="0"/>
              <a:t>Approach: set a prior over a class of uncertain parameters of the algorithm </a:t>
            </a:r>
            <a:endParaRPr lang="en-US" sz="1400" dirty="0" smtClean="0"/>
          </a:p>
          <a:p>
            <a:pPr lvl="1"/>
            <a:r>
              <a:rPr lang="en-US" sz="1400" dirty="0" smtClean="0"/>
              <a:t>Computer Implementation</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496282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712788" y="1298575"/>
            <a:ext cx="7584138" cy="1769715"/>
          </a:xfrm>
        </p:spPr>
        <p:txBody>
          <a:bodyPr/>
          <a:lstStyle/>
          <a:p>
            <a:r>
              <a:rPr lang="en-US" sz="2000" dirty="0" smtClean="0"/>
              <a:t>Research for reducing memory requirements</a:t>
            </a:r>
          </a:p>
          <a:p>
            <a:r>
              <a:rPr lang="en-US" sz="2000" dirty="0" smtClean="0"/>
              <a:t>In statistics, for instance, large datasets: how can we estimate the same quantities in a reasonable time?</a:t>
            </a:r>
          </a:p>
          <a:p>
            <a:r>
              <a:rPr lang="en-US" sz="2000" dirty="0" smtClean="0"/>
              <a:t>Or how can we protect privacy in our “mathematical formulae”?</a:t>
            </a:r>
          </a:p>
          <a:p>
            <a:r>
              <a:rPr lang="en-US" sz="2000" dirty="0" smtClean="0"/>
              <a:t>Solving Large Scale Optimization Problems</a:t>
            </a:r>
            <a:endParaRPr lang="en-US" sz="2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680388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11" y="444365"/>
            <a:ext cx="7584138" cy="463802"/>
          </a:xfrm>
        </p:spPr>
        <p:txBody>
          <a:bodyPr/>
          <a:lstStyle/>
          <a:p>
            <a:r>
              <a:rPr lang="en-US" dirty="0" smtClean="0"/>
              <a:t>Large Donations</a:t>
            </a:r>
            <a:endParaRPr lang="en-US" dirty="0"/>
          </a:p>
        </p:txBody>
      </p:sp>
      <p:sp>
        <p:nvSpPr>
          <p:cNvPr id="3" name="Content Placeholder 2"/>
          <p:cNvSpPr>
            <a:spLocks noGrp="1"/>
          </p:cNvSpPr>
          <p:nvPr>
            <p:ph idx="1"/>
          </p:nvPr>
        </p:nvSpPr>
        <p:spPr>
          <a:xfrm>
            <a:off x="1331640" y="1131590"/>
            <a:ext cx="7584138" cy="3323987"/>
          </a:xfrm>
        </p:spPr>
        <p:txBody>
          <a:bodyPr/>
          <a:lstStyle/>
          <a:p>
            <a:r>
              <a:rPr lang="en-US" sz="2400" dirty="0"/>
              <a:t> </a:t>
            </a:r>
            <a:r>
              <a:rPr lang="en-US" sz="2400" dirty="0" smtClean="0"/>
              <a:t>MIT-IBM Watson lab 240MUSD (Sept. 2017)</a:t>
            </a:r>
          </a:p>
          <a:p>
            <a:r>
              <a:rPr lang="en-US" sz="2400" dirty="0" smtClean="0"/>
              <a:t> Accenture-MIT</a:t>
            </a:r>
          </a:p>
          <a:p>
            <a:r>
              <a:rPr lang="en-US" sz="2400" dirty="0" smtClean="0"/>
              <a:t>Several Private or Publicly Funded Chairs</a:t>
            </a:r>
          </a:p>
          <a:p>
            <a:r>
              <a:rPr lang="en-US" sz="2400" dirty="0" smtClean="0"/>
              <a:t>Facebook Research (Yann Le </a:t>
            </a:r>
            <a:r>
              <a:rPr lang="en-US" sz="2400" dirty="0" err="1" smtClean="0"/>
              <a:t>Cun</a:t>
            </a:r>
            <a:r>
              <a:rPr lang="en-US" sz="2400" dirty="0" smtClean="0"/>
              <a:t>)</a:t>
            </a:r>
          </a:p>
          <a:p>
            <a:r>
              <a:rPr lang="en-US" sz="2400" dirty="0" smtClean="0"/>
              <a:t>Microsoft Research (Ed Horvitz)</a:t>
            </a:r>
          </a:p>
          <a:p>
            <a:r>
              <a:rPr lang="en-US" sz="2400" dirty="0" smtClean="0"/>
              <a:t>Google Research (Peter </a:t>
            </a:r>
            <a:r>
              <a:rPr lang="en-US" sz="2400" dirty="0" err="1" smtClean="0"/>
              <a:t>Norvig</a:t>
            </a:r>
            <a:r>
              <a:rPr lang="en-US" sz="2400" dirty="0" smtClean="0"/>
              <a:t>)</a:t>
            </a:r>
          </a:p>
          <a:p>
            <a:endParaRPr lang="en-US" sz="2400" dirty="0" smtClean="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85479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p:cNvPicPr>
            <a:picLocks noChangeAspect="1" noChangeArrowheads="1"/>
          </p:cNvPicPr>
          <p:nvPr/>
        </p:nvPicPr>
        <p:blipFill>
          <a:blip r:embed="rId3">
            <a:extLst>
              <a:ext uri="{28A0092B-C50C-407E-A947-70E740481C1C}">
                <a14:useLocalDpi xmlns:a14="http://schemas.microsoft.com/office/drawing/2010/main" val="0"/>
              </a:ext>
            </a:extLst>
          </a:blip>
          <a:srcRect r="1578"/>
          <a:stretch>
            <a:fillRect/>
          </a:stretch>
        </p:blipFill>
        <p:spPr bwMode="auto">
          <a:xfrm>
            <a:off x="11113" y="268288"/>
            <a:ext cx="3265487" cy="187166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27" name="Segnaposto testo 2"/>
          <p:cNvSpPr>
            <a:spLocks noGrp="1"/>
          </p:cNvSpPr>
          <p:nvPr>
            <p:ph type="body" sz="quarter" idx="10"/>
          </p:nvPr>
        </p:nvSpPr>
        <p:spPr>
          <a:xfrm>
            <a:off x="468313" y="2292350"/>
            <a:ext cx="2487612" cy="769441"/>
          </a:xfrm>
        </p:spPr>
        <p:txBody>
          <a:bodyPr/>
          <a:lstStyle/>
          <a:p>
            <a:r>
              <a:rPr lang="en-US" altLang="it-IT" sz="1600" b="1" dirty="0" smtClean="0">
                <a:latin typeface="Roboto Slab Light" charset="0"/>
                <a:cs typeface="Roboto Slab Light" charset="0"/>
              </a:rPr>
              <a:t>We are at the verge of the data driven economy</a:t>
            </a:r>
          </a:p>
          <a:p>
            <a:endParaRPr lang="it-IT" altLang="it-IT" b="1" dirty="0" smtClean="0">
              <a:latin typeface="Roboto Slab Light" charset="0"/>
              <a:cs typeface="Roboto Slab Light" charset="0"/>
            </a:endParaRPr>
          </a:p>
        </p:txBody>
      </p:sp>
      <p:sp>
        <p:nvSpPr>
          <p:cNvPr id="52228" name="Titolo 1"/>
          <p:cNvSpPr txBox="1">
            <a:spLocks/>
          </p:cNvSpPr>
          <p:nvPr/>
        </p:nvSpPr>
        <p:spPr bwMode="auto">
          <a:xfrm>
            <a:off x="611188" y="382588"/>
            <a:ext cx="26654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600"/>
              </a:spcAft>
              <a:buClr>
                <a:schemeClr val="tx2"/>
              </a:buClr>
              <a:buSzPct val="110000"/>
              <a:buFont typeface="Lucida Grande" charset="0"/>
              <a:buChar char="—"/>
              <a:defRPr sz="1300">
                <a:solidFill>
                  <a:schemeClr val="tx1"/>
                </a:solidFill>
                <a:latin typeface="Roboto Slab Light" charset="0"/>
                <a:cs typeface="Roboto Slab Light" charset="0"/>
              </a:defRPr>
            </a:lvl1pPr>
            <a:lvl2pPr marL="630238" indent="-173038">
              <a:spcAft>
                <a:spcPts val="600"/>
              </a:spcAft>
              <a:buClr>
                <a:schemeClr val="tx2"/>
              </a:buClr>
              <a:buSzPct val="110000"/>
              <a:buFont typeface="Arial" panose="020B0604020202020204" pitchFamily="34" charset="0"/>
              <a:buChar char="•"/>
              <a:defRPr sz="1200">
                <a:solidFill>
                  <a:schemeClr val="tx1"/>
                </a:solidFill>
                <a:latin typeface="Roboto Slab Light" charset="0"/>
                <a:cs typeface="Roboto Slab Light" charset="0"/>
              </a:defRPr>
            </a:lvl2pPr>
            <a:lvl3pPr marL="987425" indent="-136525">
              <a:spcAft>
                <a:spcPts val="600"/>
              </a:spcAft>
              <a:buFont typeface="Lucida Grande" charset="0"/>
              <a:buChar char="‑"/>
              <a:defRPr sz="1200">
                <a:solidFill>
                  <a:schemeClr val="tx1"/>
                </a:solidFill>
                <a:latin typeface="Roboto Slab Light" charset="0"/>
                <a:cs typeface="Roboto Slab Light" charset="0"/>
              </a:defRPr>
            </a:lvl3pPr>
            <a:lvl4pPr marL="1525588" indent="-153988">
              <a:spcAft>
                <a:spcPts val="600"/>
              </a:spcAft>
              <a:buFont typeface="Arial" panose="020B0604020202020204" pitchFamily="34" charset="0"/>
              <a:buChar char="–"/>
              <a:defRPr sz="1200">
                <a:solidFill>
                  <a:schemeClr val="tx1"/>
                </a:solidFill>
                <a:latin typeface="Roboto Slab Light" charset="0"/>
                <a:cs typeface="Roboto Slab Light" charset="0"/>
              </a:defRPr>
            </a:lvl4pPr>
            <a:lvl5pPr marL="1973263" indent="-144463">
              <a:spcAft>
                <a:spcPts val="600"/>
              </a:spcAft>
              <a:buFont typeface="Arial" panose="020B0604020202020204" pitchFamily="34" charset="0"/>
              <a:buChar char="»"/>
              <a:defRPr sz="1200">
                <a:solidFill>
                  <a:schemeClr val="tx1"/>
                </a:solidFill>
                <a:latin typeface="Roboto Slab Light" charset="0"/>
                <a:cs typeface="Roboto Slab Light" charset="0"/>
              </a:defRPr>
            </a:lvl5pPr>
            <a:lvl6pPr marL="2430463" indent="-144463" defTabSz="457200" eaLnBrk="0" fontAlgn="base" hangingPunct="0">
              <a:spcBef>
                <a:spcPct val="0"/>
              </a:spcBef>
              <a:spcAft>
                <a:spcPts val="600"/>
              </a:spcAft>
              <a:buFont typeface="Arial" panose="020B0604020202020204" pitchFamily="34" charset="0"/>
              <a:buChar char="»"/>
              <a:defRPr sz="1200">
                <a:solidFill>
                  <a:schemeClr val="tx1"/>
                </a:solidFill>
                <a:latin typeface="Roboto Slab Light" charset="0"/>
                <a:cs typeface="Roboto Slab Light" charset="0"/>
              </a:defRPr>
            </a:lvl6pPr>
            <a:lvl7pPr marL="2887663" indent="-144463" defTabSz="457200" eaLnBrk="0" fontAlgn="base" hangingPunct="0">
              <a:spcBef>
                <a:spcPct val="0"/>
              </a:spcBef>
              <a:spcAft>
                <a:spcPts val="600"/>
              </a:spcAft>
              <a:buFont typeface="Arial" panose="020B0604020202020204" pitchFamily="34" charset="0"/>
              <a:buChar char="»"/>
              <a:defRPr sz="1200">
                <a:solidFill>
                  <a:schemeClr val="tx1"/>
                </a:solidFill>
                <a:latin typeface="Roboto Slab Light" charset="0"/>
                <a:cs typeface="Roboto Slab Light" charset="0"/>
              </a:defRPr>
            </a:lvl7pPr>
            <a:lvl8pPr marL="3344863" indent="-144463" defTabSz="457200" eaLnBrk="0" fontAlgn="base" hangingPunct="0">
              <a:spcBef>
                <a:spcPct val="0"/>
              </a:spcBef>
              <a:spcAft>
                <a:spcPts val="600"/>
              </a:spcAft>
              <a:buFont typeface="Arial" panose="020B0604020202020204" pitchFamily="34" charset="0"/>
              <a:buChar char="»"/>
              <a:defRPr sz="1200">
                <a:solidFill>
                  <a:schemeClr val="tx1"/>
                </a:solidFill>
                <a:latin typeface="Roboto Slab Light" charset="0"/>
                <a:cs typeface="Roboto Slab Light" charset="0"/>
              </a:defRPr>
            </a:lvl8pPr>
            <a:lvl9pPr marL="3802063" indent="-144463" defTabSz="457200" eaLnBrk="0" fontAlgn="base" hangingPunct="0">
              <a:spcBef>
                <a:spcPct val="0"/>
              </a:spcBef>
              <a:spcAft>
                <a:spcPts val="600"/>
              </a:spcAft>
              <a:buFont typeface="Arial" panose="020B0604020202020204" pitchFamily="34" charset="0"/>
              <a:buChar char="»"/>
              <a:defRPr sz="1200">
                <a:solidFill>
                  <a:schemeClr val="tx1"/>
                </a:solidFill>
                <a:latin typeface="Roboto Slab Light" charset="0"/>
                <a:cs typeface="Roboto Slab Light" charset="0"/>
              </a:defRPr>
            </a:lvl9pPr>
          </a:lstStyle>
          <a:p>
            <a:pPr>
              <a:lnSpc>
                <a:spcPts val="3400"/>
              </a:lnSpc>
              <a:spcAft>
                <a:spcPct val="0"/>
              </a:spcAft>
              <a:buClrTx/>
              <a:buSzTx/>
              <a:buFontTx/>
              <a:buNone/>
            </a:pPr>
            <a:r>
              <a:rPr lang="it-IT" altLang="it-IT" sz="3000" dirty="0" err="1" smtClean="0">
                <a:solidFill>
                  <a:srgbClr val="FFFFFF"/>
                </a:solidFill>
                <a:latin typeface="Open Sans" charset="0"/>
                <a:ea typeface="DejaVu Sans" charset="0"/>
                <a:cs typeface="Open Sans" charset="0"/>
              </a:rPr>
              <a:t>Digitalization</a:t>
            </a:r>
            <a:endParaRPr lang="it-IT" altLang="it-IT" sz="3000" dirty="0">
              <a:solidFill>
                <a:srgbClr val="FFFFFF"/>
              </a:solidFill>
              <a:latin typeface="Open Sans" charset="0"/>
              <a:ea typeface="DejaVu Sans" charset="0"/>
              <a:cs typeface="Open Sans" charset="0"/>
            </a:endParaRPr>
          </a:p>
        </p:txBody>
      </p:sp>
      <p:cxnSp>
        <p:nvCxnSpPr>
          <p:cNvPr id="7" name="Connettore 1 6"/>
          <p:cNvCxnSpPr/>
          <p:nvPr/>
        </p:nvCxnSpPr>
        <p:spPr>
          <a:xfrm>
            <a:off x="3492500" y="1851670"/>
            <a:ext cx="1290638" cy="0"/>
          </a:xfrm>
          <a:prstGeom prst="line">
            <a:avLst/>
          </a:prstGeom>
          <a:ln w="7620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3492500" y="627063"/>
            <a:ext cx="1290638" cy="0"/>
          </a:xfrm>
          <a:prstGeom prst="line">
            <a:avLst/>
          </a:prstGeom>
          <a:ln w="7620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688975" y="3219450"/>
            <a:ext cx="1290638" cy="0"/>
          </a:xfrm>
          <a:prstGeom prst="line">
            <a:avLst/>
          </a:prstGeom>
          <a:ln w="7620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1" name="Rettangolo 10"/>
          <p:cNvSpPr/>
          <p:nvPr/>
        </p:nvSpPr>
        <p:spPr>
          <a:xfrm>
            <a:off x="3492500" y="700088"/>
            <a:ext cx="5400675" cy="830997"/>
          </a:xfrm>
          <a:prstGeom prst="rect">
            <a:avLst/>
          </a:prstGeom>
        </p:spPr>
        <p:txBody>
          <a:bodyPr>
            <a:spAutoFit/>
          </a:bodyPr>
          <a:lstStyle/>
          <a:p>
            <a:pPr>
              <a:defRPr/>
            </a:pPr>
            <a:r>
              <a:rPr lang="en-US" sz="1600" dirty="0">
                <a:latin typeface="+mj-lt"/>
                <a:ea typeface="Roboto Slab Light" charset="0"/>
                <a:cs typeface="Roboto Slab Light" charset="0"/>
              </a:rPr>
              <a:t>Globalization and increased connectivity make available to citizens, to corporations and scientists an amount of data unthinkable a few years </a:t>
            </a:r>
            <a:r>
              <a:rPr lang="en-US" sz="1600" dirty="0" smtClean="0">
                <a:latin typeface="+mj-lt"/>
                <a:ea typeface="Roboto Slab Light" charset="0"/>
                <a:cs typeface="Roboto Slab Light" charset="0"/>
              </a:rPr>
              <a:t>ago</a:t>
            </a:r>
            <a:endParaRPr lang="en-US" sz="1600" dirty="0">
              <a:latin typeface="+mj-lt"/>
              <a:ea typeface="Roboto Slab Light" charset="0"/>
              <a:cs typeface="Roboto Slab Light" charset="0"/>
            </a:endParaRPr>
          </a:p>
        </p:txBody>
      </p:sp>
      <p:sp>
        <p:nvSpPr>
          <p:cNvPr id="19" name="Rettangolo 18"/>
          <p:cNvSpPr/>
          <p:nvPr/>
        </p:nvSpPr>
        <p:spPr>
          <a:xfrm>
            <a:off x="3492500" y="2211388"/>
            <a:ext cx="5580063" cy="831850"/>
          </a:xfrm>
          <a:prstGeom prst="rect">
            <a:avLst/>
          </a:prstGeom>
        </p:spPr>
        <p:txBody>
          <a:bodyPr>
            <a:spAutoFit/>
          </a:bodyPr>
          <a:lstStyle/>
          <a:p>
            <a:pPr>
              <a:defRPr/>
            </a:pPr>
            <a:r>
              <a:rPr lang="en-US" sz="1600" dirty="0">
                <a:latin typeface="+mj-lt"/>
                <a:ea typeface="Roboto Slab Light" charset="0"/>
                <a:cs typeface="Roboto Slab Light" charset="0"/>
              </a:rPr>
              <a:t>We register a large increase in the use of computers in everyday life, with new societal phenomena, entrepreneurial opportunities and new professions</a:t>
            </a:r>
          </a:p>
        </p:txBody>
      </p:sp>
      <p:cxnSp>
        <p:nvCxnSpPr>
          <p:cNvPr id="23" name="Connettore 1 22"/>
          <p:cNvCxnSpPr/>
          <p:nvPr/>
        </p:nvCxnSpPr>
        <p:spPr>
          <a:xfrm>
            <a:off x="3492500" y="3344359"/>
            <a:ext cx="1290638" cy="0"/>
          </a:xfrm>
          <a:prstGeom prst="line">
            <a:avLst/>
          </a:prstGeom>
          <a:ln w="76200" cmpd="sng">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52236" name="Segnaposto testo 5"/>
          <p:cNvSpPr>
            <a:spLocks noGrp="1"/>
          </p:cNvSpPr>
          <p:nvPr>
            <p:ph type="body" sz="quarter" idx="10"/>
          </p:nvPr>
        </p:nvSpPr>
        <p:spPr>
          <a:xfrm>
            <a:off x="717550" y="66675"/>
            <a:ext cx="2997200" cy="153988"/>
          </a:xfrm>
        </p:spPr>
        <p:txBody>
          <a:bodyPr/>
          <a:lstStyle/>
          <a:p>
            <a:r>
              <a:rPr lang="it-IT" altLang="it-IT" smtClean="0">
                <a:latin typeface="Open Sans" charset="0"/>
                <a:cs typeface="Open Sans" charset="0"/>
              </a:rPr>
              <a:t>DATA SCIENCE</a:t>
            </a:r>
          </a:p>
        </p:txBody>
      </p:sp>
      <p:sp>
        <p:nvSpPr>
          <p:cNvPr id="13" name="CasellaDiTesto 16"/>
          <p:cNvSpPr txBox="1"/>
          <p:nvPr/>
        </p:nvSpPr>
        <p:spPr>
          <a:xfrm>
            <a:off x="4572000" y="3743459"/>
            <a:ext cx="3816350" cy="708025"/>
          </a:xfrm>
          <a:prstGeom prst="rect">
            <a:avLst/>
          </a:prstGeom>
          <a:solidFill>
            <a:schemeClr val="accent6">
              <a:lumMod val="40000"/>
              <a:lumOff val="60000"/>
            </a:schemeClr>
          </a:solidFill>
          <a:ln>
            <a:solidFill>
              <a:schemeClr val="accent2">
                <a:lumMod val="20000"/>
                <a:lumOff val="80000"/>
              </a:schemeClr>
            </a:solidFill>
          </a:ln>
        </p:spPr>
        <p:txBody>
          <a:bodyPr>
            <a:spAutoFit/>
          </a:bodyPr>
          <a:lstStyle/>
          <a:p>
            <a:pPr algn="ctr">
              <a:defRPr/>
            </a:pPr>
            <a:r>
              <a:rPr lang="it-IT" sz="2000" dirty="0">
                <a:latin typeface="Arial" charset="0"/>
                <a:ea typeface="DejaVu Sans" charset="0"/>
                <a:hlinkClick r:id="rId4"/>
              </a:rPr>
              <a:t>http://www.webpagefx.com/internet-real-time/</a:t>
            </a:r>
            <a:endParaRPr lang="it-IT" sz="2000" dirty="0">
              <a:solidFill>
                <a:srgbClr val="EC008C"/>
              </a:solidFill>
              <a:ea typeface="DejaVu Sans"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Impact: Industry 4.0</a:t>
            </a:r>
            <a:endParaRPr lang="en-US" dirty="0"/>
          </a:p>
        </p:txBody>
      </p:sp>
      <p:sp>
        <p:nvSpPr>
          <p:cNvPr id="3" name="Content Placeholder 2"/>
          <p:cNvSpPr>
            <a:spLocks noGrp="1"/>
          </p:cNvSpPr>
          <p:nvPr>
            <p:ph idx="1"/>
          </p:nvPr>
        </p:nvSpPr>
        <p:spPr>
          <a:xfrm>
            <a:off x="712788" y="1298575"/>
            <a:ext cx="7584138" cy="1031051"/>
          </a:xfrm>
        </p:spPr>
        <p:txBody>
          <a:bodyPr/>
          <a:lstStyle/>
          <a:p>
            <a:r>
              <a:rPr lang="en-US" dirty="0" smtClean="0"/>
              <a:t>Increase automation </a:t>
            </a:r>
          </a:p>
          <a:p>
            <a:r>
              <a:rPr lang="en-US" dirty="0" smtClean="0"/>
              <a:t>Self Driving Cars</a:t>
            </a:r>
          </a:p>
          <a:p>
            <a:r>
              <a:rPr lang="en-US" dirty="0" smtClean="0"/>
              <a:t>Machines that communicate to machines</a:t>
            </a:r>
          </a:p>
          <a:p>
            <a:endParaRPr lang="en-US"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9585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96" y="373900"/>
            <a:ext cx="7584138" cy="463802"/>
          </a:xfrm>
        </p:spPr>
        <p:txBody>
          <a:bodyPr/>
          <a:lstStyle/>
          <a:p>
            <a:r>
              <a:rPr lang="en-US" dirty="0" smtClean="0"/>
              <a:t>Modern Decision Making Process</a:t>
            </a:r>
            <a:endParaRPr lang="en-US" dirty="0"/>
          </a:p>
        </p:txBody>
      </p:sp>
      <p:sp>
        <p:nvSpPr>
          <p:cNvPr id="4" name="Text Placeholder 3"/>
          <p:cNvSpPr>
            <a:spLocks noGrp="1"/>
          </p:cNvSpPr>
          <p:nvPr>
            <p:ph type="body" sz="quarter" idx="10"/>
          </p:nvPr>
        </p:nvSpPr>
        <p:spPr/>
        <p:txBody>
          <a:bodyPr/>
          <a:lstStyle/>
          <a:p>
            <a:endParaRPr lang="en-US"/>
          </a:p>
        </p:txBody>
      </p:sp>
      <p:sp>
        <p:nvSpPr>
          <p:cNvPr id="5" name="Content Placeholder 2"/>
          <p:cNvSpPr>
            <a:spLocks noGrp="1"/>
          </p:cNvSpPr>
          <p:nvPr>
            <p:ph sz="quarter" idx="4294967295"/>
          </p:nvPr>
        </p:nvSpPr>
        <p:spPr>
          <a:xfrm>
            <a:off x="1331640" y="1275606"/>
            <a:ext cx="7416824" cy="2954263"/>
          </a:xfrm>
          <a:prstGeom prst="rect">
            <a:avLst/>
          </a:prstGeom>
        </p:spPr>
        <p:txBody>
          <a:bodyPr/>
          <a:lstStyle/>
          <a:p>
            <a:endParaRPr lang="it-IT" dirty="0"/>
          </a:p>
        </p:txBody>
      </p:sp>
      <p:sp>
        <p:nvSpPr>
          <p:cNvPr id="6" name="Text Box 4"/>
          <p:cNvSpPr txBox="1">
            <a:spLocks noChangeArrowheads="1"/>
          </p:cNvSpPr>
          <p:nvPr/>
        </p:nvSpPr>
        <p:spPr bwMode="auto">
          <a:xfrm>
            <a:off x="1784000" y="800923"/>
            <a:ext cx="1445282" cy="386709"/>
          </a:xfrm>
          <a:prstGeom prst="rect">
            <a:avLst/>
          </a:prstGeom>
          <a:noFill/>
          <a:ln w="9525">
            <a:noFill/>
            <a:miter lim="800000"/>
            <a:headEnd/>
            <a:tailEnd/>
          </a:ln>
        </p:spPr>
        <p:txBody>
          <a:bodyPr wrap="square">
            <a:spAutoFit/>
          </a:bodyPr>
          <a:lstStyle/>
          <a:p>
            <a:pPr>
              <a:spcBef>
                <a:spcPct val="50000"/>
              </a:spcBef>
            </a:pPr>
            <a:r>
              <a:rPr lang="it-IT" sz="1913" dirty="0"/>
              <a:t>Real World</a:t>
            </a:r>
          </a:p>
        </p:txBody>
      </p:sp>
      <p:sp>
        <p:nvSpPr>
          <p:cNvPr id="7" name="Text Box 5"/>
          <p:cNvSpPr txBox="1">
            <a:spLocks noChangeArrowheads="1"/>
          </p:cNvSpPr>
          <p:nvPr/>
        </p:nvSpPr>
        <p:spPr bwMode="auto">
          <a:xfrm>
            <a:off x="1518216" y="1425952"/>
            <a:ext cx="2036139" cy="910186"/>
          </a:xfrm>
          <a:prstGeom prst="rect">
            <a:avLst/>
          </a:prstGeom>
          <a:noFill/>
          <a:ln w="28575">
            <a:solidFill>
              <a:srgbClr val="0000FF"/>
            </a:solidFill>
            <a:miter lim="800000"/>
            <a:headEnd/>
            <a:tailEnd/>
          </a:ln>
        </p:spPr>
        <p:txBody>
          <a:bodyPr wrap="square">
            <a:spAutoFit/>
          </a:bodyPr>
          <a:lstStyle/>
          <a:p>
            <a:pPr algn="ctr">
              <a:spcBef>
                <a:spcPct val="50000"/>
              </a:spcBef>
            </a:pPr>
            <a:r>
              <a:rPr lang="it-IT" sz="2126" dirty="0">
                <a:latin typeface="Arial Black" pitchFamily="34" charset="0"/>
              </a:rPr>
              <a:t>Decision</a:t>
            </a:r>
          </a:p>
          <a:p>
            <a:pPr algn="ctr">
              <a:spcBef>
                <a:spcPct val="50000"/>
              </a:spcBef>
            </a:pPr>
            <a:r>
              <a:rPr lang="it-IT" sz="2126" dirty="0">
                <a:latin typeface="Arial Black" pitchFamily="34" charset="0"/>
              </a:rPr>
              <a:t>Problem</a:t>
            </a:r>
          </a:p>
        </p:txBody>
      </p:sp>
      <p:sp>
        <p:nvSpPr>
          <p:cNvPr id="8" name="Text Box 6"/>
          <p:cNvSpPr txBox="1">
            <a:spLocks noChangeArrowheads="1"/>
          </p:cNvSpPr>
          <p:nvPr/>
        </p:nvSpPr>
        <p:spPr bwMode="auto">
          <a:xfrm>
            <a:off x="5870779" y="1493487"/>
            <a:ext cx="1510450" cy="419474"/>
          </a:xfrm>
          <a:prstGeom prst="rect">
            <a:avLst/>
          </a:prstGeom>
          <a:noFill/>
          <a:ln w="28575">
            <a:solidFill>
              <a:srgbClr val="0000FF"/>
            </a:solidFill>
            <a:miter lim="800000"/>
            <a:headEnd/>
            <a:tailEnd/>
          </a:ln>
        </p:spPr>
        <p:txBody>
          <a:bodyPr wrap="square">
            <a:spAutoFit/>
          </a:bodyPr>
          <a:lstStyle/>
          <a:p>
            <a:pPr algn="ctr">
              <a:spcBef>
                <a:spcPct val="50000"/>
              </a:spcBef>
            </a:pPr>
            <a:r>
              <a:rPr lang="it-IT" sz="2126" dirty="0">
                <a:latin typeface="Arial Black" pitchFamily="34" charset="0"/>
              </a:rPr>
              <a:t>Decision</a:t>
            </a:r>
          </a:p>
        </p:txBody>
      </p:sp>
      <p:sp>
        <p:nvSpPr>
          <p:cNvPr id="9" name="Text Box 7"/>
          <p:cNvSpPr txBox="1">
            <a:spLocks noChangeArrowheads="1"/>
          </p:cNvSpPr>
          <p:nvPr/>
        </p:nvSpPr>
        <p:spPr bwMode="auto">
          <a:xfrm>
            <a:off x="7864097" y="1446256"/>
            <a:ext cx="328737" cy="2055178"/>
          </a:xfrm>
          <a:prstGeom prst="rect">
            <a:avLst/>
          </a:prstGeom>
          <a:solidFill>
            <a:schemeClr val="folHlink"/>
          </a:solidFill>
          <a:ln w="28575">
            <a:solidFill>
              <a:srgbClr val="0000FF"/>
            </a:solidFill>
            <a:miter lim="800000"/>
            <a:headEnd/>
            <a:tailEnd/>
          </a:ln>
        </p:spPr>
        <p:txBody>
          <a:bodyPr wrap="square">
            <a:spAutoFit/>
          </a:bodyPr>
          <a:lstStyle/>
          <a:p>
            <a:pPr algn="ctr">
              <a:spcBef>
                <a:spcPct val="50000"/>
              </a:spcBef>
            </a:pPr>
            <a:r>
              <a:rPr lang="it-IT" sz="2126">
                <a:latin typeface="Arial Black" pitchFamily="34" charset="0"/>
              </a:rPr>
              <a:t>Payoff</a:t>
            </a:r>
          </a:p>
        </p:txBody>
      </p:sp>
      <p:sp>
        <p:nvSpPr>
          <p:cNvPr id="10" name="AutoShape 8"/>
          <p:cNvSpPr>
            <a:spLocks noChangeArrowheads="1"/>
          </p:cNvSpPr>
          <p:nvPr/>
        </p:nvSpPr>
        <p:spPr bwMode="auto">
          <a:xfrm>
            <a:off x="7485498" y="1522866"/>
            <a:ext cx="263569" cy="296132"/>
          </a:xfrm>
          <a:prstGeom prst="rightArrow">
            <a:avLst>
              <a:gd name="adj1" fmla="val 50000"/>
              <a:gd name="adj2" fmla="val 25000"/>
            </a:avLst>
          </a:prstGeom>
          <a:solidFill>
            <a:srgbClr val="0000FF"/>
          </a:solidFill>
          <a:ln w="28575">
            <a:solidFill>
              <a:srgbClr val="0000FF"/>
            </a:solidFill>
            <a:miter lim="800000"/>
            <a:headEnd/>
            <a:tailEnd/>
          </a:ln>
        </p:spPr>
        <p:txBody>
          <a:bodyPr wrap="none" anchor="ctr"/>
          <a:lstStyle/>
          <a:p>
            <a:endParaRPr lang="it-IT" sz="1913"/>
          </a:p>
        </p:txBody>
      </p:sp>
      <p:sp>
        <p:nvSpPr>
          <p:cNvPr id="11" name="Line 9"/>
          <p:cNvSpPr>
            <a:spLocks noChangeShapeType="1"/>
          </p:cNvSpPr>
          <p:nvPr/>
        </p:nvSpPr>
        <p:spPr bwMode="auto">
          <a:xfrm>
            <a:off x="3870067" y="1654802"/>
            <a:ext cx="1707404" cy="0"/>
          </a:xfrm>
          <a:prstGeom prst="line">
            <a:avLst/>
          </a:prstGeom>
          <a:noFill/>
          <a:ln w="28575">
            <a:solidFill>
              <a:srgbClr val="0000FF"/>
            </a:solidFill>
            <a:round/>
            <a:headEnd/>
            <a:tailEnd type="triangle" w="med" len="med"/>
          </a:ln>
        </p:spPr>
        <p:txBody>
          <a:bodyPr/>
          <a:lstStyle/>
          <a:p>
            <a:endParaRPr lang="it-IT" sz="1913"/>
          </a:p>
        </p:txBody>
      </p:sp>
      <p:sp>
        <p:nvSpPr>
          <p:cNvPr id="12" name="Text Box 10"/>
          <p:cNvSpPr txBox="1">
            <a:spLocks noChangeArrowheads="1"/>
          </p:cNvSpPr>
          <p:nvPr/>
        </p:nvSpPr>
        <p:spPr bwMode="auto">
          <a:xfrm>
            <a:off x="3946582" y="1298762"/>
            <a:ext cx="1445282" cy="386709"/>
          </a:xfrm>
          <a:prstGeom prst="rect">
            <a:avLst/>
          </a:prstGeom>
          <a:solidFill>
            <a:srgbClr val="FF0000"/>
          </a:solidFill>
          <a:ln w="9525">
            <a:noFill/>
            <a:miter lim="800000"/>
            <a:headEnd/>
            <a:tailEnd/>
          </a:ln>
          <a:effectLst/>
        </p:spPr>
        <p:txBody>
          <a:bodyPr wrap="square">
            <a:spAutoFit/>
          </a:bodyPr>
          <a:lstStyle/>
          <a:p>
            <a:pPr algn="ctr">
              <a:spcBef>
                <a:spcPct val="50000"/>
              </a:spcBef>
              <a:defRPr/>
            </a:pPr>
            <a:r>
              <a:rPr lang="it-IT" sz="1913" i="1" dirty="0">
                <a:effectLst>
                  <a:outerShdw blurRad="38100" dist="38100" dir="2700000" algn="tl">
                    <a:srgbClr val="000000"/>
                  </a:outerShdw>
                </a:effectLst>
              </a:rPr>
              <a:t>Intuition</a:t>
            </a:r>
          </a:p>
        </p:txBody>
      </p:sp>
      <p:sp>
        <p:nvSpPr>
          <p:cNvPr id="13" name="Text Box 11"/>
          <p:cNvSpPr txBox="1">
            <a:spLocks noChangeArrowheads="1"/>
          </p:cNvSpPr>
          <p:nvPr/>
        </p:nvSpPr>
        <p:spPr bwMode="auto">
          <a:xfrm rot="10800000">
            <a:off x="1907704" y="2401587"/>
            <a:ext cx="479042" cy="1349655"/>
          </a:xfrm>
          <a:prstGeom prst="rect">
            <a:avLst/>
          </a:prstGeom>
          <a:noFill/>
          <a:ln w="9525">
            <a:noFill/>
            <a:miter lim="800000"/>
            <a:headEnd/>
            <a:tailEnd/>
          </a:ln>
        </p:spPr>
        <p:txBody>
          <a:bodyPr vert="eaVert" wrap="square">
            <a:spAutoFit/>
          </a:bodyPr>
          <a:lstStyle/>
          <a:p>
            <a:pPr>
              <a:spcBef>
                <a:spcPct val="50000"/>
              </a:spcBef>
            </a:pPr>
            <a:r>
              <a:rPr lang="it-IT" sz="1913" dirty="0"/>
              <a:t>Abstraction</a:t>
            </a:r>
          </a:p>
        </p:txBody>
      </p:sp>
      <p:sp>
        <p:nvSpPr>
          <p:cNvPr id="14" name="Text Box 12"/>
          <p:cNvSpPr txBox="1">
            <a:spLocks noChangeArrowheads="1"/>
          </p:cNvSpPr>
          <p:nvPr/>
        </p:nvSpPr>
        <p:spPr bwMode="auto">
          <a:xfrm>
            <a:off x="1508093" y="3989055"/>
            <a:ext cx="2036139" cy="419474"/>
          </a:xfrm>
          <a:prstGeom prst="rect">
            <a:avLst/>
          </a:prstGeom>
          <a:noFill/>
          <a:ln w="28575">
            <a:solidFill>
              <a:srgbClr val="0000FF"/>
            </a:solidFill>
            <a:miter lim="800000"/>
            <a:headEnd/>
            <a:tailEnd/>
          </a:ln>
        </p:spPr>
        <p:txBody>
          <a:bodyPr wrap="square">
            <a:spAutoFit/>
          </a:bodyPr>
          <a:lstStyle/>
          <a:p>
            <a:pPr algn="ctr">
              <a:spcBef>
                <a:spcPct val="50000"/>
              </a:spcBef>
            </a:pPr>
            <a:r>
              <a:rPr lang="it-IT" sz="2126" dirty="0">
                <a:latin typeface="Arial Black" pitchFamily="34" charset="0"/>
              </a:rPr>
              <a:t>Model</a:t>
            </a:r>
          </a:p>
        </p:txBody>
      </p:sp>
      <p:sp>
        <p:nvSpPr>
          <p:cNvPr id="15" name="Text Box 13"/>
          <p:cNvSpPr txBox="1">
            <a:spLocks noChangeArrowheads="1"/>
          </p:cNvSpPr>
          <p:nvPr/>
        </p:nvSpPr>
        <p:spPr bwMode="auto">
          <a:xfrm>
            <a:off x="3946582" y="3821327"/>
            <a:ext cx="1445282" cy="386709"/>
          </a:xfrm>
          <a:prstGeom prst="rect">
            <a:avLst/>
          </a:prstGeom>
          <a:solidFill>
            <a:srgbClr val="FF0000"/>
          </a:solidFill>
          <a:ln w="9525">
            <a:noFill/>
            <a:miter lim="800000"/>
            <a:headEnd/>
            <a:tailEnd/>
          </a:ln>
          <a:effectLst/>
        </p:spPr>
        <p:txBody>
          <a:bodyPr wrap="square">
            <a:spAutoFit/>
          </a:bodyPr>
          <a:lstStyle/>
          <a:p>
            <a:pPr algn="ctr">
              <a:spcBef>
                <a:spcPct val="50000"/>
              </a:spcBef>
              <a:defRPr/>
            </a:pPr>
            <a:r>
              <a:rPr lang="it-IT" sz="1913" i="1" dirty="0">
                <a:effectLst>
                  <a:outerShdw blurRad="38100" dist="38100" dir="2700000" algn="tl">
                    <a:srgbClr val="000000"/>
                  </a:outerShdw>
                </a:effectLst>
              </a:rPr>
              <a:t>Analysis</a:t>
            </a:r>
          </a:p>
        </p:txBody>
      </p:sp>
      <p:sp>
        <p:nvSpPr>
          <p:cNvPr id="16" name="Line 14"/>
          <p:cNvSpPr>
            <a:spLocks noChangeShapeType="1"/>
          </p:cNvSpPr>
          <p:nvPr/>
        </p:nvSpPr>
        <p:spPr bwMode="auto">
          <a:xfrm>
            <a:off x="3870067" y="4177367"/>
            <a:ext cx="1707404" cy="0"/>
          </a:xfrm>
          <a:prstGeom prst="line">
            <a:avLst/>
          </a:prstGeom>
          <a:noFill/>
          <a:ln w="28575">
            <a:solidFill>
              <a:srgbClr val="0000FF"/>
            </a:solidFill>
            <a:round/>
            <a:headEnd/>
            <a:tailEnd type="triangle" w="med" len="med"/>
          </a:ln>
        </p:spPr>
        <p:txBody>
          <a:bodyPr/>
          <a:lstStyle/>
          <a:p>
            <a:endParaRPr lang="it-IT" sz="1913"/>
          </a:p>
        </p:txBody>
      </p:sp>
      <p:sp>
        <p:nvSpPr>
          <p:cNvPr id="17" name="Text Box 15"/>
          <p:cNvSpPr txBox="1">
            <a:spLocks noChangeArrowheads="1"/>
          </p:cNvSpPr>
          <p:nvPr/>
        </p:nvSpPr>
        <p:spPr bwMode="auto">
          <a:xfrm>
            <a:off x="5870779" y="3989055"/>
            <a:ext cx="1510450" cy="419474"/>
          </a:xfrm>
          <a:prstGeom prst="rect">
            <a:avLst/>
          </a:prstGeom>
          <a:noFill/>
          <a:ln w="28575">
            <a:solidFill>
              <a:srgbClr val="0000FF"/>
            </a:solidFill>
            <a:miter lim="800000"/>
            <a:headEnd/>
            <a:tailEnd/>
          </a:ln>
        </p:spPr>
        <p:txBody>
          <a:bodyPr wrap="square">
            <a:spAutoFit/>
          </a:bodyPr>
          <a:lstStyle/>
          <a:p>
            <a:pPr algn="ctr">
              <a:spcBef>
                <a:spcPct val="50000"/>
              </a:spcBef>
            </a:pPr>
            <a:r>
              <a:rPr lang="it-IT" sz="2126" dirty="0">
                <a:latin typeface="Arial Black" pitchFamily="34" charset="0"/>
              </a:rPr>
              <a:t>Results</a:t>
            </a:r>
          </a:p>
        </p:txBody>
      </p:sp>
      <p:sp>
        <p:nvSpPr>
          <p:cNvPr id="18" name="Line 16"/>
          <p:cNvSpPr>
            <a:spLocks noChangeShapeType="1"/>
          </p:cNvSpPr>
          <p:nvPr/>
        </p:nvSpPr>
        <p:spPr bwMode="auto">
          <a:xfrm>
            <a:off x="2327977" y="2512207"/>
            <a:ext cx="1373" cy="1356378"/>
          </a:xfrm>
          <a:prstGeom prst="line">
            <a:avLst/>
          </a:prstGeom>
          <a:noFill/>
          <a:ln w="28575">
            <a:solidFill>
              <a:srgbClr val="0000FF"/>
            </a:solidFill>
            <a:round/>
            <a:headEnd/>
            <a:tailEnd type="triangle" w="med" len="med"/>
          </a:ln>
        </p:spPr>
        <p:txBody>
          <a:bodyPr/>
          <a:lstStyle/>
          <a:p>
            <a:endParaRPr lang="it-IT" sz="1913"/>
          </a:p>
        </p:txBody>
      </p:sp>
      <p:sp>
        <p:nvSpPr>
          <p:cNvPr id="19" name="Line 17"/>
          <p:cNvSpPr>
            <a:spLocks noChangeShapeType="1"/>
          </p:cNvSpPr>
          <p:nvPr/>
        </p:nvSpPr>
        <p:spPr bwMode="auto">
          <a:xfrm flipV="1">
            <a:off x="6463319" y="2351738"/>
            <a:ext cx="0" cy="1449354"/>
          </a:xfrm>
          <a:prstGeom prst="line">
            <a:avLst/>
          </a:prstGeom>
          <a:noFill/>
          <a:ln w="28575">
            <a:solidFill>
              <a:srgbClr val="0000FF"/>
            </a:solidFill>
            <a:round/>
            <a:headEnd/>
            <a:tailEnd type="triangle" w="med" len="med"/>
          </a:ln>
        </p:spPr>
        <p:txBody>
          <a:bodyPr/>
          <a:lstStyle/>
          <a:p>
            <a:endParaRPr lang="it-IT" sz="1913"/>
          </a:p>
        </p:txBody>
      </p:sp>
      <p:sp>
        <p:nvSpPr>
          <p:cNvPr id="20" name="Text Box 18"/>
          <p:cNvSpPr txBox="1">
            <a:spLocks noChangeArrowheads="1"/>
          </p:cNvSpPr>
          <p:nvPr/>
        </p:nvSpPr>
        <p:spPr bwMode="auto">
          <a:xfrm>
            <a:off x="6444919" y="2130842"/>
            <a:ext cx="479042" cy="1639877"/>
          </a:xfrm>
          <a:prstGeom prst="rect">
            <a:avLst/>
          </a:prstGeom>
          <a:noFill/>
          <a:ln w="9525">
            <a:noFill/>
            <a:miter lim="800000"/>
            <a:headEnd/>
            <a:tailEnd/>
          </a:ln>
        </p:spPr>
        <p:txBody>
          <a:bodyPr vert="eaVert" wrap="square">
            <a:spAutoFit/>
          </a:bodyPr>
          <a:lstStyle/>
          <a:p>
            <a:pPr algn="ctr">
              <a:spcBef>
                <a:spcPct val="50000"/>
              </a:spcBef>
            </a:pPr>
            <a:r>
              <a:rPr lang="it-IT" sz="1913" dirty="0" err="1" smtClean="0"/>
              <a:t>Interpretation</a:t>
            </a:r>
            <a:endParaRPr lang="it-IT" sz="1913" dirty="0"/>
          </a:p>
        </p:txBody>
      </p:sp>
    </p:spTree>
    <p:extLst>
      <p:ext uri="{BB962C8B-B14F-4D97-AF65-F5344CB8AC3E}">
        <p14:creationId xmlns:p14="http://schemas.microsoft.com/office/powerpoint/2010/main" val="2068254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p:bldP spid="14" grpId="0" animBg="1"/>
      <p:bldP spid="15" grpId="0" animBg="1"/>
      <p:bldP spid="16" grpId="0" animBg="1"/>
      <p:bldP spid="17" grpId="0" animBg="1"/>
      <p:bldP spid="18" grpId="0" animBg="1"/>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5" name="Title 1"/>
          <p:cNvSpPr txBox="1">
            <a:spLocks/>
          </p:cNvSpPr>
          <p:nvPr/>
        </p:nvSpPr>
        <p:spPr bwMode="auto">
          <a:xfrm>
            <a:off x="717553" y="771550"/>
            <a:ext cx="7584138" cy="46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defTabSz="457200" rtl="0" eaLnBrk="0" fontAlgn="base" hangingPunct="0">
              <a:lnSpc>
                <a:spcPts val="3500"/>
              </a:lnSpc>
              <a:spcBef>
                <a:spcPct val="0"/>
              </a:spcBef>
              <a:spcAft>
                <a:spcPct val="0"/>
              </a:spcAft>
              <a:defRPr sz="3000" kern="1200">
                <a:solidFill>
                  <a:schemeClr val="tx2"/>
                </a:solidFill>
                <a:latin typeface="Open Sans"/>
                <a:ea typeface="Open Sans" charset="0"/>
                <a:cs typeface="Open Sans"/>
              </a:defRPr>
            </a:lvl1pPr>
            <a:lvl2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2pPr>
            <a:lvl3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3pPr>
            <a:lvl4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4pPr>
            <a:lvl5pPr algn="l" defTabSz="457200" rtl="0" eaLnBrk="0" fontAlgn="base" hangingPunct="0">
              <a:spcBef>
                <a:spcPct val="0"/>
              </a:spcBef>
              <a:spcAft>
                <a:spcPct val="0"/>
              </a:spcAft>
              <a:defRPr sz="3000">
                <a:solidFill>
                  <a:schemeClr val="tx2"/>
                </a:solidFill>
                <a:latin typeface="Open Sans" charset="0"/>
                <a:ea typeface="Open Sans" charset="0"/>
                <a:cs typeface="Open Sans" charset="0"/>
              </a:defRPr>
            </a:lvl5pPr>
            <a:lvl6pPr marL="457200" algn="l" defTabSz="457200" rtl="0" fontAlgn="base">
              <a:spcBef>
                <a:spcPct val="0"/>
              </a:spcBef>
              <a:spcAft>
                <a:spcPct val="0"/>
              </a:spcAft>
              <a:defRPr sz="3000">
                <a:solidFill>
                  <a:schemeClr val="tx2"/>
                </a:solidFill>
                <a:latin typeface="Open Sans" charset="0"/>
                <a:cs typeface="Open Sans" charset="0"/>
              </a:defRPr>
            </a:lvl6pPr>
            <a:lvl7pPr marL="914400" algn="l" defTabSz="457200" rtl="0" fontAlgn="base">
              <a:spcBef>
                <a:spcPct val="0"/>
              </a:spcBef>
              <a:spcAft>
                <a:spcPct val="0"/>
              </a:spcAft>
              <a:defRPr sz="3000">
                <a:solidFill>
                  <a:schemeClr val="tx2"/>
                </a:solidFill>
                <a:latin typeface="Open Sans" charset="0"/>
                <a:cs typeface="Open Sans" charset="0"/>
              </a:defRPr>
            </a:lvl7pPr>
            <a:lvl8pPr marL="1371600" algn="l" defTabSz="457200" rtl="0" fontAlgn="base">
              <a:spcBef>
                <a:spcPct val="0"/>
              </a:spcBef>
              <a:spcAft>
                <a:spcPct val="0"/>
              </a:spcAft>
              <a:defRPr sz="3000">
                <a:solidFill>
                  <a:schemeClr val="tx2"/>
                </a:solidFill>
                <a:latin typeface="Open Sans" charset="0"/>
                <a:cs typeface="Open Sans" charset="0"/>
              </a:defRPr>
            </a:lvl8pPr>
            <a:lvl9pPr marL="1828800" algn="l" defTabSz="457200" rtl="0" fontAlgn="base">
              <a:spcBef>
                <a:spcPct val="0"/>
              </a:spcBef>
              <a:spcAft>
                <a:spcPct val="0"/>
              </a:spcAft>
              <a:defRPr sz="3000">
                <a:solidFill>
                  <a:schemeClr val="tx2"/>
                </a:solidFill>
                <a:latin typeface="Open Sans" charset="0"/>
                <a:cs typeface="Open Sans" charset="0"/>
              </a:defRPr>
            </a:lvl9pPr>
          </a:lstStyle>
          <a:p>
            <a:r>
              <a:rPr lang="en-US" dirty="0" smtClean="0"/>
              <a:t>Social Impact</a:t>
            </a:r>
            <a:endParaRPr lang="en-US" dirty="0"/>
          </a:p>
        </p:txBody>
      </p:sp>
      <p:sp>
        <p:nvSpPr>
          <p:cNvPr id="6" name="Content Placeholder 2"/>
          <p:cNvSpPr txBox="1">
            <a:spLocks/>
          </p:cNvSpPr>
          <p:nvPr/>
        </p:nvSpPr>
        <p:spPr bwMode="auto">
          <a:xfrm>
            <a:off x="734663" y="1491630"/>
            <a:ext cx="7584138"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268288" indent="-268288" algn="l" defTabSz="457200" rtl="0" eaLnBrk="0" fontAlgn="base" hangingPunct="0">
              <a:spcBef>
                <a:spcPct val="0"/>
              </a:spcBef>
              <a:spcAft>
                <a:spcPts val="600"/>
              </a:spcAft>
              <a:buClr>
                <a:schemeClr val="tx2"/>
              </a:buClr>
              <a:buSzPct val="110000"/>
              <a:buFont typeface="Lucida Grande" charset="0"/>
              <a:buChar char="—"/>
              <a:defRPr sz="1300" kern="1200">
                <a:solidFill>
                  <a:schemeClr val="tx1"/>
                </a:solidFill>
                <a:latin typeface="Roboto Slab Light"/>
                <a:ea typeface="Roboto Slab Light" charset="0"/>
                <a:cs typeface="Roboto Slab Light"/>
              </a:defRPr>
            </a:lvl1pPr>
            <a:lvl2pPr marL="630238" indent="-173038" algn="l" defTabSz="457200" rtl="0" eaLnBrk="0" fontAlgn="base" hangingPunct="0">
              <a:spcBef>
                <a:spcPct val="0"/>
              </a:spcBef>
              <a:spcAft>
                <a:spcPts val="600"/>
              </a:spcAft>
              <a:buClr>
                <a:schemeClr val="tx2"/>
              </a:buClr>
              <a:buSzPct val="110000"/>
              <a:buFont typeface="Arial" panose="020B0604020202020204" pitchFamily="34" charset="0"/>
              <a:buChar char="•"/>
              <a:defRPr sz="1200" kern="1200">
                <a:solidFill>
                  <a:schemeClr val="tx1"/>
                </a:solidFill>
                <a:latin typeface="Roboto Slab Light"/>
                <a:ea typeface="Roboto Slab Light" charset="0"/>
                <a:cs typeface="Roboto Slab Light"/>
              </a:defRPr>
            </a:lvl2pPr>
            <a:lvl3pPr marL="987425" indent="-136525" algn="l" defTabSz="457200" rtl="0" eaLnBrk="0" fontAlgn="base" hangingPunct="0">
              <a:spcBef>
                <a:spcPct val="0"/>
              </a:spcBef>
              <a:spcAft>
                <a:spcPts val="600"/>
              </a:spcAft>
              <a:buFont typeface="Lucida Grande" charset="0"/>
              <a:buChar char="‑"/>
              <a:defRPr sz="1200" kern="1200">
                <a:solidFill>
                  <a:schemeClr val="tx1"/>
                </a:solidFill>
                <a:latin typeface="Roboto Slab Light"/>
                <a:ea typeface="Roboto Slab Light" charset="0"/>
                <a:cs typeface="Roboto Slab Light"/>
              </a:defRPr>
            </a:lvl3pPr>
            <a:lvl4pPr marL="1525588" indent="-153988"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4pPr>
            <a:lvl5pPr marL="1973263" indent="-144463"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New jobs for young generations?</a:t>
            </a:r>
          </a:p>
          <a:p>
            <a:r>
              <a:rPr lang="en-US" sz="2400" dirty="0" smtClean="0"/>
              <a:t>What about the intermediate generation? </a:t>
            </a:r>
          </a:p>
          <a:p>
            <a:r>
              <a:rPr lang="en-US" sz="2400" dirty="0" smtClean="0"/>
              <a:t>Need for additional education?</a:t>
            </a:r>
          </a:p>
          <a:p>
            <a:r>
              <a:rPr lang="en-US" sz="2400" dirty="0" smtClean="0"/>
              <a:t>How does society perceives AI?</a:t>
            </a:r>
          </a:p>
          <a:p>
            <a:endParaRPr lang="en-US" dirty="0" smtClean="0"/>
          </a:p>
        </p:txBody>
      </p:sp>
    </p:spTree>
    <p:extLst>
      <p:ext uri="{BB962C8B-B14F-4D97-AF65-F5344CB8AC3E}">
        <p14:creationId xmlns:p14="http://schemas.microsoft.com/office/powerpoint/2010/main" val="16322130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 (models) can fail</a:t>
            </a:r>
            <a:endParaRPr lang="en-US" dirty="0"/>
          </a:p>
        </p:txBody>
      </p:sp>
      <p:sp>
        <p:nvSpPr>
          <p:cNvPr id="3" name="Content Placeholder 2"/>
          <p:cNvSpPr>
            <a:spLocks noGrp="1"/>
          </p:cNvSpPr>
          <p:nvPr>
            <p:ph idx="1"/>
          </p:nvPr>
        </p:nvSpPr>
        <p:spPr>
          <a:xfrm>
            <a:off x="712788" y="1298575"/>
            <a:ext cx="7584138" cy="1000274"/>
          </a:xfrm>
        </p:spPr>
        <p:txBody>
          <a:bodyPr/>
          <a:lstStyle/>
          <a:p>
            <a:r>
              <a:rPr lang="en-US" sz="2000" dirty="0" smtClean="0"/>
              <a:t>Google Flue successfully predicted flue diffusion in the US for 4 years</a:t>
            </a:r>
          </a:p>
          <a:p>
            <a:r>
              <a:rPr lang="en-US" sz="2000" dirty="0" smtClean="0"/>
              <a:t>At year 5 unsuccessful predictions due to overfitting </a:t>
            </a:r>
            <a:endParaRPr lang="en-US" sz="2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255293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Epistemologically, what are we doing?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2780" y="1034120"/>
            <a:ext cx="3544154" cy="2785343"/>
          </a:xfrm>
        </p:spPr>
      </p:pic>
      <p:sp>
        <p:nvSpPr>
          <p:cNvPr id="4" name="Text Placeholder 3"/>
          <p:cNvSpPr>
            <a:spLocks noGrp="1"/>
          </p:cNvSpPr>
          <p:nvPr>
            <p:ph type="body" sz="quarter" idx="10"/>
          </p:nvPr>
        </p:nvSpPr>
        <p:spPr/>
        <p:txBody>
          <a:bodyPr/>
          <a:lstStyle/>
          <a:p>
            <a:endParaRPr lang="en-US"/>
          </a:p>
        </p:txBody>
      </p:sp>
      <p:sp>
        <p:nvSpPr>
          <p:cNvPr id="7" name="TextBox 6"/>
          <p:cNvSpPr txBox="1"/>
          <p:nvPr/>
        </p:nvSpPr>
        <p:spPr>
          <a:xfrm>
            <a:off x="4067944" y="2859782"/>
            <a:ext cx="581313" cy="276999"/>
          </a:xfrm>
          <a:prstGeom prst="rect">
            <a:avLst/>
          </a:prstGeom>
        </p:spPr>
        <p:txBody>
          <a:bodyPr vert="horz" wrap="none" lIns="0" tIns="0" rIns="0" bIns="0" rtlCol="0" anchor="b" anchorCtr="0">
            <a:spAutoFit/>
          </a:bodyPr>
          <a:lstStyle/>
          <a:p>
            <a:r>
              <a:rPr lang="en-US" dirty="0" smtClean="0"/>
              <a:t>DATA</a:t>
            </a:r>
          </a:p>
        </p:txBody>
      </p:sp>
      <p:sp>
        <p:nvSpPr>
          <p:cNvPr id="8" name="Oval 7"/>
          <p:cNvSpPr/>
          <p:nvPr/>
        </p:nvSpPr>
        <p:spPr>
          <a:xfrm>
            <a:off x="2558400" y="2715766"/>
            <a:ext cx="3600400" cy="1103697"/>
          </a:xfrm>
          <a:prstGeom prst="ellipse">
            <a:avLst/>
          </a:prstGeom>
          <a:solidFill>
            <a:schemeClr val="accent1">
              <a:shade val="80000"/>
              <a:satMod val="150000"/>
              <a:alpha val="4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121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Challenges</a:t>
            </a:r>
            <a:endParaRPr lang="en-US" dirty="0"/>
          </a:p>
        </p:txBody>
      </p:sp>
      <p:sp>
        <p:nvSpPr>
          <p:cNvPr id="3" name="Content Placeholder 2"/>
          <p:cNvSpPr>
            <a:spLocks noGrp="1"/>
          </p:cNvSpPr>
          <p:nvPr>
            <p:ph idx="1"/>
          </p:nvPr>
        </p:nvSpPr>
        <p:spPr>
          <a:xfrm>
            <a:off x="712788" y="1298575"/>
            <a:ext cx="7584138" cy="2139047"/>
          </a:xfrm>
        </p:spPr>
        <p:txBody>
          <a:bodyPr/>
          <a:lstStyle/>
          <a:p>
            <a:r>
              <a:rPr lang="en-US" dirty="0" smtClean="0"/>
              <a:t>New Problems -&gt; New Concepts -&gt; New Algorithms</a:t>
            </a:r>
          </a:p>
          <a:p>
            <a:r>
              <a:rPr lang="en-US" dirty="0" smtClean="0"/>
              <a:t>Old Problems -&gt; New Challenges -&gt; New Algorithms </a:t>
            </a:r>
          </a:p>
          <a:p>
            <a:r>
              <a:rPr lang="en-US" dirty="0" smtClean="0"/>
              <a:t>Make Everything Fast and Large</a:t>
            </a:r>
          </a:p>
          <a:p>
            <a:r>
              <a:rPr lang="en-US" dirty="0" smtClean="0"/>
              <a:t>Investigate the profound meaning of what we are doing (let us not loose sight on </a:t>
            </a:r>
            <a:r>
              <a:rPr lang="en-US" smtClean="0"/>
              <a:t>the meaning) </a:t>
            </a:r>
            <a:endParaRPr lang="en-US" dirty="0" smtClean="0"/>
          </a:p>
          <a:p>
            <a:r>
              <a:rPr lang="en-US" dirty="0" smtClean="0"/>
              <a:t>Causality, what is it? </a:t>
            </a:r>
          </a:p>
          <a:p>
            <a:r>
              <a:rPr lang="en-US" dirty="0" smtClean="0"/>
              <a:t>Interactions, what are they? </a:t>
            </a:r>
          </a:p>
          <a:p>
            <a:r>
              <a:rPr lang="en-US" dirty="0" smtClean="0"/>
              <a:t>Statistical dependence, what do we mean by it?</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7379860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732360" y="449164"/>
            <a:ext cx="6107906" cy="461665"/>
          </a:xfrm>
        </p:spPr>
        <p:txBody>
          <a:bodyPr/>
          <a:lstStyle/>
          <a:p>
            <a:r>
              <a:rPr lang="it-IT" dirty="0" smtClean="0">
                <a:solidFill>
                  <a:srgbClr val="000099"/>
                </a:solidFill>
              </a:rPr>
              <a:t>Training a </a:t>
            </a:r>
            <a:r>
              <a:rPr lang="it-IT" dirty="0" err="1" smtClean="0">
                <a:solidFill>
                  <a:srgbClr val="000099"/>
                </a:solidFill>
              </a:rPr>
              <a:t>Neural</a:t>
            </a:r>
            <a:r>
              <a:rPr lang="it-IT" dirty="0" smtClean="0">
                <a:solidFill>
                  <a:srgbClr val="000099"/>
                </a:solidFill>
              </a:rPr>
              <a:t> Network in </a:t>
            </a:r>
            <a:r>
              <a:rPr lang="it-IT" dirty="0" err="1" smtClean="0">
                <a:solidFill>
                  <a:srgbClr val="000099"/>
                </a:solidFill>
              </a:rPr>
              <a:t>Matlab</a:t>
            </a:r>
            <a:endParaRPr lang="en-GB" dirty="0" smtClean="0">
              <a:solidFill>
                <a:srgbClr val="000099"/>
              </a:solidFill>
            </a:endParaRPr>
          </a:p>
        </p:txBody>
      </p:sp>
      <p:sp>
        <p:nvSpPr>
          <p:cNvPr id="12290" name="Content Placeholder 2"/>
          <p:cNvSpPr>
            <a:spLocks noGrp="1"/>
          </p:cNvSpPr>
          <p:nvPr>
            <p:ph sz="quarter" idx="10"/>
          </p:nvPr>
        </p:nvSpPr>
        <p:spPr>
          <a:xfrm>
            <a:off x="1732360" y="964406"/>
            <a:ext cx="6107906" cy="3200876"/>
          </a:xfrm>
        </p:spPr>
        <p:txBody>
          <a:bodyPr/>
          <a:lstStyle/>
          <a:p>
            <a:r>
              <a:rPr lang="it-IT" sz="1800" dirty="0" err="1">
                <a:solidFill>
                  <a:srgbClr val="000099"/>
                </a:solidFill>
              </a:rPr>
              <a:t>We</a:t>
            </a:r>
            <a:r>
              <a:rPr lang="it-IT" sz="1800" dirty="0">
                <a:solidFill>
                  <a:srgbClr val="000099"/>
                </a:solidFill>
              </a:rPr>
              <a:t> </a:t>
            </a:r>
            <a:r>
              <a:rPr lang="it-IT" sz="1800" dirty="0" err="1">
                <a:solidFill>
                  <a:srgbClr val="000099"/>
                </a:solidFill>
              </a:rPr>
              <a:t>try</a:t>
            </a:r>
            <a:r>
              <a:rPr lang="it-IT" sz="1800" dirty="0">
                <a:solidFill>
                  <a:srgbClr val="000099"/>
                </a:solidFill>
              </a:rPr>
              <a:t> </a:t>
            </a:r>
            <a:r>
              <a:rPr lang="it-IT" sz="1800" dirty="0" err="1">
                <a:solidFill>
                  <a:srgbClr val="000099"/>
                </a:solidFill>
              </a:rPr>
              <a:t>here</a:t>
            </a:r>
            <a:r>
              <a:rPr lang="it-IT" sz="1800" dirty="0">
                <a:solidFill>
                  <a:srgbClr val="000099"/>
                </a:solidFill>
              </a:rPr>
              <a:t> and </a:t>
            </a:r>
            <a:r>
              <a:rPr lang="it-IT" sz="1800" dirty="0" err="1">
                <a:solidFill>
                  <a:srgbClr val="000099"/>
                </a:solidFill>
              </a:rPr>
              <a:t>train</a:t>
            </a:r>
            <a:r>
              <a:rPr lang="it-IT" sz="1800" dirty="0">
                <a:solidFill>
                  <a:srgbClr val="000099"/>
                </a:solidFill>
              </a:rPr>
              <a:t> </a:t>
            </a:r>
            <a:r>
              <a:rPr lang="it-IT" sz="1800" dirty="0" err="1">
                <a:solidFill>
                  <a:srgbClr val="000099"/>
                </a:solidFill>
              </a:rPr>
              <a:t>our</a:t>
            </a:r>
            <a:r>
              <a:rPr lang="it-IT" sz="1800" dirty="0">
                <a:solidFill>
                  <a:srgbClr val="000099"/>
                </a:solidFill>
              </a:rPr>
              <a:t> </a:t>
            </a:r>
            <a:r>
              <a:rPr lang="it-IT" sz="1800" dirty="0" err="1">
                <a:solidFill>
                  <a:srgbClr val="000099"/>
                </a:solidFill>
              </a:rPr>
              <a:t>own</a:t>
            </a:r>
            <a:r>
              <a:rPr lang="it-IT" sz="1800" dirty="0">
                <a:solidFill>
                  <a:srgbClr val="000099"/>
                </a:solidFill>
              </a:rPr>
              <a:t> network for </a:t>
            </a:r>
            <a:r>
              <a:rPr lang="it-IT" sz="1800" dirty="0" err="1">
                <a:solidFill>
                  <a:srgbClr val="000099"/>
                </a:solidFill>
              </a:rPr>
              <a:t>prediction</a:t>
            </a:r>
            <a:r>
              <a:rPr lang="it-IT" sz="1800" dirty="0">
                <a:solidFill>
                  <a:srgbClr val="000099"/>
                </a:solidFill>
              </a:rPr>
              <a:t>.</a:t>
            </a:r>
          </a:p>
          <a:p>
            <a:r>
              <a:rPr lang="it-IT" sz="1800" dirty="0">
                <a:solidFill>
                  <a:srgbClr val="000099"/>
                </a:solidFill>
              </a:rPr>
              <a:t>Suppose </a:t>
            </a:r>
            <a:r>
              <a:rPr lang="it-IT" sz="1800" dirty="0" err="1">
                <a:solidFill>
                  <a:srgbClr val="000099"/>
                </a:solidFill>
              </a:rPr>
              <a:t>your</a:t>
            </a:r>
            <a:r>
              <a:rPr lang="it-IT" sz="1800" dirty="0">
                <a:solidFill>
                  <a:srgbClr val="000099"/>
                </a:solidFill>
              </a:rPr>
              <a:t> </a:t>
            </a:r>
            <a:r>
              <a:rPr lang="it-IT" sz="1800" dirty="0" err="1">
                <a:solidFill>
                  <a:srgbClr val="000099"/>
                </a:solidFill>
              </a:rPr>
              <a:t>variable</a:t>
            </a:r>
            <a:r>
              <a:rPr lang="it-IT" sz="1800" dirty="0">
                <a:solidFill>
                  <a:srgbClr val="000099"/>
                </a:solidFill>
              </a:rPr>
              <a:t> of </a:t>
            </a:r>
            <a:r>
              <a:rPr lang="it-IT" sz="1800" dirty="0" err="1">
                <a:solidFill>
                  <a:srgbClr val="000099"/>
                </a:solidFill>
              </a:rPr>
              <a:t>interest</a:t>
            </a:r>
            <a:r>
              <a:rPr lang="it-IT" sz="1800" dirty="0">
                <a:solidFill>
                  <a:srgbClr val="000099"/>
                </a:solidFill>
              </a:rPr>
              <a:t> </a:t>
            </a:r>
            <a:r>
              <a:rPr lang="it-IT" sz="1800" dirty="0" err="1">
                <a:solidFill>
                  <a:srgbClr val="000099"/>
                </a:solidFill>
              </a:rPr>
              <a:t>is</a:t>
            </a:r>
            <a:r>
              <a:rPr lang="it-IT" sz="1800" dirty="0">
                <a:solidFill>
                  <a:srgbClr val="000099"/>
                </a:solidFill>
              </a:rPr>
              <a:t> the production of a </a:t>
            </a:r>
            <a:r>
              <a:rPr lang="it-IT" sz="1800" dirty="0" err="1">
                <a:solidFill>
                  <a:srgbClr val="000099"/>
                </a:solidFill>
              </a:rPr>
              <a:t>given</a:t>
            </a:r>
            <a:r>
              <a:rPr lang="it-IT" sz="1800" dirty="0">
                <a:solidFill>
                  <a:srgbClr val="000099"/>
                </a:solidFill>
              </a:rPr>
              <a:t> item. The production </a:t>
            </a:r>
            <a:r>
              <a:rPr lang="it-IT" sz="1800" dirty="0" err="1">
                <a:solidFill>
                  <a:srgbClr val="000099"/>
                </a:solidFill>
              </a:rPr>
              <a:t>process</a:t>
            </a:r>
            <a:r>
              <a:rPr lang="it-IT" sz="1800" dirty="0">
                <a:solidFill>
                  <a:srgbClr val="000099"/>
                </a:solidFill>
              </a:rPr>
              <a:t> </a:t>
            </a:r>
            <a:r>
              <a:rPr lang="it-IT" sz="1800" dirty="0" err="1">
                <a:solidFill>
                  <a:srgbClr val="000099"/>
                </a:solidFill>
              </a:rPr>
              <a:t>is</a:t>
            </a:r>
            <a:r>
              <a:rPr lang="it-IT" sz="1800" dirty="0">
                <a:solidFill>
                  <a:srgbClr val="000099"/>
                </a:solidFill>
              </a:rPr>
              <a:t> a </a:t>
            </a:r>
            <a:r>
              <a:rPr lang="it-IT" sz="1800" dirty="0" err="1">
                <a:solidFill>
                  <a:srgbClr val="000099"/>
                </a:solidFill>
              </a:rPr>
              <a:t>function</a:t>
            </a:r>
            <a:r>
              <a:rPr lang="it-IT" sz="1800" dirty="0">
                <a:solidFill>
                  <a:srgbClr val="000099"/>
                </a:solidFill>
              </a:rPr>
              <a:t> of </a:t>
            </a:r>
            <a:r>
              <a:rPr lang="it-IT" sz="1800" dirty="0" err="1">
                <a:solidFill>
                  <a:srgbClr val="000099"/>
                </a:solidFill>
              </a:rPr>
              <a:t>three</a:t>
            </a:r>
            <a:r>
              <a:rPr lang="it-IT" sz="1800" dirty="0">
                <a:solidFill>
                  <a:srgbClr val="000099"/>
                </a:solidFill>
              </a:rPr>
              <a:t> </a:t>
            </a:r>
            <a:r>
              <a:rPr lang="it-IT" sz="1800" dirty="0" err="1">
                <a:solidFill>
                  <a:srgbClr val="000099"/>
                </a:solidFill>
              </a:rPr>
              <a:t>variables</a:t>
            </a:r>
            <a:r>
              <a:rPr lang="it-IT" sz="1800" dirty="0">
                <a:solidFill>
                  <a:srgbClr val="000099"/>
                </a:solidFill>
              </a:rPr>
              <a:t>: the «</a:t>
            </a:r>
            <a:r>
              <a:rPr lang="it-IT" sz="1800" dirty="0" err="1">
                <a:solidFill>
                  <a:srgbClr val="000099"/>
                </a:solidFill>
              </a:rPr>
              <a:t>geography</a:t>
            </a:r>
            <a:r>
              <a:rPr lang="it-IT" sz="1800" dirty="0">
                <a:solidFill>
                  <a:srgbClr val="000099"/>
                </a:solidFill>
              </a:rPr>
              <a:t>» (the season, country, provider), </a:t>
            </a:r>
            <a:r>
              <a:rPr lang="it-IT" sz="1800" dirty="0" err="1">
                <a:solidFill>
                  <a:srgbClr val="000099"/>
                </a:solidFill>
              </a:rPr>
              <a:t>quality</a:t>
            </a:r>
            <a:r>
              <a:rPr lang="it-IT" sz="1800" dirty="0">
                <a:solidFill>
                  <a:srgbClr val="000099"/>
                </a:solidFill>
              </a:rPr>
              <a:t> of the </a:t>
            </a:r>
            <a:r>
              <a:rPr lang="it-IT" sz="1800" dirty="0" err="1">
                <a:solidFill>
                  <a:srgbClr val="000099"/>
                </a:solidFill>
              </a:rPr>
              <a:t>supply</a:t>
            </a:r>
            <a:r>
              <a:rPr lang="it-IT" sz="1800" dirty="0">
                <a:solidFill>
                  <a:srgbClr val="000099"/>
                </a:solidFill>
              </a:rPr>
              <a:t>, the reliability of the </a:t>
            </a:r>
            <a:r>
              <a:rPr lang="it-IT" sz="1800" dirty="0" err="1">
                <a:solidFill>
                  <a:srgbClr val="000099"/>
                </a:solidFill>
              </a:rPr>
              <a:t>plant</a:t>
            </a:r>
            <a:r>
              <a:rPr lang="it-IT" sz="1800" dirty="0">
                <a:solidFill>
                  <a:srgbClr val="000099"/>
                </a:solidFill>
              </a:rPr>
              <a:t> (</a:t>
            </a:r>
            <a:r>
              <a:rPr lang="it-IT" sz="1800" dirty="0" err="1">
                <a:solidFill>
                  <a:srgbClr val="000099"/>
                </a:solidFill>
              </a:rPr>
              <a:t>number</a:t>
            </a:r>
            <a:r>
              <a:rPr lang="it-IT" sz="1800" dirty="0">
                <a:solidFill>
                  <a:srgbClr val="000099"/>
                </a:solidFill>
              </a:rPr>
              <a:t> of </a:t>
            </a:r>
            <a:r>
              <a:rPr lang="it-IT" sz="1800" dirty="0" err="1">
                <a:solidFill>
                  <a:srgbClr val="000099"/>
                </a:solidFill>
              </a:rPr>
              <a:t>planned</a:t>
            </a:r>
            <a:r>
              <a:rPr lang="it-IT" sz="1800" dirty="0">
                <a:solidFill>
                  <a:srgbClr val="000099"/>
                </a:solidFill>
              </a:rPr>
              <a:t> and </a:t>
            </a:r>
            <a:r>
              <a:rPr lang="it-IT" sz="1800" dirty="0" err="1">
                <a:solidFill>
                  <a:srgbClr val="000099"/>
                </a:solidFill>
              </a:rPr>
              <a:t>unplanned</a:t>
            </a:r>
            <a:r>
              <a:rPr lang="it-IT" sz="1800" dirty="0">
                <a:solidFill>
                  <a:srgbClr val="000099"/>
                </a:solidFill>
              </a:rPr>
              <a:t> </a:t>
            </a:r>
            <a:r>
              <a:rPr lang="it-IT" sz="1800" dirty="0" err="1">
                <a:solidFill>
                  <a:srgbClr val="000099"/>
                </a:solidFill>
              </a:rPr>
              <a:t>outages</a:t>
            </a:r>
            <a:r>
              <a:rPr lang="it-IT" sz="1800" dirty="0">
                <a:solidFill>
                  <a:srgbClr val="000099"/>
                </a:solidFill>
              </a:rPr>
              <a:t>).</a:t>
            </a:r>
          </a:p>
          <a:p>
            <a:r>
              <a:rPr lang="it-IT" sz="1800" dirty="0" err="1">
                <a:solidFill>
                  <a:srgbClr val="000099"/>
                </a:solidFill>
              </a:rPr>
              <a:t>You</a:t>
            </a:r>
            <a:r>
              <a:rPr lang="it-IT" sz="1800" dirty="0">
                <a:solidFill>
                  <a:srgbClr val="000099"/>
                </a:solidFill>
              </a:rPr>
              <a:t> </a:t>
            </a:r>
            <a:r>
              <a:rPr lang="it-IT" sz="1800" dirty="0" err="1">
                <a:solidFill>
                  <a:srgbClr val="000099"/>
                </a:solidFill>
              </a:rPr>
              <a:t>have</a:t>
            </a:r>
            <a:r>
              <a:rPr lang="it-IT" sz="1800" dirty="0">
                <a:solidFill>
                  <a:srgbClr val="000099"/>
                </a:solidFill>
              </a:rPr>
              <a:t> </a:t>
            </a:r>
            <a:r>
              <a:rPr lang="it-IT" sz="1800" dirty="0" err="1">
                <a:solidFill>
                  <a:srgbClr val="000099"/>
                </a:solidFill>
              </a:rPr>
              <a:t>collected</a:t>
            </a:r>
            <a:r>
              <a:rPr lang="it-IT" sz="1800" dirty="0">
                <a:solidFill>
                  <a:srgbClr val="000099"/>
                </a:solidFill>
              </a:rPr>
              <a:t> data for </a:t>
            </a:r>
            <a:r>
              <a:rPr lang="it-IT" sz="1800" dirty="0" err="1">
                <a:solidFill>
                  <a:srgbClr val="000099"/>
                </a:solidFill>
              </a:rPr>
              <a:t>these</a:t>
            </a:r>
            <a:r>
              <a:rPr lang="it-IT" sz="1800" dirty="0">
                <a:solidFill>
                  <a:srgbClr val="000099"/>
                </a:solidFill>
              </a:rPr>
              <a:t> </a:t>
            </a:r>
            <a:r>
              <a:rPr lang="it-IT" sz="1800" dirty="0" err="1">
                <a:solidFill>
                  <a:srgbClr val="000099"/>
                </a:solidFill>
              </a:rPr>
              <a:t>plants</a:t>
            </a:r>
            <a:r>
              <a:rPr lang="it-IT" sz="1800" dirty="0">
                <a:solidFill>
                  <a:srgbClr val="000099"/>
                </a:solidFill>
              </a:rPr>
              <a:t> </a:t>
            </a:r>
            <a:r>
              <a:rPr lang="it-IT" sz="1800" dirty="0" err="1">
                <a:solidFill>
                  <a:srgbClr val="000099"/>
                </a:solidFill>
              </a:rPr>
              <a:t>at</a:t>
            </a:r>
            <a:r>
              <a:rPr lang="it-IT" sz="1800" dirty="0">
                <a:solidFill>
                  <a:srgbClr val="000099"/>
                </a:solidFill>
              </a:rPr>
              <a:t> a </a:t>
            </a:r>
            <a:r>
              <a:rPr lang="it-IT" sz="1800" dirty="0" err="1">
                <a:solidFill>
                  <a:srgbClr val="000099"/>
                </a:solidFill>
              </a:rPr>
              <a:t>number</a:t>
            </a:r>
            <a:r>
              <a:rPr lang="it-IT" sz="1800" dirty="0">
                <a:solidFill>
                  <a:srgbClr val="000099"/>
                </a:solidFill>
              </a:rPr>
              <a:t> of </a:t>
            </a:r>
            <a:r>
              <a:rPr lang="it-IT" sz="1800" dirty="0" err="1">
                <a:solidFill>
                  <a:srgbClr val="000099"/>
                </a:solidFill>
              </a:rPr>
              <a:t>facilities</a:t>
            </a:r>
            <a:r>
              <a:rPr lang="it-IT" sz="1800" dirty="0">
                <a:solidFill>
                  <a:srgbClr val="000099"/>
                </a:solidFill>
              </a:rPr>
              <a:t>. </a:t>
            </a:r>
            <a:r>
              <a:rPr lang="it-IT" sz="1800" dirty="0" err="1">
                <a:solidFill>
                  <a:srgbClr val="000099"/>
                </a:solidFill>
              </a:rPr>
              <a:t>You</a:t>
            </a:r>
            <a:r>
              <a:rPr lang="it-IT" sz="1800" dirty="0">
                <a:solidFill>
                  <a:srgbClr val="000099"/>
                </a:solidFill>
              </a:rPr>
              <a:t> </a:t>
            </a:r>
            <a:r>
              <a:rPr lang="it-IT" sz="1800" dirty="0" err="1">
                <a:solidFill>
                  <a:srgbClr val="000099"/>
                </a:solidFill>
              </a:rPr>
              <a:t>have</a:t>
            </a:r>
            <a:r>
              <a:rPr lang="it-IT" sz="1800" dirty="0">
                <a:solidFill>
                  <a:srgbClr val="000099"/>
                </a:solidFill>
              </a:rPr>
              <a:t> </a:t>
            </a:r>
            <a:r>
              <a:rPr lang="it-IT" sz="1800" dirty="0" err="1">
                <a:solidFill>
                  <a:srgbClr val="000099"/>
                </a:solidFill>
              </a:rPr>
              <a:t>also</a:t>
            </a:r>
            <a:r>
              <a:rPr lang="it-IT" sz="1800" dirty="0">
                <a:solidFill>
                  <a:srgbClr val="000099"/>
                </a:solidFill>
              </a:rPr>
              <a:t> </a:t>
            </a:r>
            <a:r>
              <a:rPr lang="it-IT" sz="1800" dirty="0" err="1">
                <a:solidFill>
                  <a:srgbClr val="000099"/>
                </a:solidFill>
              </a:rPr>
              <a:t>rescaled</a:t>
            </a:r>
            <a:r>
              <a:rPr lang="it-IT" sz="1800" dirty="0">
                <a:solidFill>
                  <a:srgbClr val="000099"/>
                </a:solidFill>
              </a:rPr>
              <a:t> the data on [0,1] (</a:t>
            </a:r>
            <a:r>
              <a:rPr lang="it-IT" sz="1800" dirty="0" err="1">
                <a:solidFill>
                  <a:srgbClr val="000099"/>
                </a:solidFill>
              </a:rPr>
              <a:t>what</a:t>
            </a:r>
            <a:r>
              <a:rPr lang="it-IT" sz="1800" dirty="0">
                <a:solidFill>
                  <a:srgbClr val="000099"/>
                </a:solidFill>
              </a:rPr>
              <a:t> </a:t>
            </a:r>
            <a:r>
              <a:rPr lang="it-IT" sz="1800" dirty="0" err="1">
                <a:solidFill>
                  <a:srgbClr val="000099"/>
                </a:solidFill>
              </a:rPr>
              <a:t>you</a:t>
            </a:r>
            <a:r>
              <a:rPr lang="it-IT" sz="1800" dirty="0">
                <a:solidFill>
                  <a:srgbClr val="000099"/>
                </a:solidFill>
              </a:rPr>
              <a:t> </a:t>
            </a:r>
            <a:r>
              <a:rPr lang="it-IT" sz="1800" dirty="0" err="1">
                <a:solidFill>
                  <a:srgbClr val="000099"/>
                </a:solidFill>
              </a:rPr>
              <a:t>see</a:t>
            </a:r>
            <a:r>
              <a:rPr lang="it-IT" sz="1800" dirty="0">
                <a:solidFill>
                  <a:srgbClr val="000099"/>
                </a:solidFill>
              </a:rPr>
              <a:t> </a:t>
            </a:r>
            <a:r>
              <a:rPr lang="it-IT" sz="1800" dirty="0" err="1">
                <a:solidFill>
                  <a:srgbClr val="000099"/>
                </a:solidFill>
              </a:rPr>
              <a:t>is</a:t>
            </a:r>
            <a:r>
              <a:rPr lang="it-IT" sz="1800" dirty="0">
                <a:solidFill>
                  <a:srgbClr val="000099"/>
                </a:solidFill>
              </a:rPr>
              <a:t>, in </a:t>
            </a:r>
            <a:r>
              <a:rPr lang="it-IT" sz="1800" dirty="0" err="1">
                <a:solidFill>
                  <a:srgbClr val="000099"/>
                </a:solidFill>
              </a:rPr>
              <a:t>fact</a:t>
            </a:r>
            <a:r>
              <a:rPr lang="it-IT" sz="1800" dirty="0">
                <a:solidFill>
                  <a:srgbClr val="000099"/>
                </a:solidFill>
              </a:rPr>
              <a:t>, an </a:t>
            </a:r>
            <a:r>
              <a:rPr lang="it-IT" sz="1800" dirty="0" err="1">
                <a:solidFill>
                  <a:srgbClr val="000099"/>
                </a:solidFill>
              </a:rPr>
              <a:t>artificial</a:t>
            </a:r>
            <a:r>
              <a:rPr lang="it-IT" sz="1800" dirty="0">
                <a:solidFill>
                  <a:srgbClr val="000099"/>
                </a:solidFill>
              </a:rPr>
              <a:t> </a:t>
            </a:r>
            <a:r>
              <a:rPr lang="it-IT" sz="1800" dirty="0" err="1">
                <a:solidFill>
                  <a:srgbClr val="000099"/>
                </a:solidFill>
              </a:rPr>
              <a:t>dataset</a:t>
            </a:r>
            <a:r>
              <a:rPr lang="it-IT" sz="1800" dirty="0">
                <a:solidFill>
                  <a:srgbClr val="000099"/>
                </a:solidFill>
              </a:rPr>
              <a:t>). </a:t>
            </a:r>
            <a:r>
              <a:rPr lang="it-IT" sz="1800" dirty="0" err="1">
                <a:solidFill>
                  <a:srgbClr val="000099"/>
                </a:solidFill>
              </a:rPr>
              <a:t>Recall</a:t>
            </a:r>
            <a:r>
              <a:rPr lang="it-IT" sz="1800" dirty="0">
                <a:solidFill>
                  <a:srgbClr val="000099"/>
                </a:solidFill>
              </a:rPr>
              <a:t> </a:t>
            </a:r>
            <a:r>
              <a:rPr lang="it-IT" sz="1800" dirty="0" err="1">
                <a:solidFill>
                  <a:srgbClr val="000099"/>
                </a:solidFill>
              </a:rPr>
              <a:t>our</a:t>
            </a:r>
            <a:r>
              <a:rPr lang="it-IT" sz="1800" dirty="0">
                <a:solidFill>
                  <a:srgbClr val="000099"/>
                </a:solidFill>
              </a:rPr>
              <a:t> goal </a:t>
            </a:r>
            <a:r>
              <a:rPr lang="it-IT" sz="1800" dirty="0" err="1">
                <a:solidFill>
                  <a:srgbClr val="000099"/>
                </a:solidFill>
              </a:rPr>
              <a:t>is</a:t>
            </a:r>
            <a:r>
              <a:rPr lang="it-IT" sz="1800" dirty="0">
                <a:solidFill>
                  <a:srgbClr val="000099"/>
                </a:solidFill>
              </a:rPr>
              <a:t> to </a:t>
            </a:r>
            <a:r>
              <a:rPr lang="it-IT" sz="1800" dirty="0" err="1">
                <a:solidFill>
                  <a:srgbClr val="000099"/>
                </a:solidFill>
              </a:rPr>
              <a:t>train</a:t>
            </a:r>
            <a:r>
              <a:rPr lang="it-IT" sz="1800" dirty="0">
                <a:solidFill>
                  <a:srgbClr val="000099"/>
                </a:solidFill>
              </a:rPr>
              <a:t> the network.</a:t>
            </a:r>
          </a:p>
          <a:p>
            <a:pPr marL="0" indent="0">
              <a:buNone/>
            </a:pPr>
            <a:endParaRPr lang="it-IT" dirty="0" smtClean="0">
              <a:solidFill>
                <a:srgbClr val="000099"/>
              </a:solidFill>
            </a:endParaRPr>
          </a:p>
        </p:txBody>
      </p:sp>
      <p:sp>
        <p:nvSpPr>
          <p:cNvPr id="12291" name="Slide Number Placeholder 3"/>
          <p:cNvSpPr>
            <a:spLocks noGrp="1"/>
          </p:cNvSpPr>
          <p:nvPr>
            <p:ph type="sldNum" sz="quarter" idx="11"/>
          </p:nvPr>
        </p:nvSpPr>
        <p:spPr bwMode="auto">
          <a:noFill/>
          <a:ln>
            <a:miter lim="800000"/>
            <a:headEnd/>
            <a:tailEnd/>
          </a:ln>
        </p:spPr>
        <p:txBody>
          <a:bodyPr vert="horz" wrap="square" lIns="68580" tIns="34290" rIns="68580" bIns="34290" numCol="1" anchor="t" anchorCtr="0" compatLnSpc="1">
            <a:prstTxWarp prst="textNoShape">
              <a:avLst/>
            </a:prstTxWarp>
          </a:bodyPr>
          <a:lstStyle/>
          <a:p>
            <a:fld id="{A35DCB84-1883-402B-9866-E0179E4E0F53}" type="slidenum">
              <a:rPr lang="it-IT">
                <a:latin typeface="Arial" charset="0"/>
                <a:cs typeface="Arial" charset="0"/>
              </a:rPr>
              <a:pPr/>
              <a:t>26</a:t>
            </a:fld>
            <a:endParaRPr lang="it-IT">
              <a:latin typeface="Arial" charset="0"/>
              <a:cs typeface="Arial" charset="0"/>
            </a:endParaRPr>
          </a:p>
        </p:txBody>
      </p:sp>
    </p:spTree>
    <p:extLst>
      <p:ext uri="{BB962C8B-B14F-4D97-AF65-F5344CB8AC3E}">
        <p14:creationId xmlns:p14="http://schemas.microsoft.com/office/powerpoint/2010/main" val="212185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the Dataset</a:t>
            </a:r>
            <a:endParaRPr lang="en-US" dirty="0"/>
          </a:p>
        </p:txBody>
      </p:sp>
      <p:pic>
        <p:nvPicPr>
          <p:cNvPr id="5" name="Content Placeholder 4"/>
          <p:cNvPicPr>
            <a:picLocks noGrp="1" noChangeAspect="1"/>
          </p:cNvPicPr>
          <p:nvPr>
            <p:ph sz="quarter" idx="10"/>
          </p:nvPr>
        </p:nvPicPr>
        <p:blipFill>
          <a:blip r:embed="rId2"/>
          <a:stretch>
            <a:fillRect/>
          </a:stretch>
        </p:blipFill>
        <p:spPr>
          <a:xfrm>
            <a:off x="1732340" y="1275606"/>
            <a:ext cx="6107906" cy="2068621"/>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27</a:t>
            </a:fld>
            <a:endParaRPr lang="it-IT" dirty="0"/>
          </a:p>
        </p:txBody>
      </p:sp>
    </p:spTree>
    <p:extLst>
      <p:ext uri="{BB962C8B-B14F-4D97-AF65-F5344CB8AC3E}">
        <p14:creationId xmlns:p14="http://schemas.microsoft.com/office/powerpoint/2010/main" val="2011576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give a look at the data</a:t>
            </a:r>
            <a:endParaRPr lang="en-US" dirty="0"/>
          </a:p>
        </p:txBody>
      </p:sp>
      <p:sp>
        <p:nvSpPr>
          <p:cNvPr id="3" name="Content Placeholder 2"/>
          <p:cNvSpPr>
            <a:spLocks noGrp="1"/>
          </p:cNvSpPr>
          <p:nvPr>
            <p:ph sz="quarter" idx="10"/>
          </p:nvPr>
        </p:nvSpPr>
        <p:spPr>
          <a:xfrm>
            <a:off x="785814" y="964395"/>
            <a:ext cx="8143875" cy="200055"/>
          </a:xfrm>
        </p:spPr>
        <p:txBody>
          <a:bodyPr/>
          <a:lstStyle/>
          <a:p>
            <a:r>
              <a:rPr lang="en-US" dirty="0" err="1"/>
              <a:t>k</a:t>
            </a:r>
            <a:r>
              <a:rPr lang="en-US" dirty="0" err="1" smtClean="0"/>
              <a:t>sdensity</a:t>
            </a:r>
            <a:r>
              <a:rPr lang="en-US" dirty="0" smtClean="0"/>
              <a:t>(y)</a:t>
            </a:r>
            <a:endParaRPr lang="en-US" dirty="0"/>
          </a:p>
        </p:txBody>
      </p:sp>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28</a:t>
            </a:fld>
            <a:endParaRPr lang="it-IT" dirty="0"/>
          </a:p>
        </p:txBody>
      </p:sp>
      <p:pic>
        <p:nvPicPr>
          <p:cNvPr id="5" name="Picture 4"/>
          <p:cNvPicPr>
            <a:picLocks noChangeAspect="1"/>
          </p:cNvPicPr>
          <p:nvPr/>
        </p:nvPicPr>
        <p:blipFill>
          <a:blip/>
          <a:stretch>
            <a:fillRect/>
          </a:stretch>
        </p:blipFill>
        <p:spPr>
          <a:xfrm>
            <a:off x="2087724" y="1383618"/>
            <a:ext cx="5227412" cy="3097201"/>
          </a:xfrm>
          <a:prstGeom prst="rect">
            <a:avLst/>
          </a:prstGeom>
        </p:spPr>
      </p:pic>
    </p:spTree>
    <p:extLst>
      <p:ext uri="{BB962C8B-B14F-4D97-AF65-F5344CB8AC3E}">
        <p14:creationId xmlns:p14="http://schemas.microsoft.com/office/powerpoint/2010/main" val="19125067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a Linear Regression</a:t>
            </a:r>
            <a:endParaRPr lang="en-US" dirty="0"/>
          </a:p>
        </p:txBody>
      </p:sp>
      <p:pic>
        <p:nvPicPr>
          <p:cNvPr id="5" name="Content Placeholder 4"/>
          <p:cNvPicPr>
            <a:picLocks noGrp="1" noChangeAspect="1"/>
          </p:cNvPicPr>
          <p:nvPr>
            <p:ph sz="quarter" idx="10"/>
          </p:nvPr>
        </p:nvPicPr>
        <p:blipFill>
          <a:blip r:embed="rId2"/>
          <a:stretch>
            <a:fillRect/>
          </a:stretch>
        </p:blipFill>
        <p:spPr>
          <a:xfrm>
            <a:off x="2033718" y="910817"/>
            <a:ext cx="5184373"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29</a:t>
            </a:fld>
            <a:endParaRPr lang="it-IT" dirty="0"/>
          </a:p>
        </p:txBody>
      </p:sp>
    </p:spTree>
    <p:extLst>
      <p:ext uri="{BB962C8B-B14F-4D97-AF65-F5344CB8AC3E}">
        <p14:creationId xmlns:p14="http://schemas.microsoft.com/office/powerpoint/2010/main" val="4219384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 r="50000" b="68263"/>
          <a:stretch>
            <a:fillRect/>
          </a:stretch>
        </p:blipFill>
        <p:spPr bwMode="auto">
          <a:xfrm>
            <a:off x="5640487" y="2103438"/>
            <a:ext cx="146050" cy="539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Titolo 1"/>
          <p:cNvSpPr>
            <a:spLocks noGrp="1"/>
          </p:cNvSpPr>
          <p:nvPr>
            <p:ph type="title"/>
          </p:nvPr>
        </p:nvSpPr>
        <p:spPr>
          <a:xfrm>
            <a:off x="713859" y="699542"/>
            <a:ext cx="4364037" cy="430887"/>
          </a:xfrm>
        </p:spPr>
        <p:txBody>
          <a:bodyPr/>
          <a:lstStyle/>
          <a:p>
            <a:r>
              <a:rPr lang="it-IT" altLang="it-IT" sz="2800" dirty="0" err="1" smtClean="0">
                <a:latin typeface="Open Sans" charset="0"/>
                <a:cs typeface="Open Sans" charset="0"/>
              </a:rPr>
              <a:t>Prevasiveness</a:t>
            </a:r>
            <a:endParaRPr lang="it-IT" altLang="it-IT" sz="2800" dirty="0" smtClean="0">
              <a:latin typeface="Open Sans" charset="0"/>
              <a:cs typeface="Open Sans" charset="0"/>
            </a:endParaRPr>
          </a:p>
        </p:txBody>
      </p:sp>
      <p:graphicFrame>
        <p:nvGraphicFramePr>
          <p:cNvPr id="10" name="Diagramma 9"/>
          <p:cNvGraphicFramePr/>
          <p:nvPr>
            <p:extLst>
              <p:ext uri="{D42A27DB-BD31-4B8C-83A1-F6EECF244321}">
                <p14:modId xmlns:p14="http://schemas.microsoft.com/office/powerpoint/2010/main" val="1585116509"/>
              </p:ext>
            </p:extLst>
          </p:nvPr>
        </p:nvGraphicFramePr>
        <p:xfrm>
          <a:off x="1907704" y="1851670"/>
          <a:ext cx="5544204" cy="3068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po 10"/>
          <p:cNvGrpSpPr/>
          <p:nvPr/>
        </p:nvGrpSpPr>
        <p:grpSpPr>
          <a:xfrm>
            <a:off x="3935219" y="1553079"/>
            <a:ext cx="861124" cy="409033"/>
            <a:chOff x="494" y="2157878"/>
            <a:chExt cx="991474" cy="495737"/>
          </a:xfrm>
          <a:solidFill>
            <a:schemeClr val="tx2">
              <a:lumMod val="60000"/>
              <a:lumOff val="40000"/>
            </a:schemeClr>
          </a:solidFill>
        </p:grpSpPr>
        <p:sp>
          <p:nvSpPr>
            <p:cNvPr id="12" name="Rettangolo 11"/>
            <p:cNvSpPr/>
            <p:nvPr/>
          </p:nvSpPr>
          <p:spPr>
            <a:xfrm>
              <a:off x="494" y="2157878"/>
              <a:ext cx="991474" cy="495737"/>
            </a:xfrm>
            <a:prstGeom prst="rect">
              <a:avLst/>
            </a:prstGeom>
            <a:grpFill/>
            <a:ln w="25400" cap="flat" cmpd="sng" algn="ctr">
              <a:solidFill>
                <a:srgbClr val="FFFFFF">
                  <a:hueOff val="0"/>
                  <a:satOff val="0"/>
                  <a:lumOff val="0"/>
                  <a:alphaOff val="0"/>
                </a:srgbClr>
              </a:solidFill>
              <a:prstDash val="solid"/>
            </a:ln>
            <a:effectLst/>
          </p:spPr>
        </p:sp>
        <p:sp>
          <p:nvSpPr>
            <p:cNvPr id="13" name="Rettangolo 12"/>
            <p:cNvSpPr/>
            <p:nvPr/>
          </p:nvSpPr>
          <p:spPr>
            <a:xfrm>
              <a:off x="494" y="2157878"/>
              <a:ext cx="991474" cy="495737"/>
            </a:xfrm>
            <a:prstGeom prst="rect">
              <a:avLst/>
            </a:prstGeom>
            <a:grpFill/>
            <a:ln>
              <a:noFill/>
            </a:ln>
            <a:effectLst/>
          </p:spPr>
          <p:txBody>
            <a:bodyPr lIns="10160" tIns="10160" rIns="10160" bIns="10160" spcCol="1270" anchor="ctr"/>
            <a:lstStyle/>
            <a:p>
              <a:pPr algn="ctr" defTabSz="914400" eaLnBrk="1" fontAlgn="auto" hangingPunct="1">
                <a:spcBef>
                  <a:spcPts val="0"/>
                </a:spcBef>
                <a:spcAft>
                  <a:spcPts val="0"/>
                </a:spcAft>
                <a:defRPr/>
              </a:pPr>
              <a:r>
                <a:rPr lang="it-IT" altLang="it-IT" sz="1400" b="1" kern="0" dirty="0">
                  <a:ln/>
                  <a:solidFill>
                    <a:srgbClr val="FFFFFF"/>
                  </a:solidFill>
                  <a:latin typeface="+mn-lt"/>
                  <a:cs typeface="+mn-cs"/>
                </a:rPr>
                <a:t>People</a:t>
              </a:r>
            </a:p>
          </p:txBody>
        </p:sp>
      </p:grpSp>
      <p:grpSp>
        <p:nvGrpSpPr>
          <p:cNvPr id="14" name="Gruppo 13"/>
          <p:cNvGrpSpPr/>
          <p:nvPr/>
        </p:nvGrpSpPr>
        <p:grpSpPr>
          <a:xfrm>
            <a:off x="6670331" y="1552059"/>
            <a:ext cx="861124" cy="409034"/>
            <a:chOff x="2584463" y="598180"/>
            <a:chExt cx="991474" cy="495738"/>
          </a:xfrm>
          <a:solidFill>
            <a:schemeClr val="tx2">
              <a:lumMod val="60000"/>
              <a:lumOff val="40000"/>
            </a:schemeClr>
          </a:solidFill>
        </p:grpSpPr>
        <p:sp>
          <p:nvSpPr>
            <p:cNvPr id="15" name="Rettangolo 14"/>
            <p:cNvSpPr/>
            <p:nvPr/>
          </p:nvSpPr>
          <p:spPr>
            <a:xfrm>
              <a:off x="2584463" y="598180"/>
              <a:ext cx="991474" cy="495737"/>
            </a:xfrm>
            <a:prstGeom prst="rect">
              <a:avLst/>
            </a:prstGeom>
            <a:grpFill/>
            <a:ln w="25400" cap="flat" cmpd="sng" algn="ctr">
              <a:solidFill>
                <a:srgbClr val="FFFFFF">
                  <a:hueOff val="0"/>
                  <a:satOff val="0"/>
                  <a:lumOff val="0"/>
                  <a:alphaOff val="0"/>
                </a:srgbClr>
              </a:solidFill>
              <a:prstDash val="solid"/>
            </a:ln>
            <a:effectLst/>
          </p:spPr>
        </p:sp>
        <p:sp>
          <p:nvSpPr>
            <p:cNvPr id="16" name="Rettangolo 15"/>
            <p:cNvSpPr/>
            <p:nvPr/>
          </p:nvSpPr>
          <p:spPr>
            <a:xfrm>
              <a:off x="2584463" y="598181"/>
              <a:ext cx="991474" cy="495737"/>
            </a:xfrm>
            <a:prstGeom prst="rect">
              <a:avLst/>
            </a:prstGeom>
            <a:grpFill/>
            <a:ln>
              <a:noFill/>
            </a:ln>
            <a:effectLst/>
          </p:spPr>
          <p:txBody>
            <a:bodyPr lIns="10160" tIns="10160" rIns="10160" bIns="10160" spcCol="1270" anchor="ctr"/>
            <a:lstStyle/>
            <a:p>
              <a:pPr algn="ctr" defTabSz="914400" eaLnBrk="1" fontAlgn="auto" hangingPunct="1">
                <a:spcBef>
                  <a:spcPts val="0"/>
                </a:spcBef>
                <a:spcAft>
                  <a:spcPts val="0"/>
                </a:spcAft>
                <a:defRPr/>
              </a:pPr>
              <a:r>
                <a:rPr lang="it-IT" altLang="it-IT" sz="1400" b="1" kern="0" dirty="0" err="1">
                  <a:ln/>
                  <a:solidFill>
                    <a:srgbClr val="FFFFFF"/>
                  </a:solidFill>
                  <a:latin typeface="+mn-lt"/>
                  <a:cs typeface="+mn-cs"/>
                </a:rPr>
                <a:t>Devices</a:t>
              </a:r>
              <a:endParaRPr lang="it-IT" altLang="it-IT" sz="1400" b="1" kern="0" dirty="0">
                <a:ln/>
                <a:solidFill>
                  <a:srgbClr val="FFFFFF"/>
                </a:solidFill>
                <a:latin typeface="+mn-lt"/>
                <a:cs typeface="+mn-cs"/>
              </a:endParaRPr>
            </a:p>
          </p:txBody>
        </p:sp>
      </p:grpSp>
      <p:grpSp>
        <p:nvGrpSpPr>
          <p:cNvPr id="17" name="Gruppo 16"/>
          <p:cNvGrpSpPr/>
          <p:nvPr/>
        </p:nvGrpSpPr>
        <p:grpSpPr>
          <a:xfrm>
            <a:off x="5355975" y="1552059"/>
            <a:ext cx="861124" cy="409033"/>
            <a:chOff x="494" y="2157878"/>
            <a:chExt cx="991474" cy="495737"/>
          </a:xfrm>
          <a:solidFill>
            <a:schemeClr val="tx2">
              <a:lumMod val="60000"/>
              <a:lumOff val="40000"/>
            </a:schemeClr>
          </a:solidFill>
        </p:grpSpPr>
        <p:sp>
          <p:nvSpPr>
            <p:cNvPr id="18" name="Rettangolo 17"/>
            <p:cNvSpPr/>
            <p:nvPr/>
          </p:nvSpPr>
          <p:spPr>
            <a:xfrm>
              <a:off x="494" y="2157878"/>
              <a:ext cx="991474" cy="495737"/>
            </a:xfrm>
            <a:prstGeom prst="rect">
              <a:avLst/>
            </a:prstGeom>
            <a:grpFill/>
            <a:ln w="25400" cap="flat" cmpd="sng" algn="ctr">
              <a:solidFill>
                <a:srgbClr val="FFFFFF">
                  <a:hueOff val="0"/>
                  <a:satOff val="0"/>
                  <a:lumOff val="0"/>
                  <a:alphaOff val="0"/>
                </a:srgbClr>
              </a:solidFill>
              <a:prstDash val="solid"/>
            </a:ln>
            <a:effectLst/>
          </p:spPr>
        </p:sp>
        <p:sp>
          <p:nvSpPr>
            <p:cNvPr id="19" name="Rettangolo 18"/>
            <p:cNvSpPr/>
            <p:nvPr/>
          </p:nvSpPr>
          <p:spPr>
            <a:xfrm>
              <a:off x="494" y="2157878"/>
              <a:ext cx="991474" cy="495737"/>
            </a:xfrm>
            <a:prstGeom prst="rect">
              <a:avLst/>
            </a:prstGeom>
            <a:grpFill/>
            <a:ln>
              <a:noFill/>
            </a:ln>
            <a:effectLst/>
          </p:spPr>
          <p:txBody>
            <a:bodyPr lIns="10160" tIns="10160" rIns="10160" bIns="10160" spcCol="1270" anchor="ctr"/>
            <a:lstStyle/>
            <a:p>
              <a:pPr algn="ctr" defTabSz="914400" eaLnBrk="1" fontAlgn="auto" hangingPunct="1">
                <a:spcBef>
                  <a:spcPts val="0"/>
                </a:spcBef>
                <a:spcAft>
                  <a:spcPts val="0"/>
                </a:spcAft>
                <a:defRPr/>
              </a:pPr>
              <a:r>
                <a:rPr lang="it-IT" altLang="it-IT" sz="1400" b="1" kern="0" dirty="0">
                  <a:ln/>
                  <a:solidFill>
                    <a:srgbClr val="FFFFFF"/>
                  </a:solidFill>
                  <a:latin typeface="+mn-lt"/>
                  <a:cs typeface="+mn-cs"/>
                </a:rPr>
                <a:t>Internet</a:t>
              </a:r>
            </a:p>
          </p:txBody>
        </p:sp>
      </p:grpSp>
      <p:sp>
        <p:nvSpPr>
          <p:cNvPr id="22" name="Connettore 1 3"/>
          <p:cNvSpPr/>
          <p:nvPr/>
        </p:nvSpPr>
        <p:spPr>
          <a:xfrm>
            <a:off x="4417999" y="2045094"/>
            <a:ext cx="1042988" cy="171450"/>
          </a:xfrm>
          <a:custGeom>
            <a:avLst/>
            <a:gdLst/>
            <a:ahLst/>
            <a:cxnLst/>
            <a:rect l="0" t="0" r="0" b="0"/>
            <a:pathLst>
              <a:path>
                <a:moveTo>
                  <a:pt x="0" y="0"/>
                </a:moveTo>
                <a:lnTo>
                  <a:pt x="0" y="104104"/>
                </a:lnTo>
                <a:lnTo>
                  <a:pt x="1199683" y="104104"/>
                </a:lnTo>
                <a:lnTo>
                  <a:pt x="1199683" y="208209"/>
                </a:lnTo>
              </a:path>
            </a:pathLst>
          </a:custGeom>
          <a:noFill/>
          <a:ln w="25400" cap="flat" cmpd="sng" algn="ctr">
            <a:solidFill>
              <a:srgbClr val="BBE0E3">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3" name="Connettore 1 3"/>
          <p:cNvSpPr/>
          <p:nvPr/>
        </p:nvSpPr>
        <p:spPr>
          <a:xfrm>
            <a:off x="6099274" y="2049463"/>
            <a:ext cx="1042988" cy="171450"/>
          </a:xfrm>
          <a:custGeom>
            <a:avLst/>
            <a:gdLst/>
            <a:ahLst/>
            <a:cxnLst/>
            <a:rect l="0" t="0" r="0" b="0"/>
            <a:pathLst>
              <a:path>
                <a:moveTo>
                  <a:pt x="1199683" y="0"/>
                </a:moveTo>
                <a:lnTo>
                  <a:pt x="1199683" y="104104"/>
                </a:lnTo>
                <a:lnTo>
                  <a:pt x="0" y="104104"/>
                </a:lnTo>
                <a:lnTo>
                  <a:pt x="0" y="208209"/>
                </a:lnTo>
              </a:path>
            </a:pathLst>
          </a:custGeom>
          <a:noFill/>
          <a:ln w="25400" cap="flat" cmpd="sng" algn="ctr">
            <a:solidFill>
              <a:srgbClr val="BBE0E3">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54282" name="Segnaposto testo 5"/>
          <p:cNvSpPr>
            <a:spLocks noGrp="1"/>
          </p:cNvSpPr>
          <p:nvPr>
            <p:ph type="body" sz="quarter" idx="10"/>
          </p:nvPr>
        </p:nvSpPr>
        <p:spPr>
          <a:xfrm>
            <a:off x="717550" y="66675"/>
            <a:ext cx="2997200" cy="153988"/>
          </a:xfrm>
        </p:spPr>
        <p:txBody>
          <a:bodyPr/>
          <a:lstStyle/>
          <a:p>
            <a:r>
              <a:rPr lang="it-IT" altLang="it-IT" smtClean="0">
                <a:latin typeface="Open Sans" charset="0"/>
                <a:cs typeface="Open Sans" charset="0"/>
              </a:rPr>
              <a:t>DATA SCIENCE</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Fitting a Neural Network</a:t>
            </a:r>
            <a:endParaRPr lang="en-US" dirty="0"/>
          </a:p>
        </p:txBody>
      </p:sp>
      <p:pic>
        <p:nvPicPr>
          <p:cNvPr id="5" name="Content Placeholder 4"/>
          <p:cNvPicPr>
            <a:picLocks noGrp="1" noChangeAspect="1"/>
          </p:cNvPicPr>
          <p:nvPr>
            <p:ph sz="quarter" idx="10"/>
          </p:nvPr>
        </p:nvPicPr>
        <p:blipFill>
          <a:blip r:embed="rId2"/>
          <a:stretch>
            <a:fillRect/>
          </a:stretch>
        </p:blipFill>
        <p:spPr>
          <a:xfrm>
            <a:off x="1745180" y="789552"/>
            <a:ext cx="5670104" cy="4086058"/>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30</a:t>
            </a:fld>
            <a:endParaRPr lang="it-IT" dirty="0"/>
          </a:p>
        </p:txBody>
      </p:sp>
      <p:sp>
        <p:nvSpPr>
          <p:cNvPr id="6" name="Oval 5"/>
          <p:cNvSpPr/>
          <p:nvPr/>
        </p:nvSpPr>
        <p:spPr bwMode="auto">
          <a:xfrm>
            <a:off x="5328084" y="3705876"/>
            <a:ext cx="864096" cy="432048"/>
          </a:xfrm>
          <a:prstGeom prst="ellipse">
            <a:avLst/>
          </a:prstGeom>
          <a:noFill/>
          <a:ln w="38100">
            <a:headEnd/>
            <a:tailEnd/>
          </a:ln>
        </p:spPr>
        <p:style>
          <a:lnRef idx="2">
            <a:schemeClr val="accent2"/>
          </a:lnRef>
          <a:fillRef idx="1">
            <a:schemeClr val="lt1"/>
          </a:fillRef>
          <a:effectRef idx="0">
            <a:schemeClr val="accent2"/>
          </a:effectRef>
          <a:fontRef idx="minor">
            <a:schemeClr val="dk1"/>
          </a:fontRef>
        </p:style>
        <p:txBody>
          <a:bodyPr lIns="27000" tIns="27000" rIns="27000" bIns="27000" rtlCol="0" anchor="ctr">
            <a:normAutofit/>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2601338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screen</a:t>
            </a:r>
            <a:endParaRPr lang="en-US" dirty="0"/>
          </a:p>
        </p:txBody>
      </p:sp>
      <p:pic>
        <p:nvPicPr>
          <p:cNvPr id="5" name="Content Placeholder 4"/>
          <p:cNvPicPr>
            <a:picLocks noGrp="1" noChangeAspect="1"/>
          </p:cNvPicPr>
          <p:nvPr>
            <p:ph sz="quarter" idx="10"/>
          </p:nvPr>
        </p:nvPicPr>
        <p:blipFill>
          <a:blip r:embed="rId2"/>
          <a:stretch>
            <a:fillRect/>
          </a:stretch>
        </p:blipFill>
        <p:spPr>
          <a:xfrm>
            <a:off x="1732360" y="1240727"/>
            <a:ext cx="6107906" cy="325140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31</a:t>
            </a:fld>
            <a:endParaRPr lang="it-IT" dirty="0"/>
          </a:p>
        </p:txBody>
      </p:sp>
    </p:spTree>
    <p:extLst>
      <p:ext uri="{BB962C8B-B14F-4D97-AF65-F5344CB8AC3E}">
        <p14:creationId xmlns:p14="http://schemas.microsoft.com/office/powerpoint/2010/main" val="307515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data menu</a:t>
            </a:r>
            <a:endParaRPr lang="en-US" dirty="0"/>
          </a:p>
        </p:txBody>
      </p:sp>
      <p:pic>
        <p:nvPicPr>
          <p:cNvPr id="5" name="Content Placeholder 4"/>
          <p:cNvPicPr>
            <a:picLocks noGrp="1" noChangeAspect="1"/>
          </p:cNvPicPr>
          <p:nvPr>
            <p:ph sz="quarter" idx="10"/>
          </p:nvPr>
        </p:nvPicPr>
        <p:blipFill>
          <a:blip r:embed="rId2"/>
          <a:stretch>
            <a:fillRect/>
          </a:stretch>
        </p:blipFill>
        <p:spPr>
          <a:xfrm>
            <a:off x="1780802" y="1113588"/>
            <a:ext cx="6107906" cy="2402891"/>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32</a:t>
            </a:fld>
            <a:endParaRPr lang="it-IT" dirty="0"/>
          </a:p>
        </p:txBody>
      </p:sp>
    </p:spTree>
    <p:extLst>
      <p:ext uri="{BB962C8B-B14F-4D97-AF65-F5344CB8AC3E}">
        <p14:creationId xmlns:p14="http://schemas.microsoft.com/office/powerpoint/2010/main" val="1685241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x and y</a:t>
            </a:r>
            <a:endParaRPr lang="en-US" dirty="0"/>
          </a:p>
        </p:txBody>
      </p:sp>
      <p:pic>
        <p:nvPicPr>
          <p:cNvPr id="5" name="Content Placeholder 4"/>
          <p:cNvPicPr>
            <a:picLocks noGrp="1" noChangeAspect="1"/>
          </p:cNvPicPr>
          <p:nvPr>
            <p:ph sz="quarter" idx="10"/>
          </p:nvPr>
        </p:nvPicPr>
        <p:blipFill>
          <a:blip r:embed="rId2"/>
          <a:stretch>
            <a:fillRect/>
          </a:stretch>
        </p:blipFill>
        <p:spPr>
          <a:xfrm>
            <a:off x="1705784" y="935675"/>
            <a:ext cx="6107906" cy="2391571"/>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33</a:t>
            </a:fld>
            <a:endParaRPr lang="it-IT" dirty="0"/>
          </a:p>
        </p:txBody>
      </p:sp>
      <p:sp>
        <p:nvSpPr>
          <p:cNvPr id="6" name="TextBox 5"/>
          <p:cNvSpPr txBox="1"/>
          <p:nvPr/>
        </p:nvSpPr>
        <p:spPr bwMode="auto">
          <a:xfrm>
            <a:off x="1470575" y="3867894"/>
            <a:ext cx="3214342" cy="300082"/>
          </a:xfrm>
          <a:prstGeom prst="rect">
            <a:avLst/>
          </a:prstGeom>
          <a:noFill/>
          <a:ln w="9525">
            <a:noFill/>
            <a:miter lim="800000"/>
            <a:headEnd/>
            <a:tailEnd/>
          </a:ln>
        </p:spPr>
        <p:txBody>
          <a:bodyPr wrap="none" rtlCol="0">
            <a:spAutoFit/>
          </a:bodyPr>
          <a:lstStyle/>
          <a:p>
            <a:pPr algn="ctr"/>
            <a:r>
              <a:rPr lang="en-US" sz="1350" dirty="0">
                <a:solidFill>
                  <a:srgbClr val="003399"/>
                </a:solidFill>
                <a:latin typeface="Arial" charset="0"/>
                <a:cs typeface="Arial" charset="0"/>
              </a:rPr>
              <a:t>Click Next at the bottom left of the page</a:t>
            </a:r>
          </a:p>
        </p:txBody>
      </p:sp>
    </p:spTree>
    <p:extLst>
      <p:ext uri="{BB962C8B-B14F-4D97-AF65-F5344CB8AC3E}">
        <p14:creationId xmlns:p14="http://schemas.microsoft.com/office/powerpoint/2010/main" val="29522821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 the Network</a:t>
            </a:r>
            <a:endParaRPr lang="en-US" dirty="0"/>
          </a:p>
        </p:txBody>
      </p:sp>
      <p:pic>
        <p:nvPicPr>
          <p:cNvPr id="5" name="Content Placeholder 4"/>
          <p:cNvPicPr>
            <a:picLocks noGrp="1" noChangeAspect="1"/>
          </p:cNvPicPr>
          <p:nvPr>
            <p:ph sz="quarter" idx="10"/>
          </p:nvPr>
        </p:nvPicPr>
        <p:blipFill>
          <a:blip r:embed="rId2"/>
          <a:stretch>
            <a:fillRect/>
          </a:stretch>
        </p:blipFill>
        <p:spPr>
          <a:xfrm>
            <a:off x="1732360" y="1298855"/>
            <a:ext cx="6107906" cy="3135151"/>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34</a:t>
            </a:fld>
            <a:endParaRPr lang="it-IT" dirty="0"/>
          </a:p>
        </p:txBody>
      </p:sp>
    </p:spTree>
    <p:extLst>
      <p:ext uri="{BB962C8B-B14F-4D97-AF65-F5344CB8AC3E}">
        <p14:creationId xmlns:p14="http://schemas.microsoft.com/office/powerpoint/2010/main" val="3695257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Structure</a:t>
            </a:r>
            <a:endParaRPr lang="en-US" dirty="0"/>
          </a:p>
        </p:txBody>
      </p:sp>
      <p:pic>
        <p:nvPicPr>
          <p:cNvPr id="5" name="Content Placeholder 4"/>
          <p:cNvPicPr>
            <a:picLocks noGrp="1" noChangeAspect="1"/>
          </p:cNvPicPr>
          <p:nvPr>
            <p:ph sz="quarter" idx="10"/>
          </p:nvPr>
        </p:nvPicPr>
        <p:blipFill>
          <a:blip r:embed="rId2"/>
          <a:stretch>
            <a:fillRect/>
          </a:stretch>
        </p:blipFill>
        <p:spPr>
          <a:xfrm>
            <a:off x="2105929" y="964407"/>
            <a:ext cx="5360768"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35</a:t>
            </a:fld>
            <a:endParaRPr lang="it-IT" dirty="0"/>
          </a:p>
        </p:txBody>
      </p:sp>
    </p:spTree>
    <p:extLst>
      <p:ext uri="{BB962C8B-B14F-4D97-AF65-F5344CB8AC3E}">
        <p14:creationId xmlns:p14="http://schemas.microsoft.com/office/powerpoint/2010/main" val="3775139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425923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5" name="Content Placeholder 4"/>
          <p:cNvPicPr>
            <a:picLocks noGrp="1" noChangeAspect="1"/>
          </p:cNvPicPr>
          <p:nvPr>
            <p:ph sz="quarter" idx="10"/>
          </p:nvPr>
        </p:nvPicPr>
        <p:blipFill>
          <a:blip r:embed="rId2"/>
          <a:stretch>
            <a:fillRect/>
          </a:stretch>
        </p:blipFill>
        <p:spPr>
          <a:xfrm>
            <a:off x="2173186" y="840986"/>
            <a:ext cx="5345612" cy="4104456"/>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37</a:t>
            </a:fld>
            <a:endParaRPr lang="it-IT" dirty="0"/>
          </a:p>
        </p:txBody>
      </p:sp>
      <p:sp>
        <p:nvSpPr>
          <p:cNvPr id="6" name="Oval 5"/>
          <p:cNvSpPr/>
          <p:nvPr/>
        </p:nvSpPr>
        <p:spPr bwMode="auto">
          <a:xfrm>
            <a:off x="3167844" y="2139702"/>
            <a:ext cx="810090" cy="594066"/>
          </a:xfrm>
          <a:prstGeom prst="ellipse">
            <a:avLst/>
          </a:prstGeom>
          <a:noFill/>
          <a:ln w="28575" algn="ctr">
            <a:solidFill>
              <a:srgbClr val="000066"/>
            </a:solidFill>
            <a:round/>
            <a:headEnd/>
            <a:tailEnd/>
          </a:ln>
        </p:spPr>
        <p:txBody>
          <a:bodyPr lIns="27000" tIns="27000" rIns="27000" bIns="27000" rtlCol="0" anchor="ctr">
            <a:normAutofit/>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31050689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Training Results</a:t>
            </a:r>
            <a:endParaRPr lang="en-US" dirty="0"/>
          </a:p>
        </p:txBody>
      </p:sp>
      <p:pic>
        <p:nvPicPr>
          <p:cNvPr id="5" name="Content Placeholder 4"/>
          <p:cNvPicPr>
            <a:picLocks noGrp="1" noChangeAspect="1"/>
          </p:cNvPicPr>
          <p:nvPr>
            <p:ph sz="quarter" idx="10"/>
          </p:nvPr>
        </p:nvPicPr>
        <p:blipFill>
          <a:blip r:embed="rId2"/>
          <a:stretch>
            <a:fillRect/>
          </a:stretch>
        </p:blipFill>
        <p:spPr>
          <a:xfrm>
            <a:off x="1821920" y="1005577"/>
            <a:ext cx="6107906" cy="3013769"/>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38</a:t>
            </a:fld>
            <a:endParaRPr lang="it-IT" dirty="0"/>
          </a:p>
        </p:txBody>
      </p:sp>
      <p:sp>
        <p:nvSpPr>
          <p:cNvPr id="6" name="Oval 5"/>
          <p:cNvSpPr/>
          <p:nvPr/>
        </p:nvSpPr>
        <p:spPr bwMode="auto">
          <a:xfrm>
            <a:off x="6192180" y="1707654"/>
            <a:ext cx="810090" cy="702078"/>
          </a:xfrm>
          <a:prstGeom prst="ellipse">
            <a:avLst/>
          </a:prstGeom>
          <a:noFill/>
          <a:ln w="28575" algn="ctr">
            <a:solidFill>
              <a:srgbClr val="000066"/>
            </a:solidFill>
            <a:round/>
            <a:headEnd/>
            <a:tailEnd/>
          </a:ln>
        </p:spPr>
        <p:txBody>
          <a:bodyPr lIns="27000" tIns="27000" rIns="27000" bIns="27000" rtlCol="0" anchor="ctr">
            <a:normAutofit/>
          </a:bodyPr>
          <a:lstStyle/>
          <a:p>
            <a:pPr algn="ctr" defTabSz="719138"/>
            <a:endParaRPr lang="en-US" sz="1350" dirty="0">
              <a:solidFill>
                <a:srgbClr val="003399"/>
              </a:solidFill>
              <a:latin typeface="Arial" charset="0"/>
            </a:endParaRPr>
          </a:p>
        </p:txBody>
      </p:sp>
      <p:sp>
        <p:nvSpPr>
          <p:cNvPr id="7" name="Oval 6"/>
          <p:cNvSpPr/>
          <p:nvPr/>
        </p:nvSpPr>
        <p:spPr bwMode="auto">
          <a:xfrm>
            <a:off x="6896231" y="1746173"/>
            <a:ext cx="810090" cy="702078"/>
          </a:xfrm>
          <a:prstGeom prst="ellipse">
            <a:avLst/>
          </a:prstGeom>
          <a:noFill/>
          <a:ln w="28575" algn="ctr">
            <a:solidFill>
              <a:srgbClr val="000066"/>
            </a:solidFill>
            <a:round/>
            <a:headEnd/>
            <a:tailEnd/>
          </a:ln>
        </p:spPr>
        <p:txBody>
          <a:bodyPr lIns="27000" tIns="27000" rIns="27000" bIns="27000" rtlCol="0" anchor="ctr">
            <a:normAutofit/>
          </a:bodyPr>
          <a:lstStyle/>
          <a:p>
            <a:pPr algn="ctr" defTabSz="719138"/>
            <a:endParaRPr lang="en-US" sz="1350" dirty="0">
              <a:solidFill>
                <a:srgbClr val="003399"/>
              </a:solidFill>
              <a:latin typeface="Arial" charset="0"/>
            </a:endParaRPr>
          </a:p>
        </p:txBody>
      </p:sp>
      <p:sp>
        <p:nvSpPr>
          <p:cNvPr id="8" name="Oval 7"/>
          <p:cNvSpPr/>
          <p:nvPr/>
        </p:nvSpPr>
        <p:spPr bwMode="auto">
          <a:xfrm>
            <a:off x="4572000" y="2948036"/>
            <a:ext cx="2430270" cy="488514"/>
          </a:xfrm>
          <a:prstGeom prst="ellipse">
            <a:avLst/>
          </a:prstGeom>
          <a:noFill/>
          <a:ln w="28575" algn="ctr">
            <a:solidFill>
              <a:srgbClr val="000066"/>
            </a:solidFill>
            <a:round/>
            <a:headEnd/>
            <a:tailEnd/>
          </a:ln>
        </p:spPr>
        <p:txBody>
          <a:bodyPr lIns="27000" tIns="27000" rIns="27000" bIns="27000" rtlCol="0" anchor="ctr">
            <a:normAutofit/>
          </a:bodyPr>
          <a:lstStyle/>
          <a:p>
            <a:pPr algn="ctr" defTabSz="719138"/>
            <a:endParaRPr lang="en-US" sz="1350" dirty="0">
              <a:solidFill>
                <a:srgbClr val="003399"/>
              </a:solidFill>
              <a:latin typeface="Arial" charset="0"/>
            </a:endParaRPr>
          </a:p>
        </p:txBody>
      </p:sp>
      <p:sp>
        <p:nvSpPr>
          <p:cNvPr id="9" name="Oval 8"/>
          <p:cNvSpPr/>
          <p:nvPr/>
        </p:nvSpPr>
        <p:spPr bwMode="auto">
          <a:xfrm>
            <a:off x="4707015" y="3272777"/>
            <a:ext cx="2295255" cy="702078"/>
          </a:xfrm>
          <a:prstGeom prst="ellipse">
            <a:avLst/>
          </a:prstGeom>
          <a:noFill/>
          <a:ln w="28575" algn="ctr">
            <a:solidFill>
              <a:srgbClr val="000066"/>
            </a:solidFill>
            <a:round/>
            <a:headEnd/>
            <a:tailEnd/>
          </a:ln>
        </p:spPr>
        <p:txBody>
          <a:bodyPr lIns="27000" tIns="27000" rIns="27000" bIns="27000" rtlCol="0" anchor="ctr">
            <a:normAutofit/>
          </a:bodyPr>
          <a:lstStyle/>
          <a:p>
            <a:pPr algn="ctr" defTabSz="719138"/>
            <a:endParaRPr lang="en-US" sz="1350" dirty="0">
              <a:solidFill>
                <a:srgbClr val="003399"/>
              </a:solidFill>
              <a:latin typeface="Arial" charset="0"/>
            </a:endParaRPr>
          </a:p>
        </p:txBody>
      </p:sp>
      <p:sp>
        <p:nvSpPr>
          <p:cNvPr id="11" name="Oval 10"/>
          <p:cNvSpPr/>
          <p:nvPr/>
        </p:nvSpPr>
        <p:spPr bwMode="auto">
          <a:xfrm>
            <a:off x="5862635" y="2625756"/>
            <a:ext cx="810090" cy="277790"/>
          </a:xfrm>
          <a:prstGeom prst="ellipse">
            <a:avLst/>
          </a:prstGeom>
          <a:noFill/>
          <a:ln w="28575" algn="ctr">
            <a:solidFill>
              <a:srgbClr val="000066"/>
            </a:solidFill>
            <a:round/>
            <a:headEnd/>
            <a:tailEnd/>
          </a:ln>
        </p:spPr>
        <p:txBody>
          <a:bodyPr lIns="27000" tIns="27000" rIns="27000" bIns="27000" rtlCol="0" anchor="ctr">
            <a:normAutofit fontScale="85000" lnSpcReduction="20000"/>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36221307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0"/>
          </p:nvPr>
        </p:nvPicPr>
        <p:blipFill>
          <a:blip r:embed="rId2"/>
          <a:stretch>
            <a:fillRect/>
          </a:stretch>
        </p:blipFill>
        <p:spPr>
          <a:xfrm>
            <a:off x="3531014" y="964407"/>
            <a:ext cx="2510598"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39</a:t>
            </a:fld>
            <a:endParaRPr lang="it-IT" dirty="0"/>
          </a:p>
        </p:txBody>
      </p:sp>
      <p:sp>
        <p:nvSpPr>
          <p:cNvPr id="6" name="Oval 5"/>
          <p:cNvSpPr/>
          <p:nvPr/>
        </p:nvSpPr>
        <p:spPr bwMode="auto">
          <a:xfrm>
            <a:off x="3707904" y="3273828"/>
            <a:ext cx="810090" cy="277790"/>
          </a:xfrm>
          <a:prstGeom prst="ellipse">
            <a:avLst/>
          </a:prstGeom>
          <a:noFill/>
          <a:ln w="28575" algn="ctr">
            <a:solidFill>
              <a:srgbClr val="000066"/>
            </a:solidFill>
            <a:round/>
            <a:headEnd/>
            <a:tailEnd/>
          </a:ln>
        </p:spPr>
        <p:txBody>
          <a:bodyPr lIns="27000" tIns="27000" rIns="27000" bIns="27000" rtlCol="0" anchor="ctr">
            <a:normAutofit fontScale="85000" lnSpcReduction="20000"/>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83824739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370112"/>
            <a:ext cx="7584138" cy="448841"/>
          </a:xfrm>
        </p:spPr>
        <p:txBody>
          <a:bodyPr/>
          <a:lstStyle/>
          <a:p>
            <a:r>
              <a:rPr lang="en-US" dirty="0" smtClean="0"/>
              <a:t>Communication EC-European Parliament</a:t>
            </a:r>
            <a:endParaRPr lang="en-US" dirty="0"/>
          </a:p>
        </p:txBody>
      </p:sp>
      <p:sp>
        <p:nvSpPr>
          <p:cNvPr id="9" name="Text Placeholder 8"/>
          <p:cNvSpPr>
            <a:spLocks noGrp="1"/>
          </p:cNvSpPr>
          <p:nvPr>
            <p:ph type="body" sz="quarter" idx="10"/>
          </p:nvPr>
        </p:nvSpPr>
        <p:spPr/>
        <p:txBody>
          <a:bodyPr/>
          <a:lstStyle/>
          <a:p>
            <a:endParaRPr lang="en-US"/>
          </a:p>
        </p:txBody>
      </p:sp>
      <p:sp>
        <p:nvSpPr>
          <p:cNvPr id="10" name="Content Placeholder 2"/>
          <p:cNvSpPr txBox="1">
            <a:spLocks/>
          </p:cNvSpPr>
          <p:nvPr/>
        </p:nvSpPr>
        <p:spPr bwMode="auto">
          <a:xfrm>
            <a:off x="395536" y="968122"/>
            <a:ext cx="8700268" cy="429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68288" indent="-268288" algn="l" defTabSz="457200" rtl="0" eaLnBrk="0" fontAlgn="base" hangingPunct="0">
              <a:spcBef>
                <a:spcPct val="0"/>
              </a:spcBef>
              <a:spcAft>
                <a:spcPts val="600"/>
              </a:spcAft>
              <a:buClr>
                <a:schemeClr val="tx2"/>
              </a:buClr>
              <a:buSzPct val="110000"/>
              <a:buFont typeface="Lucida Grande" charset="0"/>
              <a:buChar char="—"/>
              <a:defRPr sz="1300" kern="1200">
                <a:solidFill>
                  <a:schemeClr val="tx1"/>
                </a:solidFill>
                <a:latin typeface="Roboto Slab Light"/>
                <a:ea typeface="Roboto Slab Light" charset="0"/>
                <a:cs typeface="Roboto Slab Light"/>
              </a:defRPr>
            </a:lvl1pPr>
            <a:lvl2pPr marL="630238" indent="-173038" algn="l" defTabSz="457200" rtl="0" eaLnBrk="0" fontAlgn="base" hangingPunct="0">
              <a:spcBef>
                <a:spcPct val="0"/>
              </a:spcBef>
              <a:spcAft>
                <a:spcPts val="600"/>
              </a:spcAft>
              <a:buClr>
                <a:schemeClr val="tx2"/>
              </a:buClr>
              <a:buSzPct val="110000"/>
              <a:buFont typeface="Arial" panose="020B0604020202020204" pitchFamily="34" charset="0"/>
              <a:buChar char="•"/>
              <a:defRPr sz="1200" kern="1200">
                <a:solidFill>
                  <a:schemeClr val="tx1"/>
                </a:solidFill>
                <a:latin typeface="Roboto Slab Light"/>
                <a:ea typeface="Roboto Slab Light" charset="0"/>
                <a:cs typeface="Roboto Slab Light"/>
              </a:defRPr>
            </a:lvl2pPr>
            <a:lvl3pPr marL="987425" indent="-136525" algn="l" defTabSz="457200" rtl="0" eaLnBrk="0" fontAlgn="base" hangingPunct="0">
              <a:spcBef>
                <a:spcPct val="0"/>
              </a:spcBef>
              <a:spcAft>
                <a:spcPts val="600"/>
              </a:spcAft>
              <a:buFont typeface="Lucida Grande" charset="0"/>
              <a:buChar char="‑"/>
              <a:defRPr sz="1200" kern="1200">
                <a:solidFill>
                  <a:schemeClr val="tx1"/>
                </a:solidFill>
                <a:latin typeface="Roboto Slab Light"/>
                <a:ea typeface="Roboto Slab Light" charset="0"/>
                <a:cs typeface="Roboto Slab Light"/>
              </a:defRPr>
            </a:lvl3pPr>
            <a:lvl4pPr marL="1525588" indent="-153988"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4pPr>
            <a:lvl5pPr marL="1973263" indent="-144463" algn="l" defTabSz="457200" rtl="0" eaLnBrk="0" fontAlgn="base" hangingPunct="0">
              <a:spcBef>
                <a:spcPct val="0"/>
              </a:spcBef>
              <a:spcAft>
                <a:spcPts val="600"/>
              </a:spcAft>
              <a:buFont typeface="Arial" panose="020B0604020202020204" pitchFamily="34" charset="0"/>
              <a:buChar char="»"/>
              <a:defRPr sz="1200" kern="1200">
                <a:solidFill>
                  <a:schemeClr val="tx1"/>
                </a:solidFill>
                <a:latin typeface="Roboto Slab Light"/>
                <a:ea typeface="Roboto Slab Light" charset="0"/>
                <a:cs typeface="Roboto Slab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it-IT" sz="1800" dirty="0" err="1" smtClean="0">
                <a:latin typeface="Arial" panose="020B0604020202020204" pitchFamily="34" charset="0"/>
                <a:cs typeface="Arial" panose="020B0604020202020204" pitchFamily="34" charset="0"/>
              </a:rPr>
              <a:t>July</a:t>
            </a:r>
            <a:r>
              <a:rPr lang="it-IT" sz="1800" dirty="0" smtClean="0">
                <a:latin typeface="Arial" panose="020B0604020202020204" pitchFamily="34" charset="0"/>
                <a:cs typeface="Arial" panose="020B0604020202020204" pitchFamily="34" charset="0"/>
              </a:rPr>
              <a:t> 2 2014</a:t>
            </a:r>
          </a:p>
          <a:p>
            <a:pPr algn="just"/>
            <a:r>
              <a:rPr lang="it-IT" sz="1800" dirty="0" err="1" smtClean="0">
                <a:latin typeface="Arial" panose="020B0604020202020204" pitchFamily="34" charset="0"/>
                <a:cs typeface="Arial" panose="020B0604020202020204" pitchFamily="34" charset="0"/>
              </a:rPr>
              <a:t>Several</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players</a:t>
            </a:r>
            <a:r>
              <a:rPr lang="it-IT" sz="1800" dirty="0" smtClean="0">
                <a:latin typeface="Arial" panose="020B0604020202020204" pitchFamily="34" charset="0"/>
                <a:cs typeface="Arial" panose="020B0604020202020204" pitchFamily="34" charset="0"/>
              </a:rPr>
              <a:t> to create </a:t>
            </a:r>
            <a:r>
              <a:rPr lang="it-IT" sz="1800" dirty="0" err="1" smtClean="0">
                <a:latin typeface="Arial" panose="020B0604020202020204" pitchFamily="34" charset="0"/>
                <a:cs typeface="Arial" panose="020B0604020202020204" pitchFamily="34" charset="0"/>
              </a:rPr>
              <a:t>added</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value</a:t>
            </a:r>
            <a:r>
              <a:rPr lang="it-IT" sz="1800" dirty="0" smtClean="0">
                <a:latin typeface="Arial" panose="020B0604020202020204" pitchFamily="34" charset="0"/>
                <a:cs typeface="Arial" panose="020B0604020202020204" pitchFamily="34" charset="0"/>
              </a:rPr>
              <a:t> from the </a:t>
            </a:r>
            <a:r>
              <a:rPr lang="it-IT" sz="1800" dirty="0" err="1" smtClean="0">
                <a:latin typeface="Arial" panose="020B0604020202020204" pitchFamily="34" charset="0"/>
                <a:cs typeface="Arial" panose="020B0604020202020204" pitchFamily="34" charset="0"/>
              </a:rPr>
              <a:t>availability</a:t>
            </a:r>
            <a:r>
              <a:rPr lang="it-IT" sz="1800" dirty="0" smtClean="0">
                <a:latin typeface="Arial" panose="020B0604020202020204" pitchFamily="34" charset="0"/>
                <a:cs typeface="Arial" panose="020B0604020202020204" pitchFamily="34" charset="0"/>
              </a:rPr>
              <a:t> of big data</a:t>
            </a:r>
          </a:p>
          <a:p>
            <a:pPr algn="just"/>
            <a:r>
              <a:rPr lang="it-IT" sz="1800" dirty="0" smtClean="0">
                <a:latin typeface="Arial" panose="020B0604020202020204" pitchFamily="34" charset="0"/>
                <a:cs typeface="Arial" panose="020B0604020202020204" pitchFamily="34" charset="0"/>
              </a:rPr>
              <a:t>EC </a:t>
            </a:r>
            <a:r>
              <a:rPr lang="it-IT" sz="1800" dirty="0" err="1" smtClean="0">
                <a:latin typeface="Arial" panose="020B0604020202020204" pitchFamily="34" charset="0"/>
                <a:cs typeface="Arial" panose="020B0604020202020204" pitchFamily="34" charset="0"/>
              </a:rPr>
              <a:t>document</a:t>
            </a:r>
            <a:r>
              <a:rPr lang="it-IT" sz="1800" dirty="0" smtClean="0">
                <a:latin typeface="Arial" panose="020B0604020202020204" pitchFamily="34" charset="0"/>
                <a:cs typeface="Arial" panose="020B0604020202020204" pitchFamily="34" charset="0"/>
              </a:rPr>
              <a:t> on </a:t>
            </a:r>
            <a:r>
              <a:rPr lang="it-IT" sz="1800" dirty="0" err="1" smtClean="0">
                <a:latin typeface="Arial" panose="020B0604020202020204" pitchFamily="34" charset="0"/>
                <a:cs typeface="Arial" panose="020B0604020202020204" pitchFamily="34" charset="0"/>
              </a:rPr>
              <a:t>cloud</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computing</a:t>
            </a:r>
            <a:r>
              <a:rPr lang="it-IT" sz="1800" dirty="0" smtClean="0">
                <a:latin typeface="Arial" panose="020B0604020202020204" pitchFamily="34" charset="0"/>
                <a:cs typeface="Arial" panose="020B0604020202020204" pitchFamily="34" charset="0"/>
              </a:rPr>
              <a:t>: big data and </a:t>
            </a:r>
            <a:r>
              <a:rPr lang="it-IT" sz="1800" dirty="0" err="1" smtClean="0">
                <a:latin typeface="Arial" panose="020B0604020202020204" pitchFamily="34" charset="0"/>
                <a:cs typeface="Arial" panose="020B0604020202020204" pitchFamily="34" charset="0"/>
              </a:rPr>
              <a:t>correlated</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services</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will</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reach</a:t>
            </a:r>
            <a:r>
              <a:rPr lang="it-IT" sz="1800" dirty="0" smtClean="0">
                <a:latin typeface="Arial" panose="020B0604020202020204" pitchFamily="34" charset="0"/>
                <a:cs typeface="Arial" panose="020B0604020202020204" pitchFamily="34" charset="0"/>
              </a:rPr>
              <a:t> 16,9 </a:t>
            </a:r>
            <a:r>
              <a:rPr lang="it-IT" sz="1800" dirty="0" err="1" smtClean="0">
                <a:latin typeface="Arial" panose="020B0604020202020204" pitchFamily="34" charset="0"/>
                <a:cs typeface="Arial" panose="020B0604020202020204" pitchFamily="34" charset="0"/>
              </a:rPr>
              <a:t>billion</a:t>
            </a:r>
            <a:r>
              <a:rPr lang="it-IT" sz="1800" dirty="0" smtClean="0">
                <a:latin typeface="Arial" panose="020B0604020202020204" pitchFamily="34" charset="0"/>
                <a:cs typeface="Arial" panose="020B0604020202020204" pitchFamily="34" charset="0"/>
              </a:rPr>
              <a:t> USD </a:t>
            </a:r>
            <a:r>
              <a:rPr lang="it-IT" sz="1800" dirty="0" err="1" smtClean="0">
                <a:latin typeface="Arial" panose="020B0604020202020204" pitchFamily="34" charset="0"/>
                <a:cs typeface="Arial" panose="020B0604020202020204" pitchFamily="34" charset="0"/>
              </a:rPr>
              <a:t>value</a:t>
            </a:r>
            <a:r>
              <a:rPr lang="it-IT" sz="1800" dirty="0" smtClean="0">
                <a:latin typeface="Arial" panose="020B0604020202020204" pitchFamily="34" charset="0"/>
                <a:cs typeface="Arial" panose="020B0604020202020204" pitchFamily="34" charset="0"/>
              </a:rPr>
              <a:t>  in 2015, with an </a:t>
            </a:r>
            <a:r>
              <a:rPr lang="it-IT" sz="1800" dirty="0" err="1" smtClean="0">
                <a:latin typeface="Arial" panose="020B0604020202020204" pitchFamily="34" charset="0"/>
                <a:cs typeface="Arial" panose="020B0604020202020204" pitchFamily="34" charset="0"/>
              </a:rPr>
              <a:t>average</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growth</a:t>
            </a:r>
            <a:r>
              <a:rPr lang="it-IT" sz="1800" dirty="0" smtClean="0">
                <a:latin typeface="Arial" panose="020B0604020202020204" pitchFamily="34" charset="0"/>
                <a:cs typeface="Arial" panose="020B0604020202020204" pitchFamily="34" charset="0"/>
              </a:rPr>
              <a:t> rate of 40%, </a:t>
            </a:r>
            <a:r>
              <a:rPr lang="it-IT" sz="1800" dirty="0" err="1" smtClean="0">
                <a:latin typeface="Arial" panose="020B0604020202020204" pitchFamily="34" charset="0"/>
                <a:cs typeface="Arial" panose="020B0604020202020204" pitchFamily="34" charset="0"/>
              </a:rPr>
              <a:t>seven</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times</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higher</a:t>
            </a:r>
            <a:r>
              <a:rPr lang="it-IT" sz="1800" dirty="0" smtClean="0">
                <a:latin typeface="Arial" panose="020B0604020202020204" pitchFamily="34" charset="0"/>
                <a:cs typeface="Arial" panose="020B0604020202020204" pitchFamily="34" charset="0"/>
              </a:rPr>
              <a:t> the rate of </a:t>
            </a:r>
            <a:r>
              <a:rPr lang="it-IT" sz="1800" dirty="0" err="1" smtClean="0">
                <a:latin typeface="Arial" panose="020B0604020202020204" pitchFamily="34" charset="0"/>
                <a:cs typeface="Arial" panose="020B0604020202020204" pitchFamily="34" charset="0"/>
              </a:rPr>
              <a:t>growth</a:t>
            </a:r>
            <a:r>
              <a:rPr lang="it-IT" sz="1800" dirty="0" smtClean="0">
                <a:latin typeface="Arial" panose="020B0604020202020204" pitchFamily="34" charset="0"/>
                <a:cs typeface="Arial" panose="020B0604020202020204" pitchFamily="34" charset="0"/>
              </a:rPr>
              <a:t> of </a:t>
            </a:r>
            <a:r>
              <a:rPr lang="it-IT" sz="1800" dirty="0" err="1" smtClean="0">
                <a:latin typeface="Arial" panose="020B0604020202020204" pitchFamily="34" charset="0"/>
                <a:cs typeface="Arial" panose="020B0604020202020204" pitchFamily="34" charset="0"/>
              </a:rPr>
              <a:t>technology</a:t>
            </a:r>
            <a:r>
              <a:rPr lang="it-IT" sz="1800" dirty="0" smtClean="0">
                <a:latin typeface="Arial" panose="020B0604020202020204" pitchFamily="34" charset="0"/>
                <a:cs typeface="Arial" panose="020B0604020202020204" pitchFamily="34" charset="0"/>
              </a:rPr>
              <a:t> market</a:t>
            </a:r>
          </a:p>
          <a:p>
            <a:pPr algn="just"/>
            <a:endParaRPr lang="it-IT" sz="1800" dirty="0" smtClean="0">
              <a:latin typeface="Arial" panose="020B0604020202020204" pitchFamily="34" charset="0"/>
              <a:cs typeface="Arial" panose="020B0604020202020204" pitchFamily="34" charset="0"/>
            </a:endParaRPr>
          </a:p>
          <a:p>
            <a:pPr algn="just"/>
            <a:r>
              <a:rPr lang="it-IT" sz="1800" dirty="0" smtClean="0">
                <a:latin typeface="Arial" panose="020B0604020202020204" pitchFamily="34" charset="0"/>
                <a:cs typeface="Arial" panose="020B0604020202020204" pitchFamily="34" charset="0"/>
              </a:rPr>
              <a:t>In the UK </a:t>
            </a:r>
            <a:r>
              <a:rPr lang="it-IT" sz="1800" dirty="0" err="1" smtClean="0">
                <a:latin typeface="Arial" panose="020B0604020202020204" pitchFamily="34" charset="0"/>
                <a:cs typeface="Arial" panose="020B0604020202020204" pitchFamily="34" charset="0"/>
              </a:rPr>
              <a:t>number</a:t>
            </a:r>
            <a:r>
              <a:rPr lang="it-IT" sz="1800" dirty="0" smtClean="0">
                <a:latin typeface="Arial" panose="020B0604020202020204" pitchFamily="34" charset="0"/>
                <a:cs typeface="Arial" panose="020B0604020202020204" pitchFamily="34" charset="0"/>
              </a:rPr>
              <a:t> of big data </a:t>
            </a:r>
            <a:r>
              <a:rPr lang="it-IT" sz="1800" dirty="0" err="1" smtClean="0">
                <a:latin typeface="Arial" panose="020B0604020202020204" pitchFamily="34" charset="0"/>
                <a:cs typeface="Arial" panose="020B0604020202020204" pitchFamily="34" charset="0"/>
              </a:rPr>
              <a:t>specialists</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working</a:t>
            </a:r>
            <a:r>
              <a:rPr lang="it-IT" sz="1800" dirty="0" smtClean="0">
                <a:latin typeface="Arial" panose="020B0604020202020204" pitchFamily="34" charset="0"/>
                <a:cs typeface="Arial" panose="020B0604020202020204" pitchFamily="34" charset="0"/>
              </a:rPr>
              <a:t> in big </a:t>
            </a:r>
            <a:r>
              <a:rPr lang="it-IT" sz="1800" dirty="0" err="1" smtClean="0">
                <a:latin typeface="Arial" panose="020B0604020202020204" pitchFamily="34" charset="0"/>
                <a:cs typeface="Arial" panose="020B0604020202020204" pitchFamily="34" charset="0"/>
              </a:rPr>
              <a:t>firms</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will</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increase</a:t>
            </a:r>
            <a:r>
              <a:rPr lang="it-IT" sz="1800" dirty="0" smtClean="0">
                <a:latin typeface="Arial" panose="020B0604020202020204" pitchFamily="34" charset="0"/>
                <a:cs typeface="Arial" panose="020B0604020202020204" pitchFamily="34" charset="0"/>
              </a:rPr>
              <a:t> by 240% (Source: SAS report)</a:t>
            </a:r>
          </a:p>
          <a:p>
            <a:pPr algn="just"/>
            <a:endParaRPr lang="it-IT" sz="1800" dirty="0" smtClean="0">
              <a:latin typeface="Arial" panose="020B0604020202020204" pitchFamily="34" charset="0"/>
              <a:cs typeface="Arial" panose="020B0604020202020204" pitchFamily="34" charset="0"/>
              <a:hlinkClick r:id="rId2"/>
            </a:endParaRPr>
          </a:p>
          <a:p>
            <a:pPr algn="just"/>
            <a:r>
              <a:rPr lang="en-US" sz="1800" dirty="0" smtClean="0">
                <a:latin typeface="Arial" panose="020B0604020202020204" pitchFamily="34" charset="0"/>
                <a:cs typeface="Arial" panose="020B0604020202020204" pitchFamily="34" charset="0"/>
                <a:hlinkClick r:id="rId3"/>
              </a:rPr>
              <a:t>EU Grand </a:t>
            </a:r>
            <a:r>
              <a:rPr lang="en-US" sz="1800" dirty="0" err="1" smtClean="0">
                <a:latin typeface="Arial" panose="020B0604020202020204" pitchFamily="34" charset="0"/>
                <a:cs typeface="Arial" panose="020B0604020202020204" pitchFamily="34" charset="0"/>
                <a:hlinkClick r:id="rId3"/>
              </a:rPr>
              <a:t>Colation</a:t>
            </a:r>
            <a:r>
              <a:rPr lang="en-US" sz="1800" dirty="0" smtClean="0">
                <a:latin typeface="Arial" panose="020B0604020202020204" pitchFamily="34" charset="0"/>
                <a:cs typeface="Arial" panose="020B0604020202020204" pitchFamily="34" charset="0"/>
                <a:hlinkClick r:id="rId3"/>
              </a:rPr>
              <a:t> for Digital Jobs</a:t>
            </a:r>
            <a:endParaRPr lang="it-IT" sz="1800" dirty="0">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a:stretch>
            <a:fillRect/>
          </a:stretch>
        </p:blipFill>
        <p:spPr>
          <a:xfrm>
            <a:off x="5148064" y="3435846"/>
            <a:ext cx="2160241" cy="1380153"/>
          </a:xfrm>
          <a:prstGeom prst="rect">
            <a:avLst/>
          </a:prstGeom>
        </p:spPr>
      </p:pic>
    </p:spTree>
    <p:extLst>
      <p:ext uri="{BB962C8B-B14F-4D97-AF65-F5344CB8AC3E}">
        <p14:creationId xmlns:p14="http://schemas.microsoft.com/office/powerpoint/2010/main" val="15056066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RMSE Plot</a:t>
            </a:r>
            <a:endParaRPr lang="en-US" dirty="0"/>
          </a:p>
        </p:txBody>
      </p:sp>
      <p:pic>
        <p:nvPicPr>
          <p:cNvPr id="5" name="Content Placeholder 4"/>
          <p:cNvPicPr>
            <a:picLocks noGrp="1" noChangeAspect="1"/>
          </p:cNvPicPr>
          <p:nvPr>
            <p:ph sz="quarter" idx="10"/>
          </p:nvPr>
        </p:nvPicPr>
        <p:blipFill>
          <a:blip/>
          <a:stretch>
            <a:fillRect/>
          </a:stretch>
        </p:blipFill>
        <p:spPr>
          <a:xfrm>
            <a:off x="2549795" y="1233708"/>
            <a:ext cx="4473037" cy="3358396"/>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40</a:t>
            </a:fld>
            <a:endParaRPr lang="it-IT" dirty="0"/>
          </a:p>
        </p:txBody>
      </p:sp>
    </p:spTree>
    <p:extLst>
      <p:ext uri="{BB962C8B-B14F-4D97-AF65-F5344CB8AC3E}">
        <p14:creationId xmlns:p14="http://schemas.microsoft.com/office/powerpoint/2010/main" val="697465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0"/>
          </p:nvPr>
        </p:nvPicPr>
        <p:blipFill>
          <a:blip r:embed="rId2"/>
          <a:stretch>
            <a:fillRect/>
          </a:stretch>
        </p:blipFill>
        <p:spPr>
          <a:xfrm>
            <a:off x="3531014" y="910817"/>
            <a:ext cx="2510598"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41</a:t>
            </a:fld>
            <a:endParaRPr lang="it-IT" dirty="0"/>
          </a:p>
        </p:txBody>
      </p:sp>
      <p:sp>
        <p:nvSpPr>
          <p:cNvPr id="6" name="Oval 5"/>
          <p:cNvSpPr/>
          <p:nvPr/>
        </p:nvSpPr>
        <p:spPr bwMode="auto">
          <a:xfrm>
            <a:off x="3653898" y="3489852"/>
            <a:ext cx="810090" cy="277790"/>
          </a:xfrm>
          <a:prstGeom prst="ellipse">
            <a:avLst/>
          </a:prstGeom>
          <a:noFill/>
          <a:ln w="28575" algn="ctr">
            <a:solidFill>
              <a:srgbClr val="000066"/>
            </a:solidFill>
            <a:round/>
            <a:headEnd/>
            <a:tailEnd/>
          </a:ln>
        </p:spPr>
        <p:txBody>
          <a:bodyPr lIns="27000" tIns="27000" rIns="27000" bIns="27000" rtlCol="0" anchor="ctr">
            <a:normAutofit fontScale="85000" lnSpcReduction="20000"/>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34621081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t>
            </a:r>
            <a:r>
              <a:rPr lang="en-US" dirty="0" err="1" smtClean="0"/>
              <a:t>Historam</a:t>
            </a:r>
            <a:endParaRPr lang="en-US" dirty="0"/>
          </a:p>
        </p:txBody>
      </p:sp>
      <p:pic>
        <p:nvPicPr>
          <p:cNvPr id="5" name="Content Placeholder 4"/>
          <p:cNvPicPr>
            <a:picLocks noGrp="1" noChangeAspect="1"/>
          </p:cNvPicPr>
          <p:nvPr>
            <p:ph sz="quarter" idx="10"/>
          </p:nvPr>
        </p:nvPicPr>
        <p:blipFill>
          <a:blip/>
          <a:stretch>
            <a:fillRect/>
          </a:stretch>
        </p:blipFill>
        <p:spPr>
          <a:xfrm>
            <a:off x="2357754" y="1113589"/>
            <a:ext cx="4557516" cy="3421823"/>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42</a:t>
            </a:fld>
            <a:endParaRPr lang="it-IT" dirty="0"/>
          </a:p>
        </p:txBody>
      </p:sp>
    </p:spTree>
    <p:extLst>
      <p:ext uri="{BB962C8B-B14F-4D97-AF65-F5344CB8AC3E}">
        <p14:creationId xmlns:p14="http://schemas.microsoft.com/office/powerpoint/2010/main" val="20036918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0"/>
          </p:nvPr>
        </p:nvPicPr>
        <p:blipFill>
          <a:blip r:embed="rId2"/>
          <a:stretch>
            <a:fillRect/>
          </a:stretch>
        </p:blipFill>
        <p:spPr>
          <a:xfrm>
            <a:off x="3531014" y="910817"/>
            <a:ext cx="2510598"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43</a:t>
            </a:fld>
            <a:endParaRPr lang="it-IT" dirty="0"/>
          </a:p>
        </p:txBody>
      </p:sp>
      <p:sp>
        <p:nvSpPr>
          <p:cNvPr id="6" name="Oval 5"/>
          <p:cNvSpPr/>
          <p:nvPr/>
        </p:nvSpPr>
        <p:spPr bwMode="auto">
          <a:xfrm>
            <a:off x="3707904" y="3597864"/>
            <a:ext cx="810090" cy="277790"/>
          </a:xfrm>
          <a:prstGeom prst="ellipse">
            <a:avLst/>
          </a:prstGeom>
          <a:noFill/>
          <a:ln w="28575" algn="ctr">
            <a:solidFill>
              <a:srgbClr val="000066"/>
            </a:solidFill>
            <a:round/>
            <a:headEnd/>
            <a:tailEnd/>
          </a:ln>
        </p:spPr>
        <p:txBody>
          <a:bodyPr lIns="27000" tIns="27000" rIns="27000" bIns="27000" rtlCol="0" anchor="ctr">
            <a:normAutofit fontScale="85000" lnSpcReduction="20000"/>
          </a:bodyPr>
          <a:lstStyle/>
          <a:p>
            <a:pPr algn="ctr" defTabSz="719138"/>
            <a:endParaRPr lang="en-US" sz="1350" dirty="0">
              <a:solidFill>
                <a:srgbClr val="003399"/>
              </a:solidFill>
              <a:latin typeface="Arial" charset="0"/>
            </a:endParaRPr>
          </a:p>
        </p:txBody>
      </p:sp>
    </p:spTree>
    <p:extLst>
      <p:ext uri="{BB962C8B-B14F-4D97-AF65-F5344CB8AC3E}">
        <p14:creationId xmlns:p14="http://schemas.microsoft.com/office/powerpoint/2010/main" val="2660454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Fit (R)</a:t>
            </a:r>
            <a:endParaRPr lang="en-US" dirty="0"/>
          </a:p>
        </p:txBody>
      </p:sp>
      <p:pic>
        <p:nvPicPr>
          <p:cNvPr id="5" name="Content Placeholder 4"/>
          <p:cNvPicPr>
            <a:picLocks noGrp="1" noChangeAspect="1"/>
          </p:cNvPicPr>
          <p:nvPr>
            <p:ph sz="quarter" idx="10"/>
          </p:nvPr>
        </p:nvPicPr>
        <p:blipFill>
          <a:blip/>
          <a:stretch>
            <a:fillRect/>
          </a:stretch>
        </p:blipFill>
        <p:spPr>
          <a:xfrm>
            <a:off x="2886339" y="964407"/>
            <a:ext cx="3799947" cy="3804047"/>
          </a:xfrm>
          <a:prstGeom prst="rect">
            <a:avLst/>
          </a:prstGeom>
        </p:spPr>
      </p:pic>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44</a:t>
            </a:fld>
            <a:endParaRPr lang="it-IT" dirty="0"/>
          </a:p>
        </p:txBody>
      </p:sp>
    </p:spTree>
    <p:extLst>
      <p:ext uri="{BB962C8B-B14F-4D97-AF65-F5344CB8AC3E}">
        <p14:creationId xmlns:p14="http://schemas.microsoft.com/office/powerpoint/2010/main" val="3240117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0"/>
          </p:nvPr>
        </p:nvSpPr>
        <p:spPr>
          <a:xfrm>
            <a:off x="785814" y="964395"/>
            <a:ext cx="8143875" cy="754053"/>
          </a:xfrm>
        </p:spPr>
        <p:txBody>
          <a:bodyPr/>
          <a:lstStyle/>
          <a:p>
            <a:r>
              <a:rPr lang="en-US" dirty="0" smtClean="0"/>
              <a:t>Advantages: does not require linear expression</a:t>
            </a:r>
          </a:p>
          <a:p>
            <a:r>
              <a:rPr lang="en-US" dirty="0" smtClean="0"/>
              <a:t>Very powerful</a:t>
            </a:r>
          </a:p>
          <a:p>
            <a:r>
              <a:rPr lang="en-US" dirty="0" smtClean="0"/>
              <a:t>Disadvantage: black box</a:t>
            </a:r>
            <a:endParaRPr lang="en-US" dirty="0"/>
          </a:p>
        </p:txBody>
      </p:sp>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45</a:t>
            </a:fld>
            <a:endParaRPr lang="it-IT" dirty="0"/>
          </a:p>
        </p:txBody>
      </p:sp>
    </p:spTree>
    <p:extLst>
      <p:ext uri="{BB962C8B-B14F-4D97-AF65-F5344CB8AC3E}">
        <p14:creationId xmlns:p14="http://schemas.microsoft.com/office/powerpoint/2010/main" val="473393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0"/>
          </p:nvPr>
        </p:nvSpPr>
        <p:spPr>
          <a:xfrm>
            <a:off x="785814" y="964395"/>
            <a:ext cx="8143875" cy="477054"/>
          </a:xfrm>
        </p:spPr>
        <p:txBody>
          <a:bodyPr/>
          <a:lstStyle/>
          <a:p>
            <a:r>
              <a:rPr lang="en-US" dirty="0" smtClean="0"/>
              <a:t>Forecasting demand for bike sharing</a:t>
            </a:r>
          </a:p>
          <a:p>
            <a:r>
              <a:rPr lang="en-US" dirty="0" smtClean="0"/>
              <a:t>Car Sharing Demand</a:t>
            </a:r>
            <a:endParaRPr lang="en-US" dirty="0"/>
          </a:p>
        </p:txBody>
      </p:sp>
      <p:sp>
        <p:nvSpPr>
          <p:cNvPr id="4" name="Slide Number Placeholder 3"/>
          <p:cNvSpPr>
            <a:spLocks noGrp="1"/>
          </p:cNvSpPr>
          <p:nvPr>
            <p:ph type="sldNum" sz="quarter" idx="11"/>
          </p:nvPr>
        </p:nvSpPr>
        <p:spPr/>
        <p:txBody>
          <a:bodyPr/>
          <a:lstStyle/>
          <a:p>
            <a:pPr>
              <a:defRPr/>
            </a:pPr>
            <a:fld id="{2E64C337-FF08-40B5-9A91-325D179CCE25}" type="slidenum">
              <a:rPr lang="it-IT" smtClean="0"/>
              <a:pPr>
                <a:defRPr/>
              </a:pPr>
              <a:t>46</a:t>
            </a:fld>
            <a:endParaRPr lang="it-IT" dirty="0"/>
          </a:p>
        </p:txBody>
      </p:sp>
    </p:spTree>
    <p:extLst>
      <p:ext uri="{BB962C8B-B14F-4D97-AF65-F5344CB8AC3E}">
        <p14:creationId xmlns:p14="http://schemas.microsoft.com/office/powerpoint/2010/main" val="15204792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827" r="19601" b="-2"/>
          <a:stretch/>
        </p:blipFill>
        <p:spPr>
          <a:xfrm>
            <a:off x="4469132" y="642943"/>
            <a:ext cx="3531869" cy="385762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2" name="Title 1"/>
          <p:cNvSpPr>
            <a:spLocks noGrp="1"/>
          </p:cNvSpPr>
          <p:nvPr>
            <p:ph type="title"/>
          </p:nvPr>
        </p:nvSpPr>
        <p:spPr>
          <a:xfrm>
            <a:off x="1427038" y="1578645"/>
            <a:ext cx="4260533" cy="1348562"/>
          </a:xfrm>
        </p:spPr>
        <p:txBody>
          <a:bodyPr vert="horz" wrap="square" lIns="51435" tIns="25718" rIns="51435" bIns="25718" numCol="1" rtlCol="0" anchor="t" anchorCtr="0" compatLnSpc="1">
            <a:prstTxWarp prst="textNoShape">
              <a:avLst/>
            </a:prstTxWarp>
            <a:noAutofit/>
          </a:bodyPr>
          <a:lstStyle/>
          <a:p>
            <a:r>
              <a:rPr lang="en-US" sz="2250" dirty="0"/>
              <a:t>Using Deep Learning </a:t>
            </a:r>
            <a:br>
              <a:rPr lang="en-US" sz="2250" dirty="0"/>
            </a:br>
            <a:r>
              <a:rPr lang="en-US" sz="2250" dirty="0"/>
              <a:t>to forecast </a:t>
            </a:r>
            <a:br>
              <a:rPr lang="en-US" sz="2250" dirty="0"/>
            </a:br>
            <a:r>
              <a:rPr lang="en-US" sz="2250" dirty="0"/>
              <a:t>the demand for car sharing: </a:t>
            </a:r>
            <a:br>
              <a:rPr lang="en-US" sz="2250" dirty="0"/>
            </a:br>
            <a:r>
              <a:rPr lang="en-US" sz="2250" dirty="0"/>
              <a:t>Milan case study </a:t>
            </a:r>
          </a:p>
        </p:txBody>
      </p:sp>
      <p:cxnSp>
        <p:nvCxnSpPr>
          <p:cNvPr id="6" name="Straight Connector 5"/>
          <p:cNvCxnSpPr/>
          <p:nvPr/>
        </p:nvCxnSpPr>
        <p:spPr>
          <a:xfrm>
            <a:off x="1508175" y="3530794"/>
            <a:ext cx="34627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503064" y="4023411"/>
            <a:ext cx="3120119" cy="466850"/>
          </a:xfrm>
          <a:prstGeom prst="rect">
            <a:avLst/>
          </a:prstGeom>
        </p:spPr>
        <p:txBody>
          <a:bodyPr vert="horz" lIns="51435" tIns="25718" rIns="51435" bIns="25718"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25" dirty="0"/>
              <a:t>From Master of Science Thesis of Matteo Zunino, Bocconi University. Supervisors: E. Borgonovo and A. Rezzani</a:t>
            </a:r>
          </a:p>
        </p:txBody>
      </p:sp>
    </p:spTree>
    <p:extLst>
      <p:ext uri="{BB962C8B-B14F-4D97-AF65-F5344CB8AC3E}">
        <p14:creationId xmlns:p14="http://schemas.microsoft.com/office/powerpoint/2010/main" val="3503263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4600543" y="3175774"/>
            <a:ext cx="3113273" cy="715581"/>
          </a:xfrm>
          <a:prstGeom prst="rect">
            <a:avLst/>
          </a:prstGeom>
          <a:noFill/>
        </p:spPr>
        <p:txBody>
          <a:bodyPr wrap="square" rtlCol="0">
            <a:spAutoFit/>
          </a:bodyPr>
          <a:lstStyle/>
          <a:p>
            <a:pPr algn="just"/>
            <a:r>
              <a:rPr lang="en-US" sz="675" dirty="0"/>
              <a:t>Looking at </a:t>
            </a:r>
            <a:r>
              <a:rPr lang="en-US" sz="675" b="1" dirty="0"/>
              <a:t>future developments</a:t>
            </a:r>
            <a:r>
              <a:rPr lang="en-US" sz="675" dirty="0"/>
              <a:t>, CSOs already own fleets of connected vehicles that collect vast amounts of data, which is one of the most important assets for developing an </a:t>
            </a:r>
            <a:r>
              <a:rPr lang="en-US" sz="675" b="1" dirty="0"/>
              <a:t>autonomous vehicle business</a:t>
            </a:r>
            <a:r>
              <a:rPr lang="en-US" sz="675" dirty="0"/>
              <a:t>. </a:t>
            </a:r>
            <a:r>
              <a:rPr lang="en-US" sz="675"/>
              <a:t>Still, </a:t>
            </a:r>
            <a:r>
              <a:rPr lang="en-US" sz="675" dirty="0"/>
              <a:t>nowadays CSOs face </a:t>
            </a:r>
            <a:r>
              <a:rPr lang="en-US" sz="675" b="1" dirty="0"/>
              <a:t>relevant challenges</a:t>
            </a:r>
            <a:r>
              <a:rPr lang="en-US" sz="675" dirty="0"/>
              <a:t>, including low service penetration. As a consequence, they need to improve operations constantly to </a:t>
            </a:r>
            <a:r>
              <a:rPr lang="en-US" sz="675" b="1" dirty="0"/>
              <a:t>increase service attractiveness and grow profitably</a:t>
            </a:r>
            <a:r>
              <a:rPr lang="en-US" sz="675" baseline="30000" dirty="0"/>
              <a:t> 5</a:t>
            </a:r>
            <a:r>
              <a:rPr lang="en-US" sz="675" dirty="0"/>
              <a:t>.</a:t>
            </a:r>
          </a:p>
        </p:txBody>
      </p:sp>
      <p:sp>
        <p:nvSpPr>
          <p:cNvPr id="4" name="Title 1"/>
          <p:cNvSpPr txBox="1">
            <a:spLocks/>
          </p:cNvSpPr>
          <p:nvPr/>
        </p:nvSpPr>
        <p:spPr>
          <a:xfrm>
            <a:off x="1569815" y="206150"/>
            <a:ext cx="6313069"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719138"/>
            <a:r>
              <a:rPr lang="en-GB" sz="1800" b="1" dirty="0">
                <a:solidFill>
                  <a:srgbClr val="003399"/>
                </a:solidFill>
                <a:latin typeface="Verdana" pitchFamily="34" charset="0"/>
              </a:rPr>
              <a:t>Car sharing: market overview*</a:t>
            </a:r>
          </a:p>
        </p:txBody>
      </p:sp>
      <p:cxnSp>
        <p:nvCxnSpPr>
          <p:cNvPr id="44" name="Straight Connector 43"/>
          <p:cNvCxnSpPr/>
          <p:nvPr/>
        </p:nvCxnSpPr>
        <p:spPr>
          <a:xfrm>
            <a:off x="1345272" y="4191930"/>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68497" y="1538510"/>
            <a:ext cx="3113273" cy="2585323"/>
          </a:xfrm>
          <a:prstGeom prst="rect">
            <a:avLst/>
          </a:prstGeom>
          <a:noFill/>
        </p:spPr>
        <p:txBody>
          <a:bodyPr wrap="square" rtlCol="0">
            <a:spAutoFit/>
          </a:bodyPr>
          <a:lstStyle/>
          <a:p>
            <a:pPr algn="just"/>
            <a:r>
              <a:rPr lang="en-US" sz="675" b="1" dirty="0"/>
              <a:t>Urbanization</a:t>
            </a:r>
            <a:r>
              <a:rPr lang="en-US" sz="675" dirty="0"/>
              <a:t> is putting pressure on city governments to increase incentives for environmentally sustainable mobility services and </a:t>
            </a:r>
            <a:r>
              <a:rPr lang="en-US" sz="675" b="1" dirty="0"/>
              <a:t>reduce traffic congestion in big cities</a:t>
            </a:r>
            <a:r>
              <a:rPr lang="en-US" sz="675" dirty="0"/>
              <a:t>. The emergence of </a:t>
            </a:r>
            <a:r>
              <a:rPr lang="en-US" sz="675" b="1" dirty="0"/>
              <a:t>new innovative mobility services</a:t>
            </a:r>
            <a:r>
              <a:rPr lang="en-US" sz="675" dirty="0"/>
              <a:t> will ultimately lead to the </a:t>
            </a:r>
            <a:r>
              <a:rPr lang="en-US" sz="675" b="1" dirty="0"/>
              <a:t>disappearance of private car ownership</a:t>
            </a:r>
            <a:r>
              <a:rPr lang="en-US" sz="675" dirty="0"/>
              <a:t> in big cities in the future</a:t>
            </a:r>
            <a:r>
              <a:rPr lang="en-US" sz="675" baseline="30000" dirty="0"/>
              <a:t> 1</a:t>
            </a:r>
            <a:r>
              <a:rPr lang="en-US" sz="675" dirty="0"/>
              <a:t>.</a:t>
            </a:r>
          </a:p>
          <a:p>
            <a:pPr algn="just"/>
            <a:endParaRPr lang="en-US" sz="675" dirty="0"/>
          </a:p>
          <a:p>
            <a:pPr algn="just"/>
            <a:r>
              <a:rPr lang="en-US" sz="675" dirty="0"/>
              <a:t>One of the most successful forms of shared-mobility services is </a:t>
            </a:r>
            <a:r>
              <a:rPr lang="en-US" sz="675" b="1" dirty="0"/>
              <a:t>car sharing (CS)</a:t>
            </a:r>
            <a:r>
              <a:rPr lang="en-US" sz="675" dirty="0"/>
              <a:t>. Car sharing is an innovative mobility service in which a car sharing operator (CSO) provides individuals and/or companies with the access to a fleet of vehicles on an as-needed basis through membership programs, without the cost and responsibilities associated with car ownership</a:t>
            </a:r>
            <a:r>
              <a:rPr lang="en-US" sz="675" baseline="30000" dirty="0"/>
              <a:t> 2</a:t>
            </a:r>
            <a:r>
              <a:rPr lang="en-US" sz="675" dirty="0"/>
              <a:t>.</a:t>
            </a:r>
          </a:p>
          <a:p>
            <a:pPr algn="just"/>
            <a:endParaRPr lang="en-US" sz="675" dirty="0"/>
          </a:p>
          <a:p>
            <a:pPr algn="just"/>
            <a:r>
              <a:rPr lang="en-US" sz="675" dirty="0"/>
              <a:t>Car sharing services can be categorized in two main clusters: </a:t>
            </a:r>
            <a:r>
              <a:rPr lang="en-US" sz="675" b="1" dirty="0"/>
              <a:t>1)</a:t>
            </a:r>
            <a:r>
              <a:rPr lang="en-US" sz="675" dirty="0"/>
              <a:t> </a:t>
            </a:r>
            <a:r>
              <a:rPr lang="en-US" sz="675" b="1" dirty="0"/>
              <a:t>Two-way</a:t>
            </a:r>
            <a:r>
              <a:rPr lang="en-US" sz="675" dirty="0"/>
              <a:t> car sharing, in which users have to return the car in the place where it was originally accessed; </a:t>
            </a:r>
          </a:p>
          <a:p>
            <a:pPr algn="just"/>
            <a:r>
              <a:rPr lang="en-US" sz="675" b="1" dirty="0"/>
              <a:t>2) One-way</a:t>
            </a:r>
            <a:r>
              <a:rPr lang="en-US" sz="675" dirty="0"/>
              <a:t> car sharing, in which users are allowed to return cars in a different parking spot from the one they accessed it.</a:t>
            </a:r>
          </a:p>
          <a:p>
            <a:pPr algn="just"/>
            <a:endParaRPr lang="en-US" sz="675" dirty="0"/>
          </a:p>
          <a:p>
            <a:pPr algn="just"/>
            <a:r>
              <a:rPr lang="en-US" sz="675" dirty="0"/>
              <a:t>Car sharing services bring substantial benefits to citizens in terms of health, travel cost and time, increasing </a:t>
            </a:r>
            <a:r>
              <a:rPr lang="en-US" sz="675" b="1" dirty="0"/>
              <a:t>access to flexible mobility without the downsides of private car ownership</a:t>
            </a:r>
            <a:r>
              <a:rPr lang="en-US" sz="675" baseline="30000" dirty="0"/>
              <a:t> 3</a:t>
            </a:r>
            <a:r>
              <a:rPr lang="en-US" sz="675" dirty="0"/>
              <a:t>. Besides being an important </a:t>
            </a:r>
            <a:r>
              <a:rPr lang="en-US" sz="675" b="1" dirty="0"/>
              <a:t>asset to deliver sustainable development</a:t>
            </a:r>
            <a:r>
              <a:rPr lang="en-US" sz="675" dirty="0"/>
              <a:t> in urban centers, car sharing services represents also a </a:t>
            </a:r>
            <a:r>
              <a:rPr lang="en-US" sz="675" b="1" dirty="0"/>
              <a:t>great market opportunity</a:t>
            </a:r>
            <a:r>
              <a:rPr lang="en-US" sz="675" dirty="0"/>
              <a:t>., as the two graphs on the right show.</a:t>
            </a:r>
          </a:p>
        </p:txBody>
      </p:sp>
      <p:pic>
        <p:nvPicPr>
          <p:cNvPr id="22" name="Picture 21"/>
          <p:cNvPicPr>
            <a:picLocks noChangeAspect="1"/>
          </p:cNvPicPr>
          <p:nvPr/>
        </p:nvPicPr>
        <p:blipFill rotWithShape="1">
          <a:blip r:embed="rId3"/>
          <a:srcRect l="5060" t="38007" r="65469" b="9488"/>
          <a:stretch/>
        </p:blipFill>
        <p:spPr>
          <a:xfrm>
            <a:off x="2715992" y="997621"/>
            <a:ext cx="618772" cy="494306"/>
          </a:xfrm>
          <a:prstGeom prst="rect">
            <a:avLst/>
          </a:prstGeom>
        </p:spPr>
      </p:pic>
      <p:pic>
        <p:nvPicPr>
          <p:cNvPr id="24" name="Picture 23"/>
          <p:cNvPicPr>
            <a:picLocks noChangeAspect="1"/>
          </p:cNvPicPr>
          <p:nvPr/>
        </p:nvPicPr>
        <p:blipFill rotWithShape="1">
          <a:blip r:embed="rId4"/>
          <a:srcRect l="44925" t="25071" r="769" b="25281"/>
          <a:stretch/>
        </p:blipFill>
        <p:spPr>
          <a:xfrm>
            <a:off x="1580461" y="997620"/>
            <a:ext cx="828233" cy="412384"/>
          </a:xfrm>
          <a:prstGeom prst="rect">
            <a:avLst/>
          </a:prstGeom>
        </p:spPr>
      </p:pic>
      <p:pic>
        <p:nvPicPr>
          <p:cNvPr id="25" name="Picture 2" descr="http://www.tim.man.dtu.dk/-/media/centre/tim_technology_and_innovation_management/projekter/drivenow_arriva_bmw_i3_cappariswhite_silhouette_transvers_neu.ashx"/>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6" t="22979" r="11905" b="11292"/>
          <a:stretch/>
        </p:blipFill>
        <p:spPr bwMode="auto">
          <a:xfrm>
            <a:off x="3544266" y="939538"/>
            <a:ext cx="957541" cy="5051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726350" y="1052016"/>
            <a:ext cx="1382150" cy="2076880"/>
            <a:chOff x="6405490" y="1325447"/>
            <a:chExt cx="2457156" cy="3692230"/>
          </a:xfrm>
        </p:grpSpPr>
        <p:graphicFrame>
          <p:nvGraphicFramePr>
            <p:cNvPr id="28" name="Chart 27">
              <a:extLst/>
            </p:cNvPr>
            <p:cNvGraphicFramePr>
              <a:graphicFrameLocks/>
            </p:cNvGraphicFramePr>
            <p:nvPr>
              <p:extLst/>
            </p:nvPr>
          </p:nvGraphicFramePr>
          <p:xfrm>
            <a:off x="6405490" y="1589042"/>
            <a:ext cx="2457156"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30" name="Title 1"/>
            <p:cNvSpPr txBox="1">
              <a:spLocks/>
            </p:cNvSpPr>
            <p:nvPr/>
          </p:nvSpPr>
          <p:spPr>
            <a:xfrm>
              <a:off x="6666606" y="1325447"/>
              <a:ext cx="1934925" cy="323404"/>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t>Revenues</a:t>
              </a:r>
              <a:r>
                <a:rPr lang="en-GB" sz="900" dirty="0"/>
                <a:t> </a:t>
              </a:r>
              <a:r>
                <a:rPr lang="en-GB" sz="675" dirty="0"/>
                <a:t>(€ mil)</a:t>
              </a:r>
              <a:r>
                <a:rPr lang="en-US" sz="675" baseline="30000" dirty="0"/>
                <a:t> 4</a:t>
              </a:r>
              <a:endParaRPr lang="en-GB" sz="675" dirty="0"/>
            </a:p>
          </p:txBody>
        </p:sp>
        <p:sp>
          <p:nvSpPr>
            <p:cNvPr id="32" name="Title 1"/>
            <p:cNvSpPr txBox="1">
              <a:spLocks/>
            </p:cNvSpPr>
            <p:nvPr/>
          </p:nvSpPr>
          <p:spPr>
            <a:xfrm>
              <a:off x="6433626" y="4328960"/>
              <a:ext cx="1934925" cy="688717"/>
            </a:xfrm>
            <a:prstGeom prst="rect">
              <a:avLst/>
            </a:prstGeom>
          </p:spPr>
          <p:txBody>
            <a:bodyPr vert="horz" lIns="51435" tIns="25718" rIns="51435" bIns="25718"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19" dirty="0">
                  <a:latin typeface="+mn-lt"/>
                </a:rPr>
                <a:t>2016: € 650 mil</a:t>
              </a:r>
            </a:p>
            <a:p>
              <a:pPr algn="l"/>
              <a:r>
                <a:rPr lang="en-GB" sz="619" dirty="0">
                  <a:latin typeface="+mn-lt"/>
                </a:rPr>
                <a:t>2021 (projected): € 4,7 bill</a:t>
              </a:r>
            </a:p>
            <a:p>
              <a:pPr algn="l"/>
              <a:r>
                <a:rPr lang="en-GB" sz="619" dirty="0">
                  <a:latin typeface="+mn-lt"/>
                </a:rPr>
                <a:t>CAGR: 48,6%</a:t>
              </a:r>
            </a:p>
            <a:p>
              <a:pPr algn="l"/>
              <a:endParaRPr lang="en-GB" sz="619" dirty="0">
                <a:latin typeface="+mn-lt"/>
              </a:endParaRPr>
            </a:p>
          </p:txBody>
        </p:sp>
      </p:grpSp>
      <p:grpSp>
        <p:nvGrpSpPr>
          <p:cNvPr id="9" name="Group 8"/>
          <p:cNvGrpSpPr/>
          <p:nvPr/>
        </p:nvGrpSpPr>
        <p:grpSpPr>
          <a:xfrm>
            <a:off x="6266761" y="1052016"/>
            <a:ext cx="1382150" cy="2076880"/>
            <a:chOff x="9143998" y="1325447"/>
            <a:chExt cx="2457156" cy="3692230"/>
          </a:xfrm>
        </p:grpSpPr>
        <p:graphicFrame>
          <p:nvGraphicFramePr>
            <p:cNvPr id="29" name="Chart 28">
              <a:extLst/>
            </p:cNvPr>
            <p:cNvGraphicFramePr>
              <a:graphicFrameLocks/>
            </p:cNvGraphicFramePr>
            <p:nvPr>
              <p:extLst/>
            </p:nvPr>
          </p:nvGraphicFramePr>
          <p:xfrm>
            <a:off x="9143998" y="1577966"/>
            <a:ext cx="2457156"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31" name="Title 1"/>
            <p:cNvSpPr txBox="1">
              <a:spLocks/>
            </p:cNvSpPr>
            <p:nvPr/>
          </p:nvSpPr>
          <p:spPr>
            <a:xfrm>
              <a:off x="9405114" y="1325447"/>
              <a:ext cx="1934925" cy="323404"/>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t>Users</a:t>
              </a:r>
              <a:r>
                <a:rPr lang="en-GB" sz="900" dirty="0"/>
                <a:t> </a:t>
              </a:r>
              <a:r>
                <a:rPr lang="en-GB" sz="675" dirty="0"/>
                <a:t>(mil)</a:t>
              </a:r>
              <a:r>
                <a:rPr lang="en-US" sz="675" baseline="30000" dirty="0"/>
                <a:t> 4</a:t>
              </a:r>
              <a:endParaRPr lang="en-GB" sz="675" dirty="0"/>
            </a:p>
          </p:txBody>
        </p:sp>
        <p:sp>
          <p:nvSpPr>
            <p:cNvPr id="33" name="Title 1"/>
            <p:cNvSpPr txBox="1">
              <a:spLocks/>
            </p:cNvSpPr>
            <p:nvPr/>
          </p:nvSpPr>
          <p:spPr>
            <a:xfrm>
              <a:off x="9218427" y="4328960"/>
              <a:ext cx="1934925" cy="688717"/>
            </a:xfrm>
            <a:prstGeom prst="rect">
              <a:avLst/>
            </a:prstGeom>
          </p:spPr>
          <p:txBody>
            <a:bodyPr vert="horz" lIns="51435" tIns="25718" rIns="51435" bIns="25718"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619" dirty="0">
                  <a:latin typeface="+mn-lt"/>
                </a:rPr>
                <a:t>2016: 7,9 mil</a:t>
              </a:r>
            </a:p>
            <a:p>
              <a:pPr algn="l"/>
              <a:r>
                <a:rPr lang="en-GB" sz="619" dirty="0">
                  <a:latin typeface="+mn-lt"/>
                </a:rPr>
                <a:t>2021 (projected): 35 mil</a:t>
              </a:r>
            </a:p>
            <a:p>
              <a:pPr algn="l"/>
              <a:r>
                <a:rPr lang="en-GB" sz="619" dirty="0">
                  <a:latin typeface="+mn-lt"/>
                </a:rPr>
                <a:t>CAGR: 34,68%</a:t>
              </a:r>
            </a:p>
            <a:p>
              <a:pPr algn="l"/>
              <a:endParaRPr lang="en-GB" sz="619" dirty="0">
                <a:latin typeface="+mn-lt"/>
              </a:endParaRPr>
            </a:p>
          </p:txBody>
        </p:sp>
      </p:grpSp>
      <p:sp>
        <p:nvSpPr>
          <p:cNvPr id="2" name="TextBox 1">
            <a:extLst>
              <a:ext uri="{FF2B5EF4-FFF2-40B4-BE49-F238E27FC236}">
                <a16:creationId xmlns:a16="http://schemas.microsoft.com/office/drawing/2014/main" xmlns="" id="{1CA46369-92F3-4699-9BC9-ABF79BC9A316}"/>
              </a:ext>
            </a:extLst>
          </p:cNvPr>
          <p:cNvSpPr txBox="1"/>
          <p:nvPr/>
        </p:nvSpPr>
        <p:spPr>
          <a:xfrm>
            <a:off x="1534964" y="4654453"/>
            <a:ext cx="5780465" cy="395621"/>
          </a:xfrm>
          <a:prstGeom prst="rect">
            <a:avLst/>
          </a:prstGeom>
          <a:noFill/>
        </p:spPr>
        <p:txBody>
          <a:bodyPr wrap="square" rtlCol="0">
            <a:spAutoFit/>
          </a:bodyPr>
          <a:lstStyle/>
          <a:p>
            <a:r>
              <a:rPr lang="en-US" sz="394" dirty="0"/>
              <a:t>(1) Hampshire, R. C., </a:t>
            </a:r>
            <a:r>
              <a:rPr lang="en-US" sz="394" dirty="0" err="1"/>
              <a:t>Simek</a:t>
            </a:r>
            <a:r>
              <a:rPr lang="en-US" sz="394" dirty="0"/>
              <a:t>, C., </a:t>
            </a:r>
            <a:r>
              <a:rPr lang="en-US" sz="394" dirty="0" err="1"/>
              <a:t>Fabusuyi</a:t>
            </a:r>
            <a:r>
              <a:rPr lang="en-US" sz="394" dirty="0"/>
              <a:t>, T., Di, X. and Chen, X. (2017). “Measuring the Impact of an Unanticipated Suspension of Ride-Sourcing in Austin, Texas”. University of Michigan at Dearborn.</a:t>
            </a:r>
          </a:p>
          <a:p>
            <a:r>
              <a:rPr lang="it-IT" sz="394" dirty="0"/>
              <a:t>(2) </a:t>
            </a:r>
            <a:r>
              <a:rPr lang="en-US" sz="394" dirty="0"/>
              <a:t>Millard-Ball, A., Murray, G., Ter </a:t>
            </a:r>
            <a:r>
              <a:rPr lang="en-US" sz="394" dirty="0" err="1"/>
              <a:t>Schure</a:t>
            </a:r>
            <a:r>
              <a:rPr lang="en-US" sz="394" dirty="0"/>
              <a:t>, J., Fox, C., Burkhardt, J. (2005). “Car-sharing: Where and How It Succeeds”. Transportation Research Board of the National Academies, Washington.</a:t>
            </a:r>
          </a:p>
          <a:p>
            <a:r>
              <a:rPr lang="en-US" sz="394" dirty="0"/>
              <a:t>(3) Lane, C., Zeng, H., Dhingra, C., Carrigan, A. (2015). “Carsharing: A Vehicle for Sustainable Mobility in Emerging Markets?”. World Research Institute.</a:t>
            </a:r>
          </a:p>
          <a:p>
            <a:r>
              <a:rPr lang="en-US" sz="394" dirty="0"/>
              <a:t>(4) Bert, J., Collie, B., </a:t>
            </a:r>
            <a:r>
              <a:rPr lang="en-US" sz="394" dirty="0" err="1"/>
              <a:t>Gerrits</a:t>
            </a:r>
            <a:r>
              <a:rPr lang="en-US" sz="394" dirty="0"/>
              <a:t>, M., and Xu, G. (2016). “What’s Ahead for Car Sharing? The New Mobility and Its Impact on Vehicle Sales”. BCG Perspectives.</a:t>
            </a:r>
          </a:p>
          <a:p>
            <a:r>
              <a:rPr lang="en-US" sz="394" dirty="0"/>
              <a:t>(5) Ciari, F., </a:t>
            </a:r>
            <a:r>
              <a:rPr lang="en-US" sz="394" dirty="0" err="1"/>
              <a:t>Schuessler</a:t>
            </a:r>
            <a:r>
              <a:rPr lang="en-US" sz="394" dirty="0"/>
              <a:t>, N. and </a:t>
            </a:r>
            <a:r>
              <a:rPr lang="en-US" sz="394" dirty="0" err="1"/>
              <a:t>Axhausen</a:t>
            </a:r>
            <a:r>
              <a:rPr lang="en-US" sz="394" dirty="0"/>
              <a:t>, K. (2011). “Estimation of car-sharing demand using an activity-based microsimulation approach: Model discussion and preliminary results”. Institute for Transport Planning and Systems (IVT), Zürich.</a:t>
            </a:r>
            <a:endParaRPr lang="it-IT" sz="394" dirty="0"/>
          </a:p>
        </p:txBody>
      </p:sp>
      <p:sp>
        <p:nvSpPr>
          <p:cNvPr id="27" name="Slide Number Placeholder 2">
            <a:extLst>
              <a:ext uri="{FF2B5EF4-FFF2-40B4-BE49-F238E27FC236}">
                <a16:creationId xmlns:a16="http://schemas.microsoft.com/office/drawing/2014/main" xmlns="" id="{CFF9E015-56E2-47CC-9D26-F59C04938D3B}"/>
              </a:ext>
            </a:extLst>
          </p:cNvPr>
          <p:cNvSpPr>
            <a:spLocks noGrp="1"/>
          </p:cNvSpPr>
          <p:nvPr>
            <p:ph type="sldNum" sz="quarter" idx="12"/>
          </p:nvPr>
        </p:nvSpPr>
        <p:spPr>
          <a:xfrm>
            <a:off x="6185485" y="3878261"/>
            <a:ext cx="1543050" cy="205383"/>
          </a:xfrm>
        </p:spPr>
        <p:txBody>
          <a:bodyPr/>
          <a:lstStyle/>
          <a:p>
            <a:r>
              <a:rPr lang="it-IT" dirty="0"/>
              <a:t>2</a:t>
            </a:r>
          </a:p>
        </p:txBody>
      </p:sp>
      <p:sp>
        <p:nvSpPr>
          <p:cNvPr id="34" name="TextBox 33">
            <a:extLst>
              <a:ext uri="{FF2B5EF4-FFF2-40B4-BE49-F238E27FC236}">
                <a16:creationId xmlns:a16="http://schemas.microsoft.com/office/drawing/2014/main" xmlns="" id="{A8E03986-E975-4311-90AC-91919AE4CBE2}"/>
              </a:ext>
            </a:extLst>
          </p:cNvPr>
          <p:cNvSpPr txBox="1"/>
          <p:nvPr/>
        </p:nvSpPr>
        <p:spPr>
          <a:xfrm>
            <a:off x="4695641" y="897565"/>
            <a:ext cx="3246772" cy="170175"/>
          </a:xfrm>
          <a:prstGeom prst="rect">
            <a:avLst/>
          </a:prstGeom>
          <a:noFill/>
        </p:spPr>
        <p:txBody>
          <a:bodyPr wrap="square" rtlCol="0">
            <a:spAutoFit/>
          </a:bodyPr>
          <a:lstStyle/>
          <a:p>
            <a:pPr algn="just"/>
            <a:r>
              <a:rPr lang="en-US" sz="506" dirty="0"/>
              <a:t>Figure 1: car sharing market revenues and users worldwide </a:t>
            </a:r>
          </a:p>
        </p:txBody>
      </p:sp>
      <p:sp>
        <p:nvSpPr>
          <p:cNvPr id="3" name="TextBox 2"/>
          <p:cNvSpPr txBox="1"/>
          <p:nvPr/>
        </p:nvSpPr>
        <p:spPr bwMode="auto">
          <a:xfrm>
            <a:off x="1599562" y="4278463"/>
            <a:ext cx="5235729" cy="461665"/>
          </a:xfrm>
          <a:prstGeom prst="rect">
            <a:avLst/>
          </a:prstGeom>
          <a:noFill/>
          <a:ln w="9525">
            <a:noFill/>
            <a:miter lim="800000"/>
            <a:headEnd/>
            <a:tailEnd/>
          </a:ln>
        </p:spPr>
        <p:txBody>
          <a:bodyPr wrap="none" rtlCol="0">
            <a:spAutoFit/>
          </a:bodyPr>
          <a:lstStyle/>
          <a:p>
            <a:pPr algn="ctr"/>
            <a:r>
              <a:rPr lang="en-US" sz="1200" dirty="0">
                <a:solidFill>
                  <a:srgbClr val="003399"/>
                </a:solidFill>
                <a:latin typeface="Arial" charset="0"/>
                <a:cs typeface="Arial" charset="0"/>
              </a:rPr>
              <a:t>*From M. Zunino: Using Deep Learning to Forecast Car Sharing Demand, </a:t>
            </a:r>
          </a:p>
          <a:p>
            <a:pPr algn="ctr"/>
            <a:r>
              <a:rPr lang="en-US" sz="1200" dirty="0">
                <a:solidFill>
                  <a:srgbClr val="003399"/>
                </a:solidFill>
                <a:latin typeface="Arial" charset="0"/>
                <a:cs typeface="Arial" charset="0"/>
              </a:rPr>
              <a:t>MSc thesis. Supervisors. E. Borgonovo and A. Rezzani</a:t>
            </a:r>
          </a:p>
        </p:txBody>
      </p:sp>
    </p:spTree>
    <p:extLst>
      <p:ext uri="{BB962C8B-B14F-4D97-AF65-F5344CB8AC3E}">
        <p14:creationId xmlns:p14="http://schemas.microsoft.com/office/powerpoint/2010/main" val="305746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B2B35AC-408B-49FA-A2CE-42EB36523E8F}"/>
              </a:ext>
            </a:extLst>
          </p:cNvPr>
          <p:cNvPicPr>
            <a:picLocks noChangeAspect="1"/>
          </p:cNvPicPr>
          <p:nvPr/>
        </p:nvPicPr>
        <p:blipFill>
          <a:blip r:embed="rId3"/>
          <a:stretch>
            <a:fillRect/>
          </a:stretch>
        </p:blipFill>
        <p:spPr>
          <a:xfrm>
            <a:off x="1382719" y="2838482"/>
            <a:ext cx="1093094" cy="1198113"/>
          </a:xfrm>
          <a:prstGeom prst="rect">
            <a:avLst/>
          </a:prstGeom>
        </p:spPr>
      </p:pic>
      <p:sp>
        <p:nvSpPr>
          <p:cNvPr id="34" name="Slide Number Placeholder 2">
            <a:extLst>
              <a:ext uri="{FF2B5EF4-FFF2-40B4-BE49-F238E27FC236}">
                <a16:creationId xmlns:a16="http://schemas.microsoft.com/office/drawing/2014/main" xmlns="" id="{38AA4FF6-D4ED-4B7C-A4DF-391D13CBF2AA}"/>
              </a:ext>
            </a:extLst>
          </p:cNvPr>
          <p:cNvSpPr>
            <a:spLocks noGrp="1"/>
          </p:cNvSpPr>
          <p:nvPr>
            <p:ph type="sldNum" sz="quarter" idx="12"/>
          </p:nvPr>
        </p:nvSpPr>
        <p:spPr>
          <a:xfrm>
            <a:off x="6185485" y="4218385"/>
            <a:ext cx="1543050" cy="205383"/>
          </a:xfrm>
        </p:spPr>
        <p:txBody>
          <a:bodyPr/>
          <a:lstStyle/>
          <a:p>
            <a:r>
              <a:rPr lang="it-IT" dirty="0"/>
              <a:t>3</a:t>
            </a:r>
          </a:p>
        </p:txBody>
      </p:sp>
      <p:sp>
        <p:nvSpPr>
          <p:cNvPr id="38" name="TextBox 37"/>
          <p:cNvSpPr txBox="1"/>
          <p:nvPr/>
        </p:nvSpPr>
        <p:spPr>
          <a:xfrm>
            <a:off x="2433092" y="2081988"/>
            <a:ext cx="2432220" cy="196208"/>
          </a:xfrm>
          <a:prstGeom prst="rect">
            <a:avLst/>
          </a:prstGeom>
          <a:noFill/>
        </p:spPr>
        <p:txBody>
          <a:bodyPr wrap="square" rtlCol="0">
            <a:spAutoFit/>
          </a:bodyPr>
          <a:lstStyle/>
          <a:p>
            <a:r>
              <a:rPr lang="en-US" sz="675" b="1" dirty="0"/>
              <a:t>Solutions identified: vehicle relocation</a:t>
            </a:r>
          </a:p>
        </p:txBody>
      </p:sp>
      <p:sp>
        <p:nvSpPr>
          <p:cNvPr id="44" name="TextBox 43"/>
          <p:cNvSpPr txBox="1"/>
          <p:nvPr/>
        </p:nvSpPr>
        <p:spPr>
          <a:xfrm>
            <a:off x="4990603" y="2207877"/>
            <a:ext cx="2541443" cy="507831"/>
          </a:xfrm>
          <a:prstGeom prst="rect">
            <a:avLst/>
          </a:prstGeom>
          <a:noFill/>
        </p:spPr>
        <p:txBody>
          <a:bodyPr wrap="square" rtlCol="0">
            <a:spAutoFit/>
          </a:bodyPr>
          <a:lstStyle/>
          <a:p>
            <a:pPr algn="just"/>
            <a:r>
              <a:rPr lang="en-US" sz="675" dirty="0"/>
              <a:t>To solve vehicle imbalance and maximize profits in a car sharing system that employs relocation operations different </a:t>
            </a:r>
            <a:r>
              <a:rPr lang="en-US" sz="675" b="1" dirty="0"/>
              <a:t>mathematical models known as optimization frameworks or decision support systems (DSS) </a:t>
            </a:r>
            <a:r>
              <a:rPr lang="en-US" sz="675" dirty="0"/>
              <a:t>have been developed. </a:t>
            </a:r>
          </a:p>
        </p:txBody>
      </p:sp>
      <p:sp>
        <p:nvSpPr>
          <p:cNvPr id="22" name="TextBox 21"/>
          <p:cNvSpPr txBox="1"/>
          <p:nvPr/>
        </p:nvSpPr>
        <p:spPr>
          <a:xfrm>
            <a:off x="2433092" y="2207876"/>
            <a:ext cx="2541443" cy="715581"/>
          </a:xfrm>
          <a:prstGeom prst="rect">
            <a:avLst/>
          </a:prstGeom>
          <a:noFill/>
        </p:spPr>
        <p:txBody>
          <a:bodyPr wrap="square" rtlCol="0">
            <a:spAutoFit/>
          </a:bodyPr>
          <a:lstStyle/>
          <a:p>
            <a:pPr algn="just"/>
            <a:r>
              <a:rPr lang="en-US" sz="675" dirty="0"/>
              <a:t>With vehicle relocation, </a:t>
            </a:r>
            <a:r>
              <a:rPr lang="en-US" sz="675" b="1" dirty="0"/>
              <a:t>cars are physically moved</a:t>
            </a:r>
            <a:r>
              <a:rPr lang="en-US" sz="675" dirty="0"/>
              <a:t> from one location that has a vehicle surplus to another that experiences a vehicle shortage. Due to the evolving dynamics of service demand, </a:t>
            </a:r>
            <a:r>
              <a:rPr lang="en-US" sz="675" b="1" dirty="0"/>
              <a:t>if CSOs don’t update relocation strategies, costs increase without resolving vehicle imbalance</a:t>
            </a:r>
            <a:r>
              <a:rPr lang="en-US" sz="675" dirty="0"/>
              <a:t> </a:t>
            </a:r>
            <a:r>
              <a:rPr lang="en-US" sz="675" baseline="30000" dirty="0"/>
              <a:t>2</a:t>
            </a:r>
            <a:r>
              <a:rPr lang="en-US" sz="675" dirty="0"/>
              <a:t>.</a:t>
            </a:r>
          </a:p>
          <a:p>
            <a:pPr algn="just"/>
            <a:endParaRPr lang="en-US" sz="675" dirty="0"/>
          </a:p>
        </p:txBody>
      </p:sp>
      <p:sp>
        <p:nvSpPr>
          <p:cNvPr id="41" name="TextBox 40"/>
          <p:cNvSpPr txBox="1"/>
          <p:nvPr/>
        </p:nvSpPr>
        <p:spPr>
          <a:xfrm>
            <a:off x="2433092" y="3077069"/>
            <a:ext cx="5044470" cy="300082"/>
          </a:xfrm>
          <a:prstGeom prst="rect">
            <a:avLst/>
          </a:prstGeom>
          <a:noFill/>
        </p:spPr>
        <p:txBody>
          <a:bodyPr wrap="square" rtlCol="0">
            <a:spAutoFit/>
          </a:bodyPr>
          <a:lstStyle/>
          <a:p>
            <a:pPr algn="ctr">
              <a:spcAft>
                <a:spcPts val="338"/>
              </a:spcAft>
            </a:pPr>
            <a:r>
              <a:rPr lang="en-US" sz="675" dirty="0"/>
              <a:t>The following quotes were taken from the </a:t>
            </a:r>
            <a:r>
              <a:rPr lang="en-US" sz="675" b="1" u="sng" dirty="0">
                <a:solidFill>
                  <a:schemeClr val="accent1"/>
                </a:solidFill>
              </a:rPr>
              <a:t>European Journal of Operation Research</a:t>
            </a:r>
            <a:r>
              <a:rPr lang="en-US" sz="675" dirty="0"/>
              <a:t> and from the </a:t>
            </a:r>
            <a:r>
              <a:rPr lang="en-US" sz="675" b="1" u="sng" dirty="0">
                <a:solidFill>
                  <a:schemeClr val="accent1"/>
                </a:solidFill>
              </a:rPr>
              <a:t>Transportation Research Journal</a:t>
            </a:r>
            <a:r>
              <a:rPr lang="en-US" sz="675" dirty="0"/>
              <a:t>:</a:t>
            </a:r>
          </a:p>
        </p:txBody>
      </p:sp>
      <p:sp>
        <p:nvSpPr>
          <p:cNvPr id="42" name="TextBox 41"/>
          <p:cNvSpPr txBox="1"/>
          <p:nvPr/>
        </p:nvSpPr>
        <p:spPr>
          <a:xfrm>
            <a:off x="2433092" y="2909882"/>
            <a:ext cx="5044470" cy="213585"/>
          </a:xfrm>
          <a:prstGeom prst="rect">
            <a:avLst/>
          </a:prstGeom>
          <a:noFill/>
        </p:spPr>
        <p:txBody>
          <a:bodyPr wrap="square" rtlCol="0">
            <a:spAutoFit/>
          </a:bodyPr>
          <a:lstStyle/>
          <a:p>
            <a:pPr algn="ctr"/>
            <a:r>
              <a:rPr lang="en-US" sz="788" b="1" dirty="0"/>
              <a:t>Research gap: demand forecast tool with high spatial and temporal resolution </a:t>
            </a:r>
          </a:p>
        </p:txBody>
      </p:sp>
      <p:sp>
        <p:nvSpPr>
          <p:cNvPr id="4" name="Title 1"/>
          <p:cNvSpPr txBox="1">
            <a:spLocks/>
          </p:cNvSpPr>
          <p:nvPr/>
        </p:nvSpPr>
        <p:spPr>
          <a:xfrm>
            <a:off x="1617021" y="295479"/>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The Problem</a:t>
            </a:r>
          </a:p>
        </p:txBody>
      </p:sp>
      <p:pic>
        <p:nvPicPr>
          <p:cNvPr id="24" name="Picture 23"/>
          <p:cNvPicPr>
            <a:picLocks noChangeAspect="1"/>
          </p:cNvPicPr>
          <p:nvPr/>
        </p:nvPicPr>
        <p:blipFill rotWithShape="1">
          <a:blip r:embed="rId4"/>
          <a:srcRect l="5158" t="7414" r="5347" b="8070"/>
          <a:stretch/>
        </p:blipFill>
        <p:spPr>
          <a:xfrm>
            <a:off x="1463601" y="1293047"/>
            <a:ext cx="930751" cy="632985"/>
          </a:xfrm>
          <a:prstGeom prst="rect">
            <a:avLst/>
          </a:prstGeom>
        </p:spPr>
      </p:pic>
      <p:cxnSp>
        <p:nvCxnSpPr>
          <p:cNvPr id="30" name="Straight Connector 29"/>
          <p:cNvCxnSpPr/>
          <p:nvPr/>
        </p:nvCxnSpPr>
        <p:spPr>
          <a:xfrm>
            <a:off x="2475812" y="1993178"/>
            <a:ext cx="5001750"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33092" y="1249393"/>
            <a:ext cx="2432220" cy="196208"/>
          </a:xfrm>
          <a:prstGeom prst="rect">
            <a:avLst/>
          </a:prstGeom>
          <a:noFill/>
        </p:spPr>
        <p:txBody>
          <a:bodyPr wrap="square" rtlCol="0">
            <a:spAutoFit/>
          </a:bodyPr>
          <a:lstStyle/>
          <a:p>
            <a:pPr algn="just"/>
            <a:r>
              <a:rPr lang="en-US" sz="675" b="1" dirty="0"/>
              <a:t>Problem: vehicle imbalance in one-way systems</a:t>
            </a:r>
          </a:p>
        </p:txBody>
      </p:sp>
      <p:sp>
        <p:nvSpPr>
          <p:cNvPr id="19" name="TextBox 18"/>
          <p:cNvSpPr txBox="1"/>
          <p:nvPr/>
        </p:nvSpPr>
        <p:spPr>
          <a:xfrm>
            <a:off x="2433092" y="1375214"/>
            <a:ext cx="2541443" cy="715581"/>
          </a:xfrm>
          <a:prstGeom prst="rect">
            <a:avLst/>
          </a:prstGeom>
          <a:noFill/>
        </p:spPr>
        <p:txBody>
          <a:bodyPr wrap="square" rtlCol="0">
            <a:spAutoFit/>
          </a:bodyPr>
          <a:lstStyle/>
          <a:p>
            <a:pPr algn="just"/>
            <a:r>
              <a:rPr lang="en-US" sz="675" dirty="0"/>
              <a:t>Demand for car sharing services shows temporal and spatial patterns. When users move to popular destinations, other areas remain without sufficient cars to serve demand. As a consequence, </a:t>
            </a:r>
            <a:r>
              <a:rPr lang="en-US" sz="675" b="1" dirty="0"/>
              <a:t>areas with low demand might have a lot of idle cars, while areas with high demand have none</a:t>
            </a:r>
            <a:r>
              <a:rPr lang="en-US" sz="675" dirty="0"/>
              <a:t>. This problem is known as </a:t>
            </a:r>
            <a:r>
              <a:rPr lang="en-US" sz="675" b="1" dirty="0"/>
              <a:t>vehicle imbalance</a:t>
            </a:r>
            <a:r>
              <a:rPr lang="en-US" sz="675" dirty="0"/>
              <a:t>.</a:t>
            </a:r>
          </a:p>
        </p:txBody>
      </p:sp>
      <p:sp>
        <p:nvSpPr>
          <p:cNvPr id="20" name="TextBox 19"/>
          <p:cNvSpPr txBox="1"/>
          <p:nvPr/>
        </p:nvSpPr>
        <p:spPr>
          <a:xfrm>
            <a:off x="4990603" y="1375215"/>
            <a:ext cx="2541443" cy="611706"/>
          </a:xfrm>
          <a:prstGeom prst="rect">
            <a:avLst/>
          </a:prstGeom>
          <a:noFill/>
        </p:spPr>
        <p:txBody>
          <a:bodyPr wrap="square" rtlCol="0">
            <a:spAutoFit/>
          </a:bodyPr>
          <a:lstStyle/>
          <a:p>
            <a:pPr algn="just"/>
            <a:r>
              <a:rPr lang="en-US" sz="675" dirty="0"/>
              <a:t>If users experience continuous lack of available cars when trying to book the service, they switch to more reliable transportation services. </a:t>
            </a:r>
            <a:r>
              <a:rPr lang="en-US" sz="675" b="1" dirty="0"/>
              <a:t>Vehicle imbalance can bring thousands of euros in daily operating losses</a:t>
            </a:r>
            <a:r>
              <a:rPr lang="en-US" sz="675" baseline="30000" dirty="0"/>
              <a:t>1 </a:t>
            </a:r>
            <a:r>
              <a:rPr lang="en-US" sz="675" dirty="0"/>
              <a:t>to a car sharing business.</a:t>
            </a:r>
          </a:p>
        </p:txBody>
      </p:sp>
      <p:sp>
        <p:nvSpPr>
          <p:cNvPr id="31" name="TextBox 30">
            <a:extLst>
              <a:ext uri="{FF2B5EF4-FFF2-40B4-BE49-F238E27FC236}">
                <a16:creationId xmlns:a16="http://schemas.microsoft.com/office/drawing/2014/main" xmlns="" id="{A56096E7-1637-4539-96A3-F80E98F867D7}"/>
              </a:ext>
            </a:extLst>
          </p:cNvPr>
          <p:cNvSpPr txBox="1"/>
          <p:nvPr/>
        </p:nvSpPr>
        <p:spPr>
          <a:xfrm>
            <a:off x="1415466" y="4145394"/>
            <a:ext cx="5728285" cy="456279"/>
          </a:xfrm>
          <a:prstGeom prst="rect">
            <a:avLst/>
          </a:prstGeom>
          <a:noFill/>
        </p:spPr>
        <p:txBody>
          <a:bodyPr wrap="square" rtlCol="0">
            <a:spAutoFit/>
          </a:bodyPr>
          <a:lstStyle/>
          <a:p>
            <a:r>
              <a:rPr lang="en-US" sz="394" dirty="0"/>
              <a:t>(1) Jorge, D., </a:t>
            </a:r>
            <a:r>
              <a:rPr lang="en-US" sz="394" dirty="0" err="1"/>
              <a:t>Correia</a:t>
            </a:r>
            <a:r>
              <a:rPr lang="en-US" sz="394" dirty="0"/>
              <a:t>, G. H. A., and Barnhart, C. (2014). “Comparing optimal relocation operations with simulated relocation policies in one-way car sharing systems”. IEEE Transactions on Intelligent Transportation Systems, 15(4): 1667-1775.</a:t>
            </a:r>
          </a:p>
          <a:p>
            <a:r>
              <a:rPr lang="en-US" sz="394" dirty="0"/>
              <a:t>(2) </a:t>
            </a:r>
            <a:r>
              <a:rPr lang="en-US" sz="394" dirty="0" err="1"/>
              <a:t>Kek</a:t>
            </a:r>
            <a:r>
              <a:rPr lang="en-US" sz="394" dirty="0"/>
              <a:t>, A. G. H., </a:t>
            </a:r>
            <a:r>
              <a:rPr lang="en-US" sz="394" dirty="0" err="1"/>
              <a:t>Cheu</a:t>
            </a:r>
            <a:r>
              <a:rPr lang="en-US" sz="394" dirty="0"/>
              <a:t>, R. L., and </a:t>
            </a:r>
            <a:r>
              <a:rPr lang="en-US" sz="394" dirty="0" err="1"/>
              <a:t>Chor</a:t>
            </a:r>
            <a:r>
              <a:rPr lang="en-US" sz="394" dirty="0"/>
              <a:t>, M. L. (2006). “Relocation simulation model for multiple-station shared-use vehicle system”. Transportation Research Record: Journal of the Transportation Research Board, 1986: 81-88.</a:t>
            </a:r>
          </a:p>
          <a:p>
            <a:r>
              <a:rPr lang="en-US" sz="394" dirty="0"/>
              <a:t>(3) </a:t>
            </a:r>
            <a:r>
              <a:rPr lang="en-US" sz="394" dirty="0" err="1"/>
              <a:t>Boyaci</a:t>
            </a:r>
            <a:r>
              <a:rPr lang="en-US" sz="394" dirty="0"/>
              <a:t>, B., </a:t>
            </a:r>
            <a:r>
              <a:rPr lang="en-US" sz="394" dirty="0" err="1"/>
              <a:t>Zografos</a:t>
            </a:r>
            <a:r>
              <a:rPr lang="en-US" sz="394" dirty="0"/>
              <a:t>, K. G., </a:t>
            </a:r>
            <a:r>
              <a:rPr lang="en-US" sz="394" dirty="0" err="1"/>
              <a:t>Geroliminis</a:t>
            </a:r>
            <a:r>
              <a:rPr lang="en-US" sz="394" dirty="0"/>
              <a:t> N. (2014, pp. 735). “An optimization framework for the development of efficient one-way car-sharing systems”. European Journal of Operational Research, 240: 718-733.</a:t>
            </a:r>
          </a:p>
          <a:p>
            <a:r>
              <a:rPr lang="en-US" sz="394" dirty="0"/>
              <a:t>(4) </a:t>
            </a:r>
            <a:r>
              <a:rPr lang="en-US" sz="394" dirty="0" err="1"/>
              <a:t>Boyaci</a:t>
            </a:r>
            <a:r>
              <a:rPr lang="en-US" sz="394" dirty="0"/>
              <a:t>, B., </a:t>
            </a:r>
            <a:r>
              <a:rPr lang="en-US" sz="394" dirty="0" err="1"/>
              <a:t>Zografos</a:t>
            </a:r>
            <a:r>
              <a:rPr lang="en-US" sz="394" dirty="0"/>
              <a:t>, K. G. and </a:t>
            </a:r>
            <a:r>
              <a:rPr lang="en-US" sz="394" dirty="0" err="1"/>
              <a:t>Geroliminis</a:t>
            </a:r>
            <a:r>
              <a:rPr lang="en-US" sz="394" dirty="0"/>
              <a:t> N. (2017, pp. 215). “An integrated optimization-simulation framework for vehicle and personnel relocations of electric carsharing systems with reservations”. Transportation Research Part B: Methodological, 95: 214-237.</a:t>
            </a:r>
          </a:p>
          <a:p>
            <a:r>
              <a:rPr lang="en-US" sz="394" dirty="0"/>
              <a:t>(5) Weikl, S. (2016, pp. 30). “A Mesoscopic Relocation Model for Free-Floating Carsharing Systems”. Working paper. Institute for Transport and Regional Planning Department of Traffic Engineering, Munich.</a:t>
            </a:r>
            <a:endParaRPr lang="it-IT" sz="394" dirty="0"/>
          </a:p>
        </p:txBody>
      </p:sp>
      <p:cxnSp>
        <p:nvCxnSpPr>
          <p:cNvPr id="32" name="Straight Connector 31">
            <a:extLst>
              <a:ext uri="{FF2B5EF4-FFF2-40B4-BE49-F238E27FC236}">
                <a16:creationId xmlns:a16="http://schemas.microsoft.com/office/drawing/2014/main" xmlns="" id="{0777AE7C-DDA9-4A28-8C2A-A76FF9CD7156}"/>
              </a:ext>
            </a:extLst>
          </p:cNvPr>
          <p:cNvCxnSpPr/>
          <p:nvPr/>
        </p:nvCxnSpPr>
        <p:spPr>
          <a:xfrm>
            <a:off x="1415466" y="4136446"/>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6CE88EE1-BF97-42FE-8B7D-60FA49F3B726}"/>
              </a:ext>
            </a:extLst>
          </p:cNvPr>
          <p:cNvPicPr>
            <a:picLocks noChangeAspect="1"/>
          </p:cNvPicPr>
          <p:nvPr/>
        </p:nvPicPr>
        <p:blipFill>
          <a:blip r:embed="rId5"/>
          <a:stretch>
            <a:fillRect/>
          </a:stretch>
        </p:blipFill>
        <p:spPr>
          <a:xfrm>
            <a:off x="1410890" y="2072013"/>
            <a:ext cx="1036172" cy="755147"/>
          </a:xfrm>
          <a:prstGeom prst="rect">
            <a:avLst/>
          </a:prstGeom>
        </p:spPr>
      </p:pic>
      <p:cxnSp>
        <p:nvCxnSpPr>
          <p:cNvPr id="25" name="Straight Connector 24">
            <a:extLst>
              <a:ext uri="{FF2B5EF4-FFF2-40B4-BE49-F238E27FC236}">
                <a16:creationId xmlns:a16="http://schemas.microsoft.com/office/drawing/2014/main" xmlns="" id="{5E3F661A-D8C3-4BE3-8F00-49BBB34C87E7}"/>
              </a:ext>
            </a:extLst>
          </p:cNvPr>
          <p:cNvCxnSpPr/>
          <p:nvPr/>
        </p:nvCxnSpPr>
        <p:spPr>
          <a:xfrm>
            <a:off x="2475812" y="2830882"/>
            <a:ext cx="5001750" cy="0"/>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CCF1507-C6CE-4AEA-8FE3-06ACC14B1C80}"/>
              </a:ext>
            </a:extLst>
          </p:cNvPr>
          <p:cNvSpPr txBox="1"/>
          <p:nvPr/>
        </p:nvSpPr>
        <p:spPr>
          <a:xfrm>
            <a:off x="2433092" y="3303829"/>
            <a:ext cx="2541443" cy="507831"/>
          </a:xfrm>
          <a:prstGeom prst="rect">
            <a:avLst/>
          </a:prstGeom>
          <a:noFill/>
        </p:spPr>
        <p:txBody>
          <a:bodyPr wrap="square" rtlCol="0">
            <a:spAutoFit/>
          </a:bodyPr>
          <a:lstStyle/>
          <a:p>
            <a:pPr algn="ctr"/>
            <a:r>
              <a:rPr lang="en-US" sz="675" b="1" dirty="0"/>
              <a:t>“</a:t>
            </a:r>
            <a:r>
              <a:rPr lang="en-US" sz="675" dirty="0"/>
              <a:t>A </a:t>
            </a:r>
            <a:r>
              <a:rPr lang="en-US" sz="675" b="1" dirty="0">
                <a:solidFill>
                  <a:srgbClr val="0070C0"/>
                </a:solidFill>
              </a:rPr>
              <a:t>central issue</a:t>
            </a:r>
            <a:r>
              <a:rPr lang="en-US" sz="675" b="1" dirty="0"/>
              <a:t> </a:t>
            </a:r>
            <a:r>
              <a:rPr lang="en-US" sz="675" dirty="0"/>
              <a:t>related to strategic decision-making for car-sharing systems is the </a:t>
            </a:r>
            <a:r>
              <a:rPr lang="en-US" sz="675" b="1" dirty="0">
                <a:solidFill>
                  <a:srgbClr val="0070C0"/>
                </a:solidFill>
              </a:rPr>
              <a:t>estimation of the spatial and temporal </a:t>
            </a:r>
          </a:p>
          <a:p>
            <a:pPr algn="ctr"/>
            <a:r>
              <a:rPr lang="en-US" sz="675" b="1" dirty="0">
                <a:solidFill>
                  <a:srgbClr val="0070C0"/>
                </a:solidFill>
              </a:rPr>
              <a:t>distribution of the demand</a:t>
            </a:r>
            <a:r>
              <a:rPr lang="en-US" sz="675" dirty="0"/>
              <a:t>” </a:t>
            </a:r>
            <a:r>
              <a:rPr lang="en-US" sz="675" baseline="30000" dirty="0"/>
              <a:t>3</a:t>
            </a:r>
          </a:p>
        </p:txBody>
      </p:sp>
      <p:sp>
        <p:nvSpPr>
          <p:cNvPr id="23" name="TextBox 22">
            <a:extLst>
              <a:ext uri="{FF2B5EF4-FFF2-40B4-BE49-F238E27FC236}">
                <a16:creationId xmlns:a16="http://schemas.microsoft.com/office/drawing/2014/main" xmlns="" id="{91EAEE61-4FFD-48BC-BA55-F6058FBCB1B0}"/>
              </a:ext>
            </a:extLst>
          </p:cNvPr>
          <p:cNvSpPr txBox="1"/>
          <p:nvPr/>
        </p:nvSpPr>
        <p:spPr>
          <a:xfrm>
            <a:off x="3747771" y="3769085"/>
            <a:ext cx="2541443" cy="403957"/>
          </a:xfrm>
          <a:prstGeom prst="rect">
            <a:avLst/>
          </a:prstGeom>
          <a:noFill/>
        </p:spPr>
        <p:txBody>
          <a:bodyPr wrap="square" rtlCol="0">
            <a:spAutoFit/>
          </a:bodyPr>
          <a:lstStyle/>
          <a:p>
            <a:pPr algn="ctr"/>
            <a:r>
              <a:rPr lang="en-US" sz="675" dirty="0"/>
              <a:t>“Stronger focus on </a:t>
            </a:r>
            <a:r>
              <a:rPr lang="en-US" sz="675" b="1" dirty="0">
                <a:solidFill>
                  <a:srgbClr val="0070C0"/>
                </a:solidFill>
              </a:rPr>
              <a:t>reliable demand models which have not been covered comprehensively by literature in the past</a:t>
            </a:r>
            <a:r>
              <a:rPr lang="en-US" sz="675" dirty="0"/>
              <a:t> is needed”</a:t>
            </a:r>
            <a:r>
              <a:rPr lang="en-US" sz="675" b="1" dirty="0"/>
              <a:t> </a:t>
            </a:r>
            <a:r>
              <a:rPr lang="en-US" sz="675" b="1" baseline="30000" dirty="0"/>
              <a:t>5</a:t>
            </a:r>
            <a:endParaRPr lang="en-US" sz="675" dirty="0"/>
          </a:p>
        </p:txBody>
      </p:sp>
      <p:sp>
        <p:nvSpPr>
          <p:cNvPr id="26" name="TextBox 25">
            <a:extLst>
              <a:ext uri="{FF2B5EF4-FFF2-40B4-BE49-F238E27FC236}">
                <a16:creationId xmlns:a16="http://schemas.microsoft.com/office/drawing/2014/main" xmlns="" id="{AA66B026-6007-4B29-A909-EC7F401B6DB8}"/>
              </a:ext>
            </a:extLst>
          </p:cNvPr>
          <p:cNvSpPr txBox="1"/>
          <p:nvPr/>
        </p:nvSpPr>
        <p:spPr>
          <a:xfrm>
            <a:off x="4990603" y="3303829"/>
            <a:ext cx="2541443" cy="403957"/>
          </a:xfrm>
          <a:prstGeom prst="rect">
            <a:avLst/>
          </a:prstGeom>
          <a:noFill/>
        </p:spPr>
        <p:txBody>
          <a:bodyPr wrap="square" rtlCol="0">
            <a:spAutoFit/>
          </a:bodyPr>
          <a:lstStyle/>
          <a:p>
            <a:pPr algn="ctr"/>
            <a:r>
              <a:rPr lang="en-US" sz="675" dirty="0"/>
              <a:t>“The </a:t>
            </a:r>
            <a:r>
              <a:rPr lang="en-US" sz="675" b="1" dirty="0">
                <a:solidFill>
                  <a:srgbClr val="0070C0"/>
                </a:solidFill>
              </a:rPr>
              <a:t>operational management</a:t>
            </a:r>
            <a:r>
              <a:rPr lang="en-US" sz="675" dirty="0"/>
              <a:t> of carsharing systems </a:t>
            </a:r>
          </a:p>
          <a:p>
            <a:pPr algn="ctr"/>
            <a:r>
              <a:rPr lang="en-US" sz="675" dirty="0"/>
              <a:t>is </a:t>
            </a:r>
            <a:r>
              <a:rPr lang="en-US" sz="675" b="1" dirty="0">
                <a:solidFill>
                  <a:srgbClr val="0070C0"/>
                </a:solidFill>
              </a:rPr>
              <a:t>complex</a:t>
            </a:r>
            <a:r>
              <a:rPr lang="en-US" sz="675" dirty="0"/>
              <a:t> due to the stochastic and </a:t>
            </a:r>
            <a:r>
              <a:rPr lang="en-US" sz="675" b="1" dirty="0">
                <a:solidFill>
                  <a:srgbClr val="0070C0"/>
                </a:solidFill>
              </a:rPr>
              <a:t>dynamic nature </a:t>
            </a:r>
          </a:p>
          <a:p>
            <a:pPr algn="ctr"/>
            <a:r>
              <a:rPr lang="en-US" sz="675" b="1" dirty="0">
                <a:solidFill>
                  <a:srgbClr val="0070C0"/>
                </a:solidFill>
              </a:rPr>
              <a:t>of demand in time and space</a:t>
            </a:r>
            <a:r>
              <a:rPr lang="en-US" sz="675" dirty="0"/>
              <a:t>”</a:t>
            </a:r>
            <a:r>
              <a:rPr lang="en-US" sz="675" b="1" dirty="0"/>
              <a:t> </a:t>
            </a:r>
            <a:r>
              <a:rPr lang="en-US" sz="675" b="1" baseline="30000" dirty="0"/>
              <a:t>4</a:t>
            </a:r>
            <a:endParaRPr lang="en-US" sz="675" dirty="0"/>
          </a:p>
        </p:txBody>
      </p:sp>
    </p:spTree>
    <p:extLst>
      <p:ext uri="{BB962C8B-B14F-4D97-AF65-F5344CB8AC3E}">
        <p14:creationId xmlns:p14="http://schemas.microsoft.com/office/powerpoint/2010/main" val="115747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Document</a:t>
            </a:r>
            <a:endParaRPr lang="en-US" dirty="0"/>
          </a:p>
        </p:txBody>
      </p:sp>
      <p:sp>
        <p:nvSpPr>
          <p:cNvPr id="3" name="Content Placeholder 2"/>
          <p:cNvSpPr>
            <a:spLocks noGrp="1"/>
          </p:cNvSpPr>
          <p:nvPr>
            <p:ph idx="1"/>
          </p:nvPr>
        </p:nvSpPr>
        <p:spPr>
          <a:xfrm>
            <a:off x="712788" y="1298575"/>
            <a:ext cx="7584138" cy="2923877"/>
          </a:xfrm>
        </p:spPr>
        <p:txBody>
          <a:bodyPr/>
          <a:lstStyle/>
          <a:p>
            <a:pPr algn="just"/>
            <a:r>
              <a:rPr lang="en-US" sz="1800" i="1" dirty="0" smtClean="0">
                <a:latin typeface="Arial" panose="020B0604020202020204" pitchFamily="34" charset="0"/>
                <a:cs typeface="Arial" panose="020B0604020202020204" pitchFamily="34" charset="0"/>
              </a:rPr>
              <a:t>An adequate skills base: </a:t>
            </a:r>
            <a:r>
              <a:rPr lang="en-US" sz="1800" dirty="0" smtClean="0">
                <a:latin typeface="Arial" panose="020B0604020202020204" pitchFamily="34" charset="0"/>
                <a:cs typeface="Arial" panose="020B0604020202020204" pitchFamily="34" charset="0"/>
              </a:rPr>
              <a:t>The competence base addresses descriptive and predictive data analytics, data </a:t>
            </a:r>
            <a:r>
              <a:rPr lang="en-US" sz="1800" dirty="0" err="1" smtClean="0">
                <a:latin typeface="Arial" panose="020B0604020202020204" pitchFamily="34" charset="0"/>
                <a:cs typeface="Arial" panose="020B0604020202020204" pitchFamily="34" charset="0"/>
              </a:rPr>
              <a:t>visualisation</a:t>
            </a:r>
            <a:r>
              <a:rPr lang="en-US" sz="1800" dirty="0" smtClean="0">
                <a:latin typeface="Arial" panose="020B0604020202020204" pitchFamily="34" charset="0"/>
                <a:cs typeface="Arial" panose="020B0604020202020204" pitchFamily="34" charset="0"/>
              </a:rPr>
              <a:t>, artificial intelligence and decision-making software tools and </a:t>
            </a:r>
            <a:r>
              <a:rPr lang="it-IT" sz="1800" dirty="0" err="1" smtClean="0">
                <a:latin typeface="Arial" panose="020B0604020202020204" pitchFamily="34" charset="0"/>
                <a:cs typeface="Arial" panose="020B0604020202020204" pitchFamily="34" charset="0"/>
              </a:rPr>
              <a:t>algorithms</a:t>
            </a:r>
            <a:r>
              <a:rPr lang="it-IT"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algn="just"/>
            <a:r>
              <a:rPr lang="en-US" sz="1800" dirty="0" smtClean="0">
                <a:latin typeface="Arial" panose="020B0604020202020204" pitchFamily="34" charset="0"/>
                <a:cs typeface="Arial" panose="020B0604020202020204" pitchFamily="34" charset="0"/>
              </a:rPr>
              <a:t>The EU document encourages </a:t>
            </a:r>
            <a:r>
              <a:rPr lang="en-US" sz="1800" i="1" dirty="0" smtClean="0">
                <a:latin typeface="Arial" panose="020B0604020202020204" pitchFamily="34" charset="0"/>
                <a:cs typeface="Arial" panose="020B0604020202020204" pitchFamily="34" charset="0"/>
              </a:rPr>
              <a:t>close cooperation between players</a:t>
            </a:r>
            <a:r>
              <a:rPr lang="en-US" sz="1800" dirty="0" smtClean="0">
                <a:latin typeface="Arial" panose="020B0604020202020204" pitchFamily="34" charset="0"/>
                <a:cs typeface="Arial" panose="020B0604020202020204" pitchFamily="34" charset="0"/>
              </a:rPr>
              <a:t> (i.e., industry and universities) to achieve the sharing of the desired competences</a:t>
            </a:r>
          </a:p>
          <a:p>
            <a:pPr algn="just"/>
            <a:r>
              <a:rPr lang="en-US" sz="1800" i="1" dirty="0" smtClean="0">
                <a:latin typeface="Arial" panose="020B0604020202020204" pitchFamily="34" charset="0"/>
                <a:cs typeface="Arial" panose="020B0604020202020204" pitchFamily="34" charset="0"/>
              </a:rPr>
              <a:t>The training of </a:t>
            </a:r>
            <a:r>
              <a:rPr lang="en-US" sz="1800" dirty="0" smtClean="0">
                <a:latin typeface="Arial" panose="020B0604020202020204" pitchFamily="34" charset="0"/>
                <a:cs typeface="Arial" panose="020B0604020202020204" pitchFamily="34" charset="0"/>
              </a:rPr>
              <a:t>professionals who can perform in-depth thematic analysis, exploit machine findings, derive insight from data and use them for improved </a:t>
            </a:r>
            <a:r>
              <a:rPr lang="it-IT" sz="1800" dirty="0" err="1" smtClean="0">
                <a:latin typeface="Arial" panose="020B0604020202020204" pitchFamily="34" charset="0"/>
                <a:cs typeface="Arial" panose="020B0604020202020204" pitchFamily="34" charset="0"/>
              </a:rPr>
              <a:t>decision-making</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is</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considered</a:t>
            </a:r>
            <a:r>
              <a:rPr lang="it-IT" sz="1800" dirty="0" smtClean="0">
                <a:latin typeface="Arial" panose="020B0604020202020204" pitchFamily="34" charset="0"/>
                <a:cs typeface="Arial" panose="020B0604020202020204" pitchFamily="34" charset="0"/>
              </a:rPr>
              <a:t> </a:t>
            </a:r>
            <a:r>
              <a:rPr lang="it-IT" sz="1800" dirty="0" err="1" smtClean="0">
                <a:latin typeface="Arial" panose="020B0604020202020204" pitchFamily="34" charset="0"/>
                <a:cs typeface="Arial" panose="020B0604020202020204" pitchFamily="34" charset="0"/>
              </a:rPr>
              <a:t>crucial</a:t>
            </a:r>
            <a:r>
              <a:rPr lang="it-IT" sz="1800" dirty="0" smtClean="0">
                <a:latin typeface="Arial" panose="020B0604020202020204" pitchFamily="34" charset="0"/>
                <a:cs typeface="Arial" panose="020B0604020202020204" pitchFamily="34" charset="0"/>
              </a:rPr>
              <a:t>.</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156115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661793" y="440198"/>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Objective: demand forecast in the city of Milan</a:t>
            </a:r>
          </a:p>
        </p:txBody>
      </p:sp>
      <p:cxnSp>
        <p:nvCxnSpPr>
          <p:cNvPr id="21" name="Straight Connector 20">
            <a:extLst>
              <a:ext uri="{FF2B5EF4-FFF2-40B4-BE49-F238E27FC236}">
                <a16:creationId xmlns:a16="http://schemas.microsoft.com/office/drawing/2014/main" xmlns="" id="{B89AC5EB-04DD-4563-AFE7-214988A9719A}"/>
              </a:ext>
            </a:extLst>
          </p:cNvPr>
          <p:cNvCxnSpPr/>
          <p:nvPr/>
        </p:nvCxnSpPr>
        <p:spPr>
          <a:xfrm>
            <a:off x="1415466" y="4136446"/>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Slide Number Placeholder 2">
            <a:extLst>
              <a:ext uri="{FF2B5EF4-FFF2-40B4-BE49-F238E27FC236}">
                <a16:creationId xmlns:a16="http://schemas.microsoft.com/office/drawing/2014/main" xmlns="" id="{3576BFE6-A7BD-475C-AC32-AFF7B75518C8}"/>
              </a:ext>
            </a:extLst>
          </p:cNvPr>
          <p:cNvSpPr>
            <a:spLocks noGrp="1"/>
          </p:cNvSpPr>
          <p:nvPr>
            <p:ph type="sldNum" sz="quarter" idx="12"/>
          </p:nvPr>
        </p:nvSpPr>
        <p:spPr>
          <a:xfrm>
            <a:off x="6185485" y="4218385"/>
            <a:ext cx="1543050" cy="205383"/>
          </a:xfrm>
        </p:spPr>
        <p:txBody>
          <a:bodyPr/>
          <a:lstStyle/>
          <a:p>
            <a:r>
              <a:rPr lang="it-IT" dirty="0"/>
              <a:t>4</a:t>
            </a:r>
          </a:p>
        </p:txBody>
      </p:sp>
      <p:sp>
        <p:nvSpPr>
          <p:cNvPr id="26" name="TextBox 25">
            <a:extLst>
              <a:ext uri="{FF2B5EF4-FFF2-40B4-BE49-F238E27FC236}">
                <a16:creationId xmlns:a16="http://schemas.microsoft.com/office/drawing/2014/main" xmlns="" id="{C302DE82-56C0-406F-BCEB-3A49FBDE796E}"/>
              </a:ext>
            </a:extLst>
          </p:cNvPr>
          <p:cNvSpPr txBox="1"/>
          <p:nvPr/>
        </p:nvSpPr>
        <p:spPr>
          <a:xfrm>
            <a:off x="1415466" y="4145394"/>
            <a:ext cx="3148268" cy="334963"/>
          </a:xfrm>
          <a:prstGeom prst="rect">
            <a:avLst/>
          </a:prstGeom>
          <a:noFill/>
        </p:spPr>
        <p:txBody>
          <a:bodyPr wrap="square" rtlCol="0">
            <a:spAutoFit/>
          </a:bodyPr>
          <a:lstStyle/>
          <a:p>
            <a:pPr algn="just"/>
            <a:r>
              <a:rPr lang="en-US" sz="394" dirty="0"/>
              <a:t>(1) The dataset didn’t include any information about CS users or the CSOs that provided the service. However, because the CSO’s financial performance and private information about users might be deducted from the data, the dataset is not sharable and the thesis cannot be published. Privacy matters were agreed by professor E. </a:t>
            </a:r>
            <a:r>
              <a:rPr lang="en-US" sz="394" dirty="0" err="1"/>
              <a:t>Borgonovo</a:t>
            </a:r>
            <a:r>
              <a:rPr lang="en-US" sz="394" dirty="0"/>
              <a:t> and Mr. E. </a:t>
            </a:r>
            <a:r>
              <a:rPr lang="en-US" sz="394" dirty="0" err="1"/>
              <a:t>Curto</a:t>
            </a:r>
            <a:r>
              <a:rPr lang="en-US" sz="394" dirty="0"/>
              <a:t> from Urbi for not sharing the dataset.</a:t>
            </a:r>
            <a:endParaRPr lang="it-IT" sz="394" dirty="0"/>
          </a:p>
        </p:txBody>
      </p:sp>
      <p:sp>
        <p:nvSpPr>
          <p:cNvPr id="19" name="TextBox 18">
            <a:extLst>
              <a:ext uri="{FF2B5EF4-FFF2-40B4-BE49-F238E27FC236}">
                <a16:creationId xmlns:a16="http://schemas.microsoft.com/office/drawing/2014/main" xmlns="" id="{584D8D51-3533-4A34-9BDC-D140AE32F5CA}"/>
              </a:ext>
            </a:extLst>
          </p:cNvPr>
          <p:cNvSpPr txBox="1"/>
          <p:nvPr/>
        </p:nvSpPr>
        <p:spPr>
          <a:xfrm>
            <a:off x="4673447" y="1427043"/>
            <a:ext cx="3246772" cy="170175"/>
          </a:xfrm>
          <a:prstGeom prst="rect">
            <a:avLst/>
          </a:prstGeom>
          <a:noFill/>
        </p:spPr>
        <p:txBody>
          <a:bodyPr wrap="square" rtlCol="0">
            <a:spAutoFit/>
          </a:bodyPr>
          <a:lstStyle/>
          <a:p>
            <a:pPr algn="just"/>
            <a:r>
              <a:rPr lang="en-US" sz="506" dirty="0"/>
              <a:t>Figure 2: spatial and temporal division used for the analysis of car sharing demand</a:t>
            </a:r>
          </a:p>
        </p:txBody>
      </p:sp>
      <p:sp>
        <p:nvSpPr>
          <p:cNvPr id="20" name="TextBox 19">
            <a:extLst>
              <a:ext uri="{FF2B5EF4-FFF2-40B4-BE49-F238E27FC236}">
                <a16:creationId xmlns:a16="http://schemas.microsoft.com/office/drawing/2014/main" xmlns="" id="{F8D8079F-FCE8-42A2-8A1B-087D333EAEA3}"/>
              </a:ext>
            </a:extLst>
          </p:cNvPr>
          <p:cNvSpPr txBox="1"/>
          <p:nvPr/>
        </p:nvSpPr>
        <p:spPr>
          <a:xfrm>
            <a:off x="1448808" y="1427042"/>
            <a:ext cx="3152843" cy="741870"/>
          </a:xfrm>
          <a:prstGeom prst="rect">
            <a:avLst/>
          </a:prstGeom>
          <a:noFill/>
        </p:spPr>
        <p:txBody>
          <a:bodyPr wrap="square" rtlCol="0">
            <a:spAutoFit/>
          </a:bodyPr>
          <a:lstStyle/>
          <a:p>
            <a:pPr algn="ctr"/>
            <a:r>
              <a:rPr lang="en-US" sz="844" b="1" dirty="0"/>
              <a:t>Objective</a:t>
            </a:r>
            <a:r>
              <a:rPr lang="en-US" sz="844" dirty="0"/>
              <a:t>: </a:t>
            </a:r>
            <a:r>
              <a:rPr lang="en-US" sz="844" b="1" dirty="0"/>
              <a:t>forecast the demand</a:t>
            </a:r>
            <a:r>
              <a:rPr lang="en-US" sz="844" dirty="0"/>
              <a:t> (i.e. the total number of bookings) </a:t>
            </a:r>
            <a:r>
              <a:rPr lang="en-US" sz="844" b="1" dirty="0"/>
              <a:t>for a 1-hour period “t” in all the 86 areas of Milan</a:t>
            </a:r>
            <a:r>
              <a:rPr lang="en-US" sz="844" dirty="0"/>
              <a:t> in which car sharing services are available, using historical booking data (from “t-1” to “t-n”) of </a:t>
            </a:r>
            <a:r>
              <a:rPr lang="en-US" sz="844" b="1" dirty="0">
                <a:solidFill>
                  <a:srgbClr val="FF0000"/>
                </a:solidFill>
              </a:rPr>
              <a:t>each area</a:t>
            </a:r>
            <a:r>
              <a:rPr lang="en-US" sz="844" dirty="0"/>
              <a:t> and its </a:t>
            </a:r>
            <a:r>
              <a:rPr lang="en-US" sz="844" b="1" dirty="0">
                <a:solidFill>
                  <a:srgbClr val="4472C4"/>
                </a:solidFill>
              </a:rPr>
              <a:t>adjacent areas</a:t>
            </a:r>
            <a:r>
              <a:rPr lang="en-US" sz="844" dirty="0"/>
              <a:t>.</a:t>
            </a:r>
          </a:p>
        </p:txBody>
      </p:sp>
      <p:pic>
        <p:nvPicPr>
          <p:cNvPr id="3" name="Picture 2">
            <a:extLst>
              <a:ext uri="{FF2B5EF4-FFF2-40B4-BE49-F238E27FC236}">
                <a16:creationId xmlns:a16="http://schemas.microsoft.com/office/drawing/2014/main" xmlns="" id="{C42BD22B-D01D-425F-B05D-DF072D3F35F6}"/>
              </a:ext>
            </a:extLst>
          </p:cNvPr>
          <p:cNvPicPr>
            <a:picLocks noChangeAspect="1"/>
          </p:cNvPicPr>
          <p:nvPr/>
        </p:nvPicPr>
        <p:blipFill>
          <a:blip r:embed="rId2"/>
          <a:stretch>
            <a:fillRect/>
          </a:stretch>
        </p:blipFill>
        <p:spPr>
          <a:xfrm>
            <a:off x="4619305" y="1574934"/>
            <a:ext cx="3132359" cy="2402437"/>
          </a:xfrm>
          <a:prstGeom prst="rect">
            <a:avLst/>
          </a:prstGeom>
        </p:spPr>
      </p:pic>
      <p:sp>
        <p:nvSpPr>
          <p:cNvPr id="9" name="TextBox 8">
            <a:extLst>
              <a:ext uri="{FF2B5EF4-FFF2-40B4-BE49-F238E27FC236}">
                <a16:creationId xmlns:a16="http://schemas.microsoft.com/office/drawing/2014/main" xmlns="" id="{AE562302-3A13-49AC-B3FF-6AC2BEE81FFC}"/>
              </a:ext>
            </a:extLst>
          </p:cNvPr>
          <p:cNvSpPr txBox="1"/>
          <p:nvPr/>
        </p:nvSpPr>
        <p:spPr>
          <a:xfrm>
            <a:off x="1448808" y="2165387"/>
            <a:ext cx="3152843" cy="1962076"/>
          </a:xfrm>
          <a:prstGeom prst="rect">
            <a:avLst/>
          </a:prstGeom>
          <a:noFill/>
        </p:spPr>
        <p:txBody>
          <a:bodyPr wrap="square" rtlCol="0">
            <a:spAutoFit/>
          </a:bodyPr>
          <a:lstStyle/>
          <a:p>
            <a:pPr algn="just"/>
            <a:r>
              <a:rPr lang="en-US" sz="675" b="1" dirty="0"/>
              <a:t>Dataset building</a:t>
            </a:r>
            <a:r>
              <a:rPr lang="en-US" sz="675" dirty="0"/>
              <a:t>. The original dataset contained a list of </a:t>
            </a:r>
            <a:r>
              <a:rPr lang="en-US" sz="675" b="1" dirty="0"/>
              <a:t>810.000 rentals for all car sharing services in Milan</a:t>
            </a:r>
            <a:r>
              <a:rPr lang="en-US" sz="675" dirty="0"/>
              <a:t>, corresponding to all trips in the month of May 2017. For each rental, the following data was available: 1) origin and destination area; 2) origin and destination location coordinates; 3) time of origin and arrival; 4) duration time.</a:t>
            </a:r>
            <a:r>
              <a:rPr lang="en-US" sz="675" b="1" dirty="0"/>
              <a:t> </a:t>
            </a:r>
          </a:p>
          <a:p>
            <a:pPr algn="just"/>
            <a:endParaRPr lang="en-US" sz="675" b="1" dirty="0"/>
          </a:p>
          <a:p>
            <a:pPr algn="just"/>
            <a:r>
              <a:rPr lang="en-US" sz="675" dirty="0"/>
              <a:t>To create the final dataset, for each of the 86 areas in which car sharing services are available the </a:t>
            </a:r>
            <a:r>
              <a:rPr lang="en-US" sz="675" b="1" dirty="0"/>
              <a:t>80 variables below were calculated</a:t>
            </a:r>
            <a:r>
              <a:rPr lang="en-US" sz="675" dirty="0"/>
              <a:t> for each one-hour period in the month of May 2017.</a:t>
            </a:r>
          </a:p>
          <a:p>
            <a:pPr algn="just"/>
            <a:endParaRPr lang="en-US" sz="675" dirty="0"/>
          </a:p>
          <a:p>
            <a:pPr algn="just"/>
            <a:r>
              <a:rPr lang="en-US" sz="675" dirty="0"/>
              <a:t>In particular, the following 40 variables were calculated both </a:t>
            </a:r>
            <a:r>
              <a:rPr lang="en-US" sz="675" b="1" dirty="0">
                <a:solidFill>
                  <a:srgbClr val="4472C4"/>
                </a:solidFill>
              </a:rPr>
              <a:t>for the area considered</a:t>
            </a:r>
            <a:r>
              <a:rPr lang="en-US" sz="675" dirty="0"/>
              <a:t> and </a:t>
            </a:r>
            <a:r>
              <a:rPr lang="en-US" sz="675" b="1" dirty="0">
                <a:solidFill>
                  <a:srgbClr val="FF0000"/>
                </a:solidFill>
              </a:rPr>
              <a:t>for the areas adjacent to the one considered</a:t>
            </a:r>
            <a:r>
              <a:rPr lang="en-US" sz="675" b="1" dirty="0"/>
              <a:t>:</a:t>
            </a:r>
            <a:r>
              <a:rPr lang="en-US" sz="675" dirty="0"/>
              <a:t> </a:t>
            </a:r>
            <a:r>
              <a:rPr lang="en-US" sz="675" b="1" dirty="0"/>
              <a:t>A)</a:t>
            </a:r>
            <a:r>
              <a:rPr lang="en-US" sz="675" dirty="0"/>
              <a:t> 24 variables representing the number of bookings in each of the previous 24 one-hour time periods; </a:t>
            </a:r>
            <a:r>
              <a:rPr lang="en-US" sz="675" b="1" dirty="0"/>
              <a:t>B)</a:t>
            </a:r>
            <a:r>
              <a:rPr lang="en-US" sz="675" dirty="0"/>
              <a:t> 7 variables representing the total number of bookings in the previous 24, 48, 72, 96, 120, 144 and 168 hours respectively; </a:t>
            </a:r>
            <a:r>
              <a:rPr lang="en-US" sz="675" b="1" dirty="0"/>
              <a:t>C)</a:t>
            </a:r>
            <a:r>
              <a:rPr lang="en-US" sz="675" dirty="0"/>
              <a:t> 7 variables representing the number of bookings in the same on-hour period in each of the previous 7 days; </a:t>
            </a:r>
            <a:r>
              <a:rPr lang="en-US" sz="675" b="1" dirty="0"/>
              <a:t>D)</a:t>
            </a:r>
            <a:r>
              <a:rPr lang="en-US" sz="675" dirty="0"/>
              <a:t>  2 variables representing the population of the area and the number of bookings in the considered one-hour period.</a:t>
            </a:r>
          </a:p>
        </p:txBody>
      </p:sp>
    </p:spTree>
    <p:extLst>
      <p:ext uri="{BB962C8B-B14F-4D97-AF65-F5344CB8AC3E}">
        <p14:creationId xmlns:p14="http://schemas.microsoft.com/office/powerpoint/2010/main" val="2014845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2614A92B-AACF-46D5-B142-B507DDF82608}"/>
              </a:ext>
            </a:extLst>
          </p:cNvPr>
          <p:cNvSpPr txBox="1"/>
          <p:nvPr/>
        </p:nvSpPr>
        <p:spPr>
          <a:xfrm>
            <a:off x="1423144" y="1355350"/>
            <a:ext cx="3066297" cy="819455"/>
          </a:xfrm>
          <a:prstGeom prst="rect">
            <a:avLst/>
          </a:prstGeom>
          <a:noFill/>
        </p:spPr>
        <p:txBody>
          <a:bodyPr wrap="square" rtlCol="0">
            <a:spAutoFit/>
          </a:bodyPr>
          <a:lstStyle/>
          <a:p>
            <a:pPr algn="just"/>
            <a:r>
              <a:rPr lang="en-US" sz="675" b="1" dirty="0"/>
              <a:t>Definition</a:t>
            </a:r>
            <a:r>
              <a:rPr lang="en-US" sz="675" dirty="0"/>
              <a:t>. </a:t>
            </a:r>
            <a:r>
              <a:rPr lang="en-US" sz="675" b="1" dirty="0"/>
              <a:t>Machine learning</a:t>
            </a:r>
            <a:r>
              <a:rPr lang="en-US" sz="675" dirty="0"/>
              <a:t> is an Artificial Intelligence (AI) discipline that aims to create </a:t>
            </a:r>
            <a:r>
              <a:rPr lang="en-US" sz="675" b="1" dirty="0"/>
              <a:t>algorithms that are capable of learning from various type of examples presented to them</a:t>
            </a:r>
            <a:r>
              <a:rPr lang="en-US" sz="675" dirty="0"/>
              <a:t>. One type of machine learning algorithms that had major success recently are </a:t>
            </a:r>
            <a:r>
              <a:rPr lang="en-US" sz="675" b="1" dirty="0"/>
              <a:t>Neural Networks</a:t>
            </a:r>
            <a:r>
              <a:rPr lang="en-US" sz="675" baseline="30000" dirty="0"/>
              <a:t>1</a:t>
            </a:r>
            <a:r>
              <a:rPr lang="en-US" sz="675" dirty="0"/>
              <a:t> (NN), which consist in a series of interconnected layers formed by single units called neurons. Networks formed by hundreds of hidden layers are know as Deep Neural Networks, and the discipline that studies them is called </a:t>
            </a:r>
            <a:r>
              <a:rPr lang="en-US" sz="675" b="1" dirty="0"/>
              <a:t>Deep Learning</a:t>
            </a:r>
            <a:r>
              <a:rPr lang="en-US" sz="675" dirty="0"/>
              <a:t>.</a:t>
            </a:r>
          </a:p>
        </p:txBody>
      </p:sp>
      <p:pic>
        <p:nvPicPr>
          <p:cNvPr id="18" name="Picture 17"/>
          <p:cNvPicPr>
            <a:picLocks noChangeAspect="1"/>
          </p:cNvPicPr>
          <p:nvPr/>
        </p:nvPicPr>
        <p:blipFill>
          <a:blip r:embed="rId3"/>
          <a:stretch>
            <a:fillRect/>
          </a:stretch>
        </p:blipFill>
        <p:spPr>
          <a:xfrm>
            <a:off x="1766206" y="2405578"/>
            <a:ext cx="2374132" cy="1630925"/>
          </a:xfrm>
          <a:prstGeom prst="rect">
            <a:avLst/>
          </a:prstGeom>
        </p:spPr>
      </p:pic>
      <p:sp>
        <p:nvSpPr>
          <p:cNvPr id="14" name="Title 1"/>
          <p:cNvSpPr txBox="1">
            <a:spLocks/>
          </p:cNvSpPr>
          <p:nvPr/>
        </p:nvSpPr>
        <p:spPr>
          <a:xfrm>
            <a:off x="1704725" y="430763"/>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Method: Deep Neural Networks</a:t>
            </a:r>
          </a:p>
        </p:txBody>
      </p:sp>
      <p:pic>
        <p:nvPicPr>
          <p:cNvPr id="15" name="Picture 14"/>
          <p:cNvPicPr>
            <a:picLocks noChangeAspect="1"/>
          </p:cNvPicPr>
          <p:nvPr/>
        </p:nvPicPr>
        <p:blipFill>
          <a:blip r:embed="rId4"/>
          <a:stretch>
            <a:fillRect/>
          </a:stretch>
        </p:blipFill>
        <p:spPr>
          <a:xfrm>
            <a:off x="4663309" y="1459710"/>
            <a:ext cx="1284007" cy="973217"/>
          </a:xfrm>
          <a:prstGeom prst="rect">
            <a:avLst/>
          </a:prstGeom>
          <a:ln>
            <a:noFill/>
            <a:prstDash val="sysDash"/>
          </a:ln>
        </p:spPr>
      </p:pic>
      <p:sp>
        <p:nvSpPr>
          <p:cNvPr id="13" name="TextBox 12">
            <a:extLst>
              <a:ext uri="{FF2B5EF4-FFF2-40B4-BE49-F238E27FC236}">
                <a16:creationId xmlns:a16="http://schemas.microsoft.com/office/drawing/2014/main" xmlns="" id="{D08FD952-A10F-489B-898C-536E4F352E19}"/>
              </a:ext>
            </a:extLst>
          </p:cNvPr>
          <p:cNvSpPr txBox="1"/>
          <p:nvPr/>
        </p:nvSpPr>
        <p:spPr>
          <a:xfrm>
            <a:off x="5934576" y="1355351"/>
            <a:ext cx="1793958" cy="1338828"/>
          </a:xfrm>
          <a:prstGeom prst="rect">
            <a:avLst/>
          </a:prstGeom>
          <a:noFill/>
        </p:spPr>
        <p:txBody>
          <a:bodyPr wrap="square" rtlCol="0">
            <a:spAutoFit/>
          </a:bodyPr>
          <a:lstStyle/>
          <a:p>
            <a:pPr algn="just"/>
            <a:r>
              <a:rPr lang="en-US" sz="675" b="1" dirty="0"/>
              <a:t>Neurons</a:t>
            </a:r>
            <a:r>
              <a:rPr lang="en-US" sz="675" dirty="0"/>
              <a:t>. Each neuron is connected to the others in a series of synaptic connection that enable them to exchange information. From one layer to the other, neurons compute a weighted sum of their inputs and pass the result to the next layer. When the network tries to </a:t>
            </a:r>
            <a:r>
              <a:rPr lang="en-US" sz="675" b="1" dirty="0"/>
              <a:t>find relationships between the input and output layer</a:t>
            </a:r>
            <a:r>
              <a:rPr lang="en-US" sz="675" dirty="0"/>
              <a:t>, it modifies these weights to minimize the error, defined as the difference between the training data and the desired output </a:t>
            </a:r>
            <a:r>
              <a:rPr lang="en-US" sz="675" baseline="30000" dirty="0"/>
              <a:t>2</a:t>
            </a:r>
            <a:r>
              <a:rPr lang="en-US" sz="675" dirty="0"/>
              <a:t>.</a:t>
            </a:r>
          </a:p>
        </p:txBody>
      </p:sp>
      <p:sp>
        <p:nvSpPr>
          <p:cNvPr id="21" name="TextBox 20">
            <a:extLst>
              <a:ext uri="{FF2B5EF4-FFF2-40B4-BE49-F238E27FC236}">
                <a16:creationId xmlns:a16="http://schemas.microsoft.com/office/drawing/2014/main" xmlns="" id="{2D7882C8-DE31-48C8-B889-69018D881DE3}"/>
              </a:ext>
            </a:extLst>
          </p:cNvPr>
          <p:cNvSpPr txBox="1"/>
          <p:nvPr/>
        </p:nvSpPr>
        <p:spPr>
          <a:xfrm>
            <a:off x="4662237" y="3370591"/>
            <a:ext cx="3066297" cy="819455"/>
          </a:xfrm>
          <a:prstGeom prst="rect">
            <a:avLst/>
          </a:prstGeom>
          <a:noFill/>
        </p:spPr>
        <p:txBody>
          <a:bodyPr wrap="square" rtlCol="0">
            <a:spAutoFit/>
          </a:bodyPr>
          <a:lstStyle/>
          <a:p>
            <a:pPr algn="just"/>
            <a:r>
              <a:rPr lang="en-US" sz="675" b="1" dirty="0"/>
              <a:t>Performance</a:t>
            </a:r>
            <a:r>
              <a:rPr lang="en-US" sz="675" dirty="0"/>
              <a:t>. If the error achieved during training and validation are sufficiently low, the model can be used in a real-case scenario. Deep Neural Networks (DNN) achieved incredible results in </a:t>
            </a:r>
            <a:r>
              <a:rPr lang="en-US" sz="675" b="1" dirty="0"/>
              <a:t>finding both linear and non-linear relationships</a:t>
            </a:r>
            <a:r>
              <a:rPr lang="en-US" sz="675" dirty="0"/>
              <a:t> in the vast sets of data in relatively little amounts of time </a:t>
            </a:r>
            <a:r>
              <a:rPr lang="en-US" sz="675" b="1" dirty="0"/>
              <a:t>without the need of creating complex mathematical models from scratch</a:t>
            </a:r>
            <a:r>
              <a:rPr lang="en-US" sz="675" dirty="0"/>
              <a:t>. They were able to resolve very complex problems with little need of human input </a:t>
            </a:r>
            <a:r>
              <a:rPr lang="en-US" sz="675" baseline="30000" dirty="0"/>
              <a:t>4</a:t>
            </a:r>
            <a:r>
              <a:rPr lang="en-US" sz="675" dirty="0"/>
              <a:t>.</a:t>
            </a:r>
          </a:p>
        </p:txBody>
      </p:sp>
      <p:cxnSp>
        <p:nvCxnSpPr>
          <p:cNvPr id="23" name="Straight Connector 22">
            <a:extLst>
              <a:ext uri="{FF2B5EF4-FFF2-40B4-BE49-F238E27FC236}">
                <a16:creationId xmlns:a16="http://schemas.microsoft.com/office/drawing/2014/main" xmlns="" id="{EA1C74B9-F382-40C0-BC01-54FCA493F907}"/>
              </a:ext>
            </a:extLst>
          </p:cNvPr>
          <p:cNvCxnSpPr/>
          <p:nvPr/>
        </p:nvCxnSpPr>
        <p:spPr>
          <a:xfrm>
            <a:off x="1415466" y="4136446"/>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B432D6DA-1C3D-4C1F-89ED-F4472B3D40A4}"/>
              </a:ext>
            </a:extLst>
          </p:cNvPr>
          <p:cNvSpPr txBox="1"/>
          <p:nvPr/>
        </p:nvSpPr>
        <p:spPr>
          <a:xfrm>
            <a:off x="1415466" y="4145395"/>
            <a:ext cx="4519111" cy="334963"/>
          </a:xfrm>
          <a:prstGeom prst="rect">
            <a:avLst/>
          </a:prstGeom>
          <a:noFill/>
        </p:spPr>
        <p:txBody>
          <a:bodyPr wrap="square" rtlCol="0">
            <a:spAutoFit/>
          </a:bodyPr>
          <a:lstStyle/>
          <a:p>
            <a:r>
              <a:rPr lang="en-US" sz="394" dirty="0"/>
              <a:t>(1) Bishop, C. M. (1995). “Neural networks for pattern recognition”. Clarendon Press, Oxford.</a:t>
            </a:r>
          </a:p>
          <a:p>
            <a:r>
              <a:rPr lang="it-IT" sz="394" dirty="0"/>
              <a:t>(2) </a:t>
            </a:r>
            <a:r>
              <a:rPr lang="en-US" sz="394" dirty="0" err="1"/>
              <a:t>LeCun</a:t>
            </a:r>
            <a:r>
              <a:rPr lang="en-US" sz="394" dirty="0"/>
              <a:t>, Y., </a:t>
            </a:r>
            <a:r>
              <a:rPr lang="en-US" sz="394" dirty="0" err="1"/>
              <a:t>Bengio</a:t>
            </a:r>
            <a:r>
              <a:rPr lang="en-US" sz="394" dirty="0"/>
              <a:t>, Y. and Hinton, G. (2015). “Deep learning”. Nature, 521: 436–444.</a:t>
            </a:r>
          </a:p>
          <a:p>
            <a:r>
              <a:rPr lang="en-US" sz="394" dirty="0"/>
              <a:t>(3) Deng, L. and Yu, D. (2013). “Deep Learning Methods and Applications”. Foundations and Trends in Signal Processing, 7(3–4): 197–387.</a:t>
            </a:r>
          </a:p>
          <a:p>
            <a:r>
              <a:rPr lang="en-US" sz="394" dirty="0"/>
              <a:t>(4) </a:t>
            </a:r>
            <a:r>
              <a:rPr lang="en-US" sz="394" dirty="0" err="1"/>
              <a:t>Bengio</a:t>
            </a:r>
            <a:r>
              <a:rPr lang="en-US" sz="394" dirty="0"/>
              <a:t>, Y. (2016). “Machines who learn”. Scientific American, 314: 46-51.</a:t>
            </a:r>
            <a:endParaRPr lang="it-IT" sz="394" dirty="0"/>
          </a:p>
        </p:txBody>
      </p:sp>
      <p:sp>
        <p:nvSpPr>
          <p:cNvPr id="26" name="Slide Number Placeholder 2">
            <a:extLst>
              <a:ext uri="{FF2B5EF4-FFF2-40B4-BE49-F238E27FC236}">
                <a16:creationId xmlns:a16="http://schemas.microsoft.com/office/drawing/2014/main" xmlns="" id="{8C1983CB-DD53-4507-9899-A6370DC87379}"/>
              </a:ext>
            </a:extLst>
          </p:cNvPr>
          <p:cNvSpPr>
            <a:spLocks noGrp="1"/>
          </p:cNvSpPr>
          <p:nvPr>
            <p:ph type="sldNum" sz="quarter" idx="12"/>
          </p:nvPr>
        </p:nvSpPr>
        <p:spPr>
          <a:xfrm>
            <a:off x="6185485" y="4218385"/>
            <a:ext cx="1543050" cy="205383"/>
          </a:xfrm>
        </p:spPr>
        <p:txBody>
          <a:bodyPr/>
          <a:lstStyle/>
          <a:p>
            <a:r>
              <a:rPr lang="it-IT" dirty="0"/>
              <a:t>5</a:t>
            </a:r>
          </a:p>
        </p:txBody>
      </p:sp>
      <p:sp>
        <p:nvSpPr>
          <p:cNvPr id="19" name="TextBox 18">
            <a:extLst>
              <a:ext uri="{FF2B5EF4-FFF2-40B4-BE49-F238E27FC236}">
                <a16:creationId xmlns:a16="http://schemas.microsoft.com/office/drawing/2014/main" xmlns="" id="{8BC16E32-E353-4801-B060-7140455313A4}"/>
              </a:ext>
            </a:extLst>
          </p:cNvPr>
          <p:cNvSpPr txBox="1"/>
          <p:nvPr/>
        </p:nvSpPr>
        <p:spPr>
          <a:xfrm>
            <a:off x="1423143" y="2226613"/>
            <a:ext cx="3246772" cy="170175"/>
          </a:xfrm>
          <a:prstGeom prst="rect">
            <a:avLst/>
          </a:prstGeom>
          <a:noFill/>
        </p:spPr>
        <p:txBody>
          <a:bodyPr wrap="square" rtlCol="0">
            <a:spAutoFit/>
          </a:bodyPr>
          <a:lstStyle/>
          <a:p>
            <a:pPr algn="just"/>
            <a:r>
              <a:rPr lang="en-US" sz="506" dirty="0"/>
              <a:t>Figure 1: simple form of neural network</a:t>
            </a:r>
          </a:p>
        </p:txBody>
      </p:sp>
      <p:sp>
        <p:nvSpPr>
          <p:cNvPr id="20" name="TextBox 19">
            <a:extLst>
              <a:ext uri="{FF2B5EF4-FFF2-40B4-BE49-F238E27FC236}">
                <a16:creationId xmlns:a16="http://schemas.microsoft.com/office/drawing/2014/main" xmlns="" id="{FB2AA348-1B38-4535-BB08-4304B0FDE00F}"/>
              </a:ext>
            </a:extLst>
          </p:cNvPr>
          <p:cNvSpPr txBox="1"/>
          <p:nvPr/>
        </p:nvSpPr>
        <p:spPr>
          <a:xfrm>
            <a:off x="4662237" y="2660360"/>
            <a:ext cx="3066297" cy="819455"/>
          </a:xfrm>
          <a:prstGeom prst="rect">
            <a:avLst/>
          </a:prstGeom>
          <a:noFill/>
        </p:spPr>
        <p:txBody>
          <a:bodyPr wrap="square" rtlCol="0">
            <a:spAutoFit/>
          </a:bodyPr>
          <a:lstStyle/>
          <a:p>
            <a:pPr algn="just"/>
            <a:r>
              <a:rPr lang="en-US" sz="675" b="1" dirty="0"/>
              <a:t>Backpropagation</a:t>
            </a:r>
            <a:r>
              <a:rPr lang="en-US" sz="675" dirty="0"/>
              <a:t>. During </a:t>
            </a:r>
            <a:r>
              <a:rPr lang="en-US" sz="675" b="1" dirty="0"/>
              <a:t>training</a:t>
            </a:r>
            <a:r>
              <a:rPr lang="en-US" sz="675" dirty="0"/>
              <a:t>, internal </a:t>
            </a:r>
            <a:r>
              <a:rPr lang="en-US" sz="675" b="1" dirty="0"/>
              <a:t>parameters adjust by themselves to minimize the error</a:t>
            </a:r>
            <a:r>
              <a:rPr lang="en-US" sz="675" dirty="0"/>
              <a:t> between the input variables and the output examples. This method, which enables feature extraction, is called backpropagation</a:t>
            </a:r>
            <a:r>
              <a:rPr lang="en-US" sz="675" baseline="30000" dirty="0"/>
              <a:t>3</a:t>
            </a:r>
            <a:r>
              <a:rPr lang="en-US" sz="675" dirty="0"/>
              <a:t>. After extracting the features from the examples shown to it, the network is tested on a new set of data that was never shown to it in order to test his ability to predict (or categorize). This process is called </a:t>
            </a:r>
            <a:r>
              <a:rPr lang="en-US" sz="675" b="1" dirty="0"/>
              <a:t>validation</a:t>
            </a:r>
            <a:r>
              <a:rPr lang="en-US" sz="675" dirty="0"/>
              <a:t>.</a:t>
            </a:r>
          </a:p>
        </p:txBody>
      </p:sp>
      <p:cxnSp>
        <p:nvCxnSpPr>
          <p:cNvPr id="24" name="Straight Connector 23">
            <a:extLst>
              <a:ext uri="{FF2B5EF4-FFF2-40B4-BE49-F238E27FC236}">
                <a16:creationId xmlns:a16="http://schemas.microsoft.com/office/drawing/2014/main" xmlns="" id="{298B43EE-DD2E-4D71-95E7-00E08B8EA4A6}"/>
              </a:ext>
            </a:extLst>
          </p:cNvPr>
          <p:cNvCxnSpPr/>
          <p:nvPr/>
        </p:nvCxnSpPr>
        <p:spPr>
          <a:xfrm flipV="1">
            <a:off x="4572000" y="1336632"/>
            <a:ext cx="1" cy="277425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618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829818" y="440107"/>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Deep Neural Network structure </a:t>
            </a:r>
          </a:p>
        </p:txBody>
      </p:sp>
      <p:pic>
        <p:nvPicPr>
          <p:cNvPr id="7" name="Picture 6"/>
          <p:cNvPicPr>
            <a:picLocks noChangeAspect="1"/>
          </p:cNvPicPr>
          <p:nvPr/>
        </p:nvPicPr>
        <p:blipFill>
          <a:blip r:embed="rId2"/>
          <a:stretch>
            <a:fillRect/>
          </a:stretch>
        </p:blipFill>
        <p:spPr>
          <a:xfrm>
            <a:off x="2461420" y="1830831"/>
            <a:ext cx="4221161" cy="2182556"/>
          </a:xfrm>
          <a:prstGeom prst="rect">
            <a:avLst/>
          </a:prstGeom>
        </p:spPr>
      </p:pic>
      <p:sp>
        <p:nvSpPr>
          <p:cNvPr id="4" name="TextBox 3"/>
          <p:cNvSpPr txBox="1"/>
          <p:nvPr/>
        </p:nvSpPr>
        <p:spPr>
          <a:xfrm>
            <a:off x="1410892" y="1223171"/>
            <a:ext cx="6292328" cy="507831"/>
          </a:xfrm>
          <a:prstGeom prst="rect">
            <a:avLst/>
          </a:prstGeom>
          <a:noFill/>
        </p:spPr>
        <p:txBody>
          <a:bodyPr wrap="square" rtlCol="0">
            <a:spAutoFit/>
          </a:bodyPr>
          <a:lstStyle/>
          <a:p>
            <a:pPr algn="just"/>
            <a:r>
              <a:rPr lang="en-US" sz="675" dirty="0"/>
              <a:t>An open-source software called </a:t>
            </a:r>
            <a:r>
              <a:rPr lang="en-US" sz="675" b="1" dirty="0"/>
              <a:t>H2O.ai</a:t>
            </a:r>
            <a:r>
              <a:rPr lang="en-US" sz="675" dirty="0"/>
              <a:t> was used to create the forecasting tool. The first DNN structure created achieved a root mean square error (RMSE) of 4,69 (cars/hour). To lower the error, stacking was implemented. </a:t>
            </a:r>
            <a:r>
              <a:rPr lang="en-US" sz="675" b="1" dirty="0"/>
              <a:t>Stacking</a:t>
            </a:r>
            <a:r>
              <a:rPr lang="en-US" sz="675" dirty="0"/>
              <a:t> </a:t>
            </a:r>
            <a:r>
              <a:rPr lang="en-US" sz="675" baseline="30000" dirty="0"/>
              <a:t>1</a:t>
            </a:r>
            <a:r>
              <a:rPr lang="en-US" sz="675" dirty="0"/>
              <a:t> allows to ensemble different machine learning algorithms. By implementing different learning techniques all at once, it is possible to achieve better performances compared to using one single learning method. </a:t>
            </a:r>
            <a:r>
              <a:rPr lang="en-US" sz="675" b="1" dirty="0"/>
              <a:t>The final forecasting tool achieved an RMSE of 4,04 </a:t>
            </a:r>
            <a:r>
              <a:rPr lang="en-US" sz="675" dirty="0"/>
              <a:t>(cars/hour). A </a:t>
            </a:r>
            <a:r>
              <a:rPr lang="en-US" sz="675" b="1" dirty="0"/>
              <a:t>visual representation</a:t>
            </a:r>
            <a:r>
              <a:rPr lang="en-US" sz="675" dirty="0"/>
              <a:t> of this final model is presented below. </a:t>
            </a:r>
          </a:p>
        </p:txBody>
      </p:sp>
      <p:sp>
        <p:nvSpPr>
          <p:cNvPr id="5" name="Slide Number Placeholder 2">
            <a:extLst>
              <a:ext uri="{FF2B5EF4-FFF2-40B4-BE49-F238E27FC236}">
                <a16:creationId xmlns:a16="http://schemas.microsoft.com/office/drawing/2014/main" xmlns="" id="{59C61B09-D577-4813-B525-452102FBC151}"/>
              </a:ext>
            </a:extLst>
          </p:cNvPr>
          <p:cNvSpPr>
            <a:spLocks noGrp="1"/>
          </p:cNvSpPr>
          <p:nvPr>
            <p:ph type="sldNum" sz="quarter" idx="12"/>
          </p:nvPr>
        </p:nvSpPr>
        <p:spPr>
          <a:xfrm>
            <a:off x="6185485" y="4218385"/>
            <a:ext cx="1543050" cy="205383"/>
          </a:xfrm>
        </p:spPr>
        <p:txBody>
          <a:bodyPr/>
          <a:lstStyle/>
          <a:p>
            <a:r>
              <a:rPr lang="it-IT" dirty="0"/>
              <a:t>6</a:t>
            </a:r>
          </a:p>
        </p:txBody>
      </p:sp>
      <p:cxnSp>
        <p:nvCxnSpPr>
          <p:cNvPr id="9" name="Straight Connector 8">
            <a:extLst>
              <a:ext uri="{FF2B5EF4-FFF2-40B4-BE49-F238E27FC236}">
                <a16:creationId xmlns:a16="http://schemas.microsoft.com/office/drawing/2014/main" xmlns="" id="{288EC1E2-1933-4F20-BAEB-4163CA381FDF}"/>
              </a:ext>
            </a:extLst>
          </p:cNvPr>
          <p:cNvCxnSpPr/>
          <p:nvPr/>
        </p:nvCxnSpPr>
        <p:spPr>
          <a:xfrm>
            <a:off x="1415466" y="4166263"/>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377A565-AE8B-4429-9AE8-E2A438E8B63D}"/>
              </a:ext>
            </a:extLst>
          </p:cNvPr>
          <p:cNvSpPr txBox="1"/>
          <p:nvPr/>
        </p:nvSpPr>
        <p:spPr>
          <a:xfrm>
            <a:off x="1415466" y="4175212"/>
            <a:ext cx="4519111" cy="152991"/>
          </a:xfrm>
          <a:prstGeom prst="rect">
            <a:avLst/>
          </a:prstGeom>
          <a:noFill/>
        </p:spPr>
        <p:txBody>
          <a:bodyPr wrap="square" rtlCol="0">
            <a:spAutoFit/>
          </a:bodyPr>
          <a:lstStyle/>
          <a:p>
            <a:r>
              <a:rPr lang="en-US" sz="394" dirty="0"/>
              <a:t>(1) Deng, L. and Yu, D. (2013). “Deep Learning Methods and Applications”. Foundations and Trends in Signal Processing, 7(3–4): 197–387.</a:t>
            </a:r>
          </a:p>
        </p:txBody>
      </p:sp>
    </p:spTree>
    <p:extLst>
      <p:ext uri="{BB962C8B-B14F-4D97-AF65-F5344CB8AC3E}">
        <p14:creationId xmlns:p14="http://schemas.microsoft.com/office/powerpoint/2010/main" val="939307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40101AB-AEC2-4F17-B2E7-BBC065F0ECF0}"/>
              </a:ext>
            </a:extLst>
          </p:cNvPr>
          <p:cNvGrpSpPr/>
          <p:nvPr/>
        </p:nvGrpSpPr>
        <p:grpSpPr>
          <a:xfrm>
            <a:off x="2057827" y="1716235"/>
            <a:ext cx="5028347" cy="2327555"/>
            <a:chOff x="1678674" y="2075848"/>
            <a:chExt cx="8652681" cy="3888224"/>
          </a:xfrm>
        </p:grpSpPr>
        <p:sp>
          <p:nvSpPr>
            <p:cNvPr id="2" name="Rectangle 1">
              <a:extLst>
                <a:ext uri="{FF2B5EF4-FFF2-40B4-BE49-F238E27FC236}">
                  <a16:creationId xmlns:a16="http://schemas.microsoft.com/office/drawing/2014/main" xmlns="" id="{1AE26A3B-B7DA-4786-A979-5B16625469F6}"/>
                </a:ext>
              </a:extLst>
            </p:cNvPr>
            <p:cNvSpPr/>
            <p:nvPr/>
          </p:nvSpPr>
          <p:spPr>
            <a:xfrm>
              <a:off x="7707117" y="3186113"/>
              <a:ext cx="1257300" cy="124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25"/>
            </a:p>
          </p:txBody>
        </p:sp>
        <p:pic>
          <p:nvPicPr>
            <p:cNvPr id="7" name="Picture 6">
              <a:extLst>
                <a:ext uri="{FF2B5EF4-FFF2-40B4-BE49-F238E27FC236}">
                  <a16:creationId xmlns:a16="http://schemas.microsoft.com/office/drawing/2014/main" xmlns="" id="{4902905D-1761-4F3A-B087-DF812A9AC3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41" t="7933" r="1279" b="7380"/>
            <a:stretch/>
          </p:blipFill>
          <p:spPr>
            <a:xfrm>
              <a:off x="1678674" y="2075848"/>
              <a:ext cx="8652681" cy="3888224"/>
            </a:xfrm>
            <a:prstGeom prst="rect">
              <a:avLst/>
            </a:prstGeom>
          </p:spPr>
        </p:pic>
      </p:grpSp>
      <p:sp>
        <p:nvSpPr>
          <p:cNvPr id="14" name="Title 1"/>
          <p:cNvSpPr txBox="1">
            <a:spLocks/>
          </p:cNvSpPr>
          <p:nvPr/>
        </p:nvSpPr>
        <p:spPr>
          <a:xfrm>
            <a:off x="1410891" y="815522"/>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Deep Neural Network performance</a:t>
            </a:r>
          </a:p>
        </p:txBody>
      </p:sp>
      <p:sp>
        <p:nvSpPr>
          <p:cNvPr id="5" name="TextBox 4">
            <a:extLst>
              <a:ext uri="{FF2B5EF4-FFF2-40B4-BE49-F238E27FC236}">
                <a16:creationId xmlns:a16="http://schemas.microsoft.com/office/drawing/2014/main" xmlns="" id="{1A508F5D-92C5-421B-95B5-ADFD57E13895}"/>
              </a:ext>
            </a:extLst>
          </p:cNvPr>
          <p:cNvSpPr txBox="1"/>
          <p:nvPr/>
        </p:nvSpPr>
        <p:spPr>
          <a:xfrm>
            <a:off x="1410892" y="1223170"/>
            <a:ext cx="6292328" cy="715581"/>
          </a:xfrm>
          <a:prstGeom prst="rect">
            <a:avLst/>
          </a:prstGeom>
          <a:noFill/>
        </p:spPr>
        <p:txBody>
          <a:bodyPr wrap="square" rtlCol="0">
            <a:spAutoFit/>
          </a:bodyPr>
          <a:lstStyle/>
          <a:p>
            <a:pPr algn="just"/>
            <a:r>
              <a:rPr lang="en-US" sz="675" dirty="0"/>
              <a:t>The figure below compares the demand forecast of the tool with the actual demand for car sharing. It is evident that the </a:t>
            </a:r>
            <a:r>
              <a:rPr lang="en-US" sz="675" b="1" dirty="0"/>
              <a:t>DNN created performs remarkably well in forecasting the demand for car sharing</a:t>
            </a:r>
            <a:r>
              <a:rPr lang="en-US" sz="675" dirty="0"/>
              <a:t>. Still, the tool is not able to catch some </a:t>
            </a:r>
            <a:r>
              <a:rPr lang="en-US" sz="675" b="1" dirty="0"/>
              <a:t>peaks in the demand</a:t>
            </a:r>
            <a:r>
              <a:rPr lang="en-US" sz="675" dirty="0"/>
              <a:t>, which </a:t>
            </a:r>
            <a:r>
              <a:rPr lang="en-US" sz="675" b="1" dirty="0"/>
              <a:t>compromises its accuracy</a:t>
            </a:r>
            <a:r>
              <a:rPr lang="en-US" sz="675" dirty="0"/>
              <a:t> and therefore the possibility of using it on real car sharing operations. The reason behind these results is to be found in the </a:t>
            </a:r>
            <a:r>
              <a:rPr lang="en-US" sz="675" b="1" dirty="0"/>
              <a:t>relatively small amount of data</a:t>
            </a:r>
            <a:r>
              <a:rPr lang="en-US" sz="675" dirty="0"/>
              <a:t> available (1 month of car sharing trips in the city of Milan) not on the tool characteristics.</a:t>
            </a:r>
          </a:p>
          <a:p>
            <a:pPr algn="just"/>
            <a:endParaRPr lang="en-US" sz="675" dirty="0"/>
          </a:p>
          <a:p>
            <a:pPr algn="just"/>
            <a:endParaRPr lang="en-US" sz="675" dirty="0"/>
          </a:p>
        </p:txBody>
      </p:sp>
      <p:cxnSp>
        <p:nvCxnSpPr>
          <p:cNvPr id="8" name="Straight Connector 7">
            <a:extLst>
              <a:ext uri="{FF2B5EF4-FFF2-40B4-BE49-F238E27FC236}">
                <a16:creationId xmlns:a16="http://schemas.microsoft.com/office/drawing/2014/main" xmlns="" id="{5AF19146-E737-44CC-AEF0-AA956232944D}"/>
              </a:ext>
            </a:extLst>
          </p:cNvPr>
          <p:cNvCxnSpPr/>
          <p:nvPr/>
        </p:nvCxnSpPr>
        <p:spPr>
          <a:xfrm>
            <a:off x="1415466" y="4166263"/>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a:extLst>
              <a:ext uri="{FF2B5EF4-FFF2-40B4-BE49-F238E27FC236}">
                <a16:creationId xmlns:a16="http://schemas.microsoft.com/office/drawing/2014/main" xmlns="" id="{212173C5-A1C2-43E5-8EDB-0EBD948E59F5}"/>
              </a:ext>
            </a:extLst>
          </p:cNvPr>
          <p:cNvSpPr>
            <a:spLocks noGrp="1"/>
          </p:cNvSpPr>
          <p:nvPr>
            <p:ph type="sldNum" sz="quarter" idx="12"/>
          </p:nvPr>
        </p:nvSpPr>
        <p:spPr>
          <a:xfrm>
            <a:off x="6185485" y="4218385"/>
            <a:ext cx="1543050" cy="205383"/>
          </a:xfrm>
        </p:spPr>
        <p:txBody>
          <a:bodyPr/>
          <a:lstStyle/>
          <a:p>
            <a:r>
              <a:rPr lang="it-IT" dirty="0"/>
              <a:t>7</a:t>
            </a:r>
          </a:p>
        </p:txBody>
      </p:sp>
      <p:sp>
        <p:nvSpPr>
          <p:cNvPr id="10" name="TextBox 9">
            <a:extLst>
              <a:ext uri="{FF2B5EF4-FFF2-40B4-BE49-F238E27FC236}">
                <a16:creationId xmlns:a16="http://schemas.microsoft.com/office/drawing/2014/main" xmlns="" id="{BF903218-A442-45C2-8B37-E95AB246C216}"/>
              </a:ext>
            </a:extLst>
          </p:cNvPr>
          <p:cNvSpPr txBox="1"/>
          <p:nvPr/>
        </p:nvSpPr>
        <p:spPr>
          <a:xfrm rot="16200000">
            <a:off x="1229381" y="2664596"/>
            <a:ext cx="1460911" cy="196208"/>
          </a:xfrm>
          <a:prstGeom prst="rect">
            <a:avLst/>
          </a:prstGeom>
          <a:noFill/>
        </p:spPr>
        <p:txBody>
          <a:bodyPr wrap="square" rtlCol="0">
            <a:spAutoFit/>
          </a:bodyPr>
          <a:lstStyle/>
          <a:p>
            <a:pPr algn="ctr"/>
            <a:r>
              <a:rPr lang="en-US" sz="675" dirty="0">
                <a:cs typeface="Arial" panose="020B0604020202020204" pitchFamily="34" charset="0"/>
              </a:rPr>
              <a:t>Bookings per-hour</a:t>
            </a:r>
          </a:p>
        </p:txBody>
      </p:sp>
      <p:sp>
        <p:nvSpPr>
          <p:cNvPr id="11" name="TextBox 10">
            <a:extLst>
              <a:ext uri="{FF2B5EF4-FFF2-40B4-BE49-F238E27FC236}">
                <a16:creationId xmlns:a16="http://schemas.microsoft.com/office/drawing/2014/main" xmlns="" id="{F1CCE368-7ECC-4699-AA29-D6A8C198BE78}"/>
              </a:ext>
            </a:extLst>
          </p:cNvPr>
          <p:cNvSpPr txBox="1"/>
          <p:nvPr/>
        </p:nvSpPr>
        <p:spPr>
          <a:xfrm>
            <a:off x="4101571" y="3999624"/>
            <a:ext cx="1460911" cy="196208"/>
          </a:xfrm>
          <a:prstGeom prst="rect">
            <a:avLst/>
          </a:prstGeom>
          <a:noFill/>
        </p:spPr>
        <p:txBody>
          <a:bodyPr wrap="square" rtlCol="0">
            <a:spAutoFit/>
          </a:bodyPr>
          <a:lstStyle/>
          <a:p>
            <a:pPr algn="ctr"/>
            <a:r>
              <a:rPr lang="en-US" sz="675" dirty="0">
                <a:cs typeface="Arial" panose="020B0604020202020204" pitchFamily="34" charset="0"/>
              </a:rPr>
              <a:t>Forecast number</a:t>
            </a:r>
          </a:p>
        </p:txBody>
      </p:sp>
      <p:pic>
        <p:nvPicPr>
          <p:cNvPr id="12" name="Picture 11">
            <a:extLst>
              <a:ext uri="{FF2B5EF4-FFF2-40B4-BE49-F238E27FC236}">
                <a16:creationId xmlns:a16="http://schemas.microsoft.com/office/drawing/2014/main" xmlns="" id="{FBBE1719-8ABE-466E-808C-3708C2DFFFAE}"/>
              </a:ext>
            </a:extLst>
          </p:cNvPr>
          <p:cNvPicPr>
            <a:picLocks noChangeAspect="1"/>
          </p:cNvPicPr>
          <p:nvPr/>
        </p:nvPicPr>
        <p:blipFill>
          <a:blip r:embed="rId3"/>
          <a:stretch>
            <a:fillRect/>
          </a:stretch>
        </p:blipFill>
        <p:spPr>
          <a:xfrm>
            <a:off x="6075774" y="1903025"/>
            <a:ext cx="963060" cy="258441"/>
          </a:xfrm>
          <a:prstGeom prst="rect">
            <a:avLst/>
          </a:prstGeom>
        </p:spPr>
      </p:pic>
    </p:spTree>
    <p:extLst>
      <p:ext uri="{BB962C8B-B14F-4D97-AF65-F5344CB8AC3E}">
        <p14:creationId xmlns:p14="http://schemas.microsoft.com/office/powerpoint/2010/main" val="1040714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655676" y="394235"/>
            <a:ext cx="5915025" cy="319731"/>
          </a:xfrm>
          <a:prstGeom prst="rect">
            <a:avLst/>
          </a:prstGeom>
        </p:spPr>
        <p:txBody>
          <a:bodyPr vert="horz" lIns="51435" tIns="25718" rIns="51435" bIns="25718"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88" dirty="0"/>
              <a:t>Comparison with previous NN forecasting tools</a:t>
            </a:r>
          </a:p>
        </p:txBody>
      </p:sp>
      <p:cxnSp>
        <p:nvCxnSpPr>
          <p:cNvPr id="17" name="Straight Connector 16">
            <a:extLst>
              <a:ext uri="{FF2B5EF4-FFF2-40B4-BE49-F238E27FC236}">
                <a16:creationId xmlns:a16="http://schemas.microsoft.com/office/drawing/2014/main" xmlns="" id="{1C96BE4C-0FB3-473B-A424-A370DEB46A1E}"/>
              </a:ext>
            </a:extLst>
          </p:cNvPr>
          <p:cNvCxnSpPr/>
          <p:nvPr/>
        </p:nvCxnSpPr>
        <p:spPr>
          <a:xfrm>
            <a:off x="1415466" y="4166263"/>
            <a:ext cx="631306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Slide Number Placeholder 2">
            <a:extLst>
              <a:ext uri="{FF2B5EF4-FFF2-40B4-BE49-F238E27FC236}">
                <a16:creationId xmlns:a16="http://schemas.microsoft.com/office/drawing/2014/main" xmlns="" id="{BA158309-BDBC-4998-B8C7-F3EB6E0EDED3}"/>
              </a:ext>
            </a:extLst>
          </p:cNvPr>
          <p:cNvSpPr>
            <a:spLocks noGrp="1"/>
          </p:cNvSpPr>
          <p:nvPr>
            <p:ph type="sldNum" sz="quarter" idx="12"/>
          </p:nvPr>
        </p:nvSpPr>
        <p:spPr>
          <a:xfrm>
            <a:off x="6185485" y="4218385"/>
            <a:ext cx="1543050" cy="205383"/>
          </a:xfrm>
        </p:spPr>
        <p:txBody>
          <a:bodyPr/>
          <a:lstStyle/>
          <a:p>
            <a:r>
              <a:rPr lang="it-IT" dirty="0"/>
              <a:t>8</a:t>
            </a:r>
          </a:p>
        </p:txBody>
      </p:sp>
      <p:sp>
        <p:nvSpPr>
          <p:cNvPr id="29" name="TextBox 28">
            <a:extLst>
              <a:ext uri="{FF2B5EF4-FFF2-40B4-BE49-F238E27FC236}">
                <a16:creationId xmlns:a16="http://schemas.microsoft.com/office/drawing/2014/main" xmlns="" id="{9644B95D-D9B7-4C8E-AC42-345EF3192554}"/>
              </a:ext>
            </a:extLst>
          </p:cNvPr>
          <p:cNvSpPr txBox="1"/>
          <p:nvPr/>
        </p:nvSpPr>
        <p:spPr>
          <a:xfrm>
            <a:off x="1601671" y="955909"/>
            <a:ext cx="6292328" cy="715581"/>
          </a:xfrm>
          <a:prstGeom prst="rect">
            <a:avLst/>
          </a:prstGeom>
          <a:noFill/>
        </p:spPr>
        <p:txBody>
          <a:bodyPr wrap="square" rtlCol="0">
            <a:spAutoFit/>
          </a:bodyPr>
          <a:lstStyle/>
          <a:p>
            <a:pPr algn="just"/>
            <a:r>
              <a:rPr lang="en-US" sz="675" b="1" dirty="0"/>
              <a:t>The table below compares the DNN created with previous attempts to forecast the demand for car sharing using neural networks</a:t>
            </a:r>
            <a:r>
              <a:rPr lang="en-US" sz="675" dirty="0"/>
              <a:t> to clarify which model is best suited to be used on a large car sharing system. The characteristics of each model are compared and rated using a three-color scale. In particular, the following </a:t>
            </a:r>
            <a:r>
              <a:rPr lang="en-US" sz="675" b="1" dirty="0"/>
              <a:t>model characteristics</a:t>
            </a:r>
            <a:r>
              <a:rPr lang="en-US" sz="675" dirty="0"/>
              <a:t> are highly rated: a) developed analyzing a large car sharing system with a considerable number of average daily bookings; b) trained using a large dataset coming from a system that provides great flexibility to its users; c) high spatial and temporal resolution; d) deep not traditional neural network. </a:t>
            </a:r>
            <a:r>
              <a:rPr lang="en-US" sz="675" b="1" dirty="0"/>
              <a:t>Even if the RMSE of the tool created is higher compared to the ones of past models, its characteristics make it more suitable to be applied on a large-scale car sharing system</a:t>
            </a:r>
            <a:r>
              <a:rPr lang="en-US" sz="675" dirty="0"/>
              <a:t>.</a:t>
            </a:r>
          </a:p>
        </p:txBody>
      </p:sp>
      <p:sp>
        <p:nvSpPr>
          <p:cNvPr id="7" name="TextBox 6">
            <a:extLst>
              <a:ext uri="{FF2B5EF4-FFF2-40B4-BE49-F238E27FC236}">
                <a16:creationId xmlns:a16="http://schemas.microsoft.com/office/drawing/2014/main" xmlns="" id="{16199FBE-E3CB-420B-9C1E-4E1F7B253DAF}"/>
              </a:ext>
            </a:extLst>
          </p:cNvPr>
          <p:cNvSpPr txBox="1"/>
          <p:nvPr/>
        </p:nvSpPr>
        <p:spPr>
          <a:xfrm>
            <a:off x="1415466" y="4175212"/>
            <a:ext cx="5489745" cy="395621"/>
          </a:xfrm>
          <a:prstGeom prst="rect">
            <a:avLst/>
          </a:prstGeom>
          <a:noFill/>
        </p:spPr>
        <p:txBody>
          <a:bodyPr wrap="square" rtlCol="0">
            <a:spAutoFit/>
          </a:bodyPr>
          <a:lstStyle/>
          <a:p>
            <a:r>
              <a:rPr lang="en-US" sz="394" dirty="0"/>
              <a:t>(1) </a:t>
            </a:r>
            <a:r>
              <a:rPr lang="en-US" sz="394" dirty="0" err="1"/>
              <a:t>Cheu</a:t>
            </a:r>
            <a:r>
              <a:rPr lang="en-US" sz="394" dirty="0"/>
              <a:t>, R. L., Xu, J., </a:t>
            </a:r>
            <a:r>
              <a:rPr lang="en-US" sz="394" dirty="0" err="1"/>
              <a:t>Kek</a:t>
            </a:r>
            <a:r>
              <a:rPr lang="en-US" sz="394" dirty="0"/>
              <a:t>, A. G. H., Lim, W. P., and Chen, W. L. (2006). “Forecasting of shared-use vehicle trips using neural networks and support vector machines”. Transportation Research Record: Journal of the Transportation Research Board, 1968(5): 40-46.</a:t>
            </a:r>
          </a:p>
          <a:p>
            <a:r>
              <a:rPr lang="en-US" sz="394" dirty="0"/>
              <a:t>(2) Xu, J. X. and Lim, J. S. (2007). “A New Evolutionary Neural Network for Forecasting Net Flow of a Car Sharing System”. Working paper. IEEE Congress on Evolutionary Computation (CEC).</a:t>
            </a:r>
          </a:p>
          <a:p>
            <a:r>
              <a:rPr lang="en-US" sz="394" dirty="0"/>
              <a:t>(3) Zhu, X., Li, J., Liu, Z. and Yang, F. (2015). “Optimization approach to depot location in car sharing systems with big data”. Working paper. IEEE Congress on Big Data, Beijing.</a:t>
            </a:r>
          </a:p>
          <a:p>
            <a:r>
              <a:rPr lang="en-US" sz="394" dirty="0"/>
              <a:t>(4) </a:t>
            </a:r>
            <a:r>
              <a:rPr lang="en-US" sz="394" dirty="0" err="1"/>
              <a:t>Alfian</a:t>
            </a:r>
            <a:r>
              <a:rPr lang="en-US" sz="394" dirty="0"/>
              <a:t>, G., Rhee, J., Ijaz, M. F., </a:t>
            </a:r>
            <a:r>
              <a:rPr lang="en-US" sz="394" dirty="0" err="1"/>
              <a:t>Syafrudin</a:t>
            </a:r>
            <a:r>
              <a:rPr lang="en-US" sz="394" dirty="0"/>
              <a:t>, M. and </a:t>
            </a:r>
            <a:r>
              <a:rPr lang="en-US" sz="394" dirty="0" err="1"/>
              <a:t>Fitriyani</a:t>
            </a:r>
            <a:r>
              <a:rPr lang="en-US" sz="394" dirty="0"/>
              <a:t>, N. L. (2017). “Performance Analysis of a Forecasting Relocation Model for One-Way Carsharing”. Applied Sciences, 7(6): 598. </a:t>
            </a:r>
            <a:endParaRPr lang="it-IT" sz="394" dirty="0"/>
          </a:p>
        </p:txBody>
      </p:sp>
      <p:graphicFrame>
        <p:nvGraphicFramePr>
          <p:cNvPr id="8" name="Table 7">
            <a:extLst>
              <a:ext uri="{FF2B5EF4-FFF2-40B4-BE49-F238E27FC236}">
                <a16:creationId xmlns:a16="http://schemas.microsoft.com/office/drawing/2014/main" xmlns="" id="{227DB49C-61F9-409D-A803-6F29EA240A0E}"/>
              </a:ext>
            </a:extLst>
          </p:cNvPr>
          <p:cNvGraphicFramePr>
            <a:graphicFrameLocks noGrp="1"/>
          </p:cNvGraphicFramePr>
          <p:nvPr>
            <p:extLst/>
          </p:nvPr>
        </p:nvGraphicFramePr>
        <p:xfrm>
          <a:off x="2065122" y="1999128"/>
          <a:ext cx="5013756" cy="1907337"/>
        </p:xfrm>
        <a:graphic>
          <a:graphicData uri="http://schemas.openxmlformats.org/drawingml/2006/table">
            <a:tbl>
              <a:tblPr firstRow="1" firstCol="1" bandRow="1"/>
              <a:tblGrid>
                <a:gridCol w="557084">
                  <a:extLst>
                    <a:ext uri="{9D8B030D-6E8A-4147-A177-3AD203B41FA5}">
                      <a16:colId xmlns:a16="http://schemas.microsoft.com/office/drawing/2014/main" xmlns="" val="2734067933"/>
                    </a:ext>
                  </a:extLst>
                </a:gridCol>
                <a:gridCol w="557084">
                  <a:extLst>
                    <a:ext uri="{9D8B030D-6E8A-4147-A177-3AD203B41FA5}">
                      <a16:colId xmlns:a16="http://schemas.microsoft.com/office/drawing/2014/main" xmlns="" val="3366564262"/>
                    </a:ext>
                  </a:extLst>
                </a:gridCol>
                <a:gridCol w="557084">
                  <a:extLst>
                    <a:ext uri="{9D8B030D-6E8A-4147-A177-3AD203B41FA5}">
                      <a16:colId xmlns:a16="http://schemas.microsoft.com/office/drawing/2014/main" xmlns="" val="4248843048"/>
                    </a:ext>
                  </a:extLst>
                </a:gridCol>
                <a:gridCol w="557084">
                  <a:extLst>
                    <a:ext uri="{9D8B030D-6E8A-4147-A177-3AD203B41FA5}">
                      <a16:colId xmlns:a16="http://schemas.microsoft.com/office/drawing/2014/main" xmlns="" val="487195174"/>
                    </a:ext>
                  </a:extLst>
                </a:gridCol>
                <a:gridCol w="557084">
                  <a:extLst>
                    <a:ext uri="{9D8B030D-6E8A-4147-A177-3AD203B41FA5}">
                      <a16:colId xmlns:a16="http://schemas.microsoft.com/office/drawing/2014/main" xmlns="" val="1009438335"/>
                    </a:ext>
                  </a:extLst>
                </a:gridCol>
                <a:gridCol w="557084">
                  <a:extLst>
                    <a:ext uri="{9D8B030D-6E8A-4147-A177-3AD203B41FA5}">
                      <a16:colId xmlns:a16="http://schemas.microsoft.com/office/drawing/2014/main" xmlns="" val="3588506531"/>
                    </a:ext>
                  </a:extLst>
                </a:gridCol>
                <a:gridCol w="557084">
                  <a:extLst>
                    <a:ext uri="{9D8B030D-6E8A-4147-A177-3AD203B41FA5}">
                      <a16:colId xmlns:a16="http://schemas.microsoft.com/office/drawing/2014/main" xmlns="" val="2403902933"/>
                    </a:ext>
                  </a:extLst>
                </a:gridCol>
                <a:gridCol w="557084">
                  <a:extLst>
                    <a:ext uri="{9D8B030D-6E8A-4147-A177-3AD203B41FA5}">
                      <a16:colId xmlns:a16="http://schemas.microsoft.com/office/drawing/2014/main" xmlns="" val="826146656"/>
                    </a:ext>
                  </a:extLst>
                </a:gridCol>
                <a:gridCol w="557084">
                  <a:extLst>
                    <a:ext uri="{9D8B030D-6E8A-4147-A177-3AD203B41FA5}">
                      <a16:colId xmlns:a16="http://schemas.microsoft.com/office/drawing/2014/main" xmlns="" val="3219356172"/>
                    </a:ext>
                  </a:extLst>
                </a:gridCol>
              </a:tblGrid>
              <a:tr h="351426">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Model</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CS System dimension </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Average trips per day</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Data type</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Data amount</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Spatial resolution</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Time resolution</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Deep neural network</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sz="600" b="1" noProof="0" dirty="0">
                          <a:effectLst/>
                          <a:latin typeface="Calibri "/>
                          <a:ea typeface="Calibri" panose="020F0502020204030204" pitchFamily="34" charset="0"/>
                          <a:cs typeface="Times New Roman" panose="02020603050405020304" pitchFamily="18" charset="0"/>
                        </a:rPr>
                        <a:t>RMSE</a:t>
                      </a: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14572334"/>
                  </a:ext>
                </a:extLst>
              </a:tr>
              <a:tr h="282893">
                <a:tc>
                  <a:txBody>
                    <a:bodyPr/>
                    <a:lstStyle/>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Cheu et al., 2006</a:t>
                      </a:r>
                      <a:r>
                        <a:rPr lang="en-US" sz="600" dirty="0"/>
                        <a:t> </a:t>
                      </a:r>
                      <a:r>
                        <a:rPr lang="en-US" sz="600" baseline="30000" dirty="0"/>
                        <a:t>1</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12 stations</a:t>
                      </a:r>
                      <a:r>
                        <a:rPr lang="en-US" sz="600" noProof="0">
                          <a:solidFill>
                            <a:srgbClr val="000000"/>
                          </a:solidFill>
                          <a:effectLst/>
                          <a:latin typeface="Calibri "/>
                          <a:ea typeface="Calibri" panose="020F0502020204030204" pitchFamily="34" charset="0"/>
                          <a:cs typeface="Times New Roman" panose="02020603050405020304" pitchFamily="18" charset="0"/>
                        </a:rPr>
                        <a:t>, 50 </a:t>
                      </a:r>
                      <a:r>
                        <a:rPr lang="en-US" sz="600" noProof="0" dirty="0">
                          <a:solidFill>
                            <a:srgbClr val="000000"/>
                          </a:solidFill>
                          <a:effectLst/>
                          <a:latin typeface="Calibri "/>
                          <a:ea typeface="Calibri" panose="020F0502020204030204" pitchFamily="34" charset="0"/>
                          <a:cs typeface="Times New Roman" panose="02020603050405020304" pitchFamily="18" charset="0"/>
                        </a:rPr>
                        <a:t>vehicles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23</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One-way station-based</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n.a.</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Station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3-hours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X</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effectLst/>
                          <a:latin typeface="Calibri "/>
                          <a:ea typeface="Calibri" panose="020F0502020204030204" pitchFamily="34" charset="0"/>
                          <a:cs typeface="Times New Roman" panose="02020603050405020304" pitchFamily="18" charset="0"/>
                        </a:rPr>
                        <a:t>2,58 trips/3-hours</a:t>
                      </a: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357782913"/>
                  </a:ext>
                </a:extLst>
              </a:tr>
              <a:tr h="282893">
                <a:tc>
                  <a:txBody>
                    <a:bodyPr/>
                    <a:lstStyle/>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Xu and Lim, 2007</a:t>
                      </a:r>
                      <a:r>
                        <a:rPr lang="en-US" sz="600" dirty="0"/>
                        <a:t> </a:t>
                      </a:r>
                      <a:r>
                        <a:rPr lang="en-US" sz="600" baseline="30000" dirty="0"/>
                        <a:t>2</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13 stations, 82 vehicles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 n.a.</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One-way station-based</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n.a.</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Station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1-hour</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X</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effectLst/>
                          <a:latin typeface="Calibri "/>
                          <a:ea typeface="Calibri" panose="020F0502020204030204" pitchFamily="34" charset="0"/>
                          <a:cs typeface="Times New Roman" panose="02020603050405020304" pitchFamily="18" charset="0"/>
                        </a:rPr>
                        <a:t>2,4 trips/hour</a:t>
                      </a: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4100466321"/>
                  </a:ext>
                </a:extLst>
              </a:tr>
              <a:tr h="282893">
                <a:tc>
                  <a:txBody>
                    <a:bodyPr/>
                    <a:lstStyle/>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Zhu et al., </a:t>
                      </a:r>
                    </a:p>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2015</a:t>
                      </a:r>
                      <a:r>
                        <a:rPr lang="en-US" sz="600" dirty="0"/>
                        <a:t> </a:t>
                      </a:r>
                      <a:r>
                        <a:rPr lang="en-US" sz="600" baseline="30000" dirty="0"/>
                        <a:t>3</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n.a.</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n.a.</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Taxi trips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12000</a:t>
                      </a:r>
                      <a:r>
                        <a:rPr lang="en-US" sz="600" baseline="0" noProof="0" dirty="0">
                          <a:solidFill>
                            <a:srgbClr val="000000"/>
                          </a:solidFill>
                          <a:effectLst/>
                          <a:latin typeface="Calibri "/>
                          <a:ea typeface="Calibri" panose="020F0502020204030204" pitchFamily="34" charset="0"/>
                          <a:cs typeface="Times New Roman" panose="02020603050405020304" pitchFamily="18" charset="0"/>
                        </a:rPr>
                        <a:t> trips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Area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24-hours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V</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effectLst/>
                          <a:latin typeface="Calibri "/>
                          <a:ea typeface="Calibri" panose="020F0502020204030204" pitchFamily="34" charset="0"/>
                          <a:cs typeface="Times New Roman" panose="02020603050405020304" pitchFamily="18" charset="0"/>
                        </a:rPr>
                        <a:t>2,5</a:t>
                      </a:r>
                      <a:r>
                        <a:rPr lang="en-US" sz="600" baseline="0" noProof="0" dirty="0">
                          <a:effectLst/>
                          <a:latin typeface="Calibri "/>
                          <a:ea typeface="Calibri" panose="020F0502020204030204" pitchFamily="34" charset="0"/>
                          <a:cs typeface="Times New Roman" panose="02020603050405020304" pitchFamily="18" charset="0"/>
                        </a:rPr>
                        <a:t> trips/day</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827282377"/>
                  </a:ext>
                </a:extLst>
              </a:tr>
              <a:tr h="282893">
                <a:tc>
                  <a:txBody>
                    <a:bodyPr/>
                    <a:lstStyle/>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Alfian et al., 2017</a:t>
                      </a:r>
                      <a:r>
                        <a:rPr lang="en-US" sz="600" dirty="0"/>
                        <a:t> </a:t>
                      </a:r>
                      <a:r>
                        <a:rPr lang="en-US" sz="600" baseline="30000" dirty="0"/>
                        <a:t>4</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10 stations, 100 cars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100</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Round-trip</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X</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Station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8-hours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X</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50000"/>
                        </a:lnSpc>
                        <a:spcAft>
                          <a:spcPts val="0"/>
                        </a:spcAft>
                      </a:pPr>
                      <a:r>
                        <a:rPr lang="en-US" sz="600" noProof="0" dirty="0">
                          <a:effectLst/>
                          <a:latin typeface="Calibri "/>
                          <a:ea typeface="Calibri" panose="020F0502020204030204" pitchFamily="34" charset="0"/>
                          <a:cs typeface="Times New Roman" panose="02020603050405020304" pitchFamily="18" charset="0"/>
                        </a:rPr>
                        <a:t>3,52 trips/8-hours</a:t>
                      </a: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946800882"/>
                  </a:ext>
                </a:extLst>
              </a:tr>
              <a:tr h="424339">
                <a:tc>
                  <a:txBody>
                    <a:bodyPr/>
                    <a:lstStyle/>
                    <a:p>
                      <a:pPr>
                        <a:lnSpc>
                          <a:spcPct val="150000"/>
                        </a:lnSpc>
                        <a:spcAft>
                          <a:spcPts val="0"/>
                        </a:spcAft>
                      </a:pPr>
                      <a:r>
                        <a:rPr lang="en-US" sz="600" b="1" noProof="0" dirty="0">
                          <a:solidFill>
                            <a:srgbClr val="000000"/>
                          </a:solidFill>
                          <a:effectLst/>
                          <a:latin typeface="Calibri "/>
                          <a:ea typeface="Calibri" panose="020F0502020204030204" pitchFamily="34" charset="0"/>
                          <a:cs typeface="Times New Roman" panose="02020603050405020304" pitchFamily="18" charset="0"/>
                        </a:rPr>
                        <a:t>DNN tool created</a:t>
                      </a:r>
                      <a:endParaRPr lang="en-US" sz="600" b="1"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All car sharing systems in Milan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26132</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All types of CS</a:t>
                      </a:r>
                      <a:r>
                        <a:rPr lang="en-US" sz="600" baseline="0" noProof="0" dirty="0">
                          <a:solidFill>
                            <a:srgbClr val="000000"/>
                          </a:solidFill>
                          <a:effectLst/>
                          <a:latin typeface="Calibri "/>
                          <a:ea typeface="Calibri" panose="020F0502020204030204" pitchFamily="34" charset="0"/>
                          <a:cs typeface="Times New Roman" panose="02020603050405020304" pitchFamily="18" charset="0"/>
                        </a:rPr>
                        <a:t> systems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810000</a:t>
                      </a:r>
                      <a:r>
                        <a:rPr lang="en-US" sz="600" baseline="0" noProof="0" dirty="0">
                          <a:solidFill>
                            <a:srgbClr val="000000"/>
                          </a:solidFill>
                          <a:effectLst/>
                          <a:latin typeface="Calibri "/>
                          <a:ea typeface="Calibri" panose="020F0502020204030204" pitchFamily="34" charset="0"/>
                          <a:cs typeface="Times New Roman" panose="02020603050405020304" pitchFamily="18" charset="0"/>
                        </a:rPr>
                        <a:t> trips</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Area </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1-hour</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solidFill>
                            <a:srgbClr val="000000"/>
                          </a:solidFill>
                          <a:effectLst/>
                          <a:latin typeface="Calibri "/>
                          <a:ea typeface="Calibri" panose="020F0502020204030204" pitchFamily="34" charset="0"/>
                          <a:cs typeface="Times New Roman" panose="02020603050405020304" pitchFamily="18" charset="0"/>
                        </a:rPr>
                        <a:t>V</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50000"/>
                        </a:lnSpc>
                        <a:spcAft>
                          <a:spcPts val="0"/>
                        </a:spcAft>
                      </a:pPr>
                      <a:r>
                        <a:rPr lang="en-US" sz="600" noProof="0" dirty="0">
                          <a:effectLst/>
                          <a:latin typeface="Calibri "/>
                          <a:ea typeface="Calibri" panose="020F0502020204030204" pitchFamily="34" charset="0"/>
                          <a:cs typeface="Times New Roman" panose="02020603050405020304" pitchFamily="18" charset="0"/>
                        </a:rPr>
                        <a:t>4,04</a:t>
                      </a:r>
                      <a:r>
                        <a:rPr lang="en-US" sz="600" baseline="0" noProof="0" dirty="0">
                          <a:effectLst/>
                          <a:latin typeface="Calibri "/>
                          <a:ea typeface="Calibri" panose="020F0502020204030204" pitchFamily="34" charset="0"/>
                          <a:cs typeface="Times New Roman" panose="02020603050405020304" pitchFamily="18" charset="0"/>
                        </a:rPr>
                        <a:t> vehicles/hour</a:t>
                      </a:r>
                      <a:endParaRPr lang="en-US" sz="600" noProof="0" dirty="0">
                        <a:effectLst/>
                        <a:latin typeface="Calibri "/>
                        <a:ea typeface="Calibri" panose="020F0502020204030204" pitchFamily="34" charset="0"/>
                        <a:cs typeface="Times New Roman" panose="02020603050405020304" pitchFamily="18" charset="0"/>
                      </a:endParaRPr>
                    </a:p>
                  </a:txBody>
                  <a:tcPr marL="29139" marR="291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515292027"/>
                  </a:ext>
                </a:extLst>
              </a:tr>
            </a:tbl>
          </a:graphicData>
        </a:graphic>
      </p:graphicFrame>
      <p:pic>
        <p:nvPicPr>
          <p:cNvPr id="2" name="Picture 1">
            <a:extLst>
              <a:ext uri="{FF2B5EF4-FFF2-40B4-BE49-F238E27FC236}">
                <a16:creationId xmlns:a16="http://schemas.microsoft.com/office/drawing/2014/main" xmlns="" id="{11FEE370-DD77-4F6E-9F3B-E80EFBF01389}"/>
              </a:ext>
            </a:extLst>
          </p:cNvPr>
          <p:cNvPicPr>
            <a:picLocks noChangeAspect="1"/>
          </p:cNvPicPr>
          <p:nvPr/>
        </p:nvPicPr>
        <p:blipFill>
          <a:blip r:embed="rId2"/>
          <a:stretch>
            <a:fillRect/>
          </a:stretch>
        </p:blipFill>
        <p:spPr>
          <a:xfrm>
            <a:off x="2963963" y="3954206"/>
            <a:ext cx="3216075" cy="143392"/>
          </a:xfrm>
          <a:prstGeom prst="rect">
            <a:avLst/>
          </a:prstGeom>
        </p:spPr>
      </p:pic>
    </p:spTree>
    <p:extLst>
      <p:ext uri="{BB962C8B-B14F-4D97-AF65-F5344CB8AC3E}">
        <p14:creationId xmlns:p14="http://schemas.microsoft.com/office/powerpoint/2010/main" val="470473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GRAZIE Per LA VOSTRA </a:t>
            </a:r>
            <a:r>
              <a:rPr lang="en-US" dirty="0" err="1" smtClean="0"/>
              <a:t>Attenzione</a:t>
            </a:r>
            <a:r>
              <a:rPr lang="en-US" dirty="0" smtClean="0"/>
              <a: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3014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New Professions and New Skills</a:t>
            </a:r>
            <a:endParaRPr lang="en-US" dirty="0"/>
          </a:p>
        </p:txBody>
      </p:sp>
      <p:sp>
        <p:nvSpPr>
          <p:cNvPr id="11" name="Text Placeholder 10"/>
          <p:cNvSpPr>
            <a:spLocks noGrp="1"/>
          </p:cNvSpPr>
          <p:nvPr>
            <p:ph type="body" sz="quarter" idx="10"/>
          </p:nvPr>
        </p:nvSpPr>
        <p:spPr/>
        <p:txBody>
          <a:bodyPr/>
          <a:lstStyle/>
          <a:p>
            <a:endParaRPr lang="en-US"/>
          </a:p>
        </p:txBody>
      </p:sp>
      <p:pic>
        <p:nvPicPr>
          <p:cNvPr id="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275606"/>
            <a:ext cx="4231680" cy="328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07504" y="1491630"/>
            <a:ext cx="3988271" cy="2492990"/>
          </a:xfrm>
          <a:prstGeom prst="rect">
            <a:avLst/>
          </a:prstGeom>
        </p:spPr>
        <p:txBody>
          <a:bodyPr vert="horz" wrap="none" lIns="0" tIns="0" rIns="0" bIns="0" rtlCol="0" anchor="b" anchorCtr="0">
            <a:spAutoFit/>
          </a:bodyPr>
          <a:lstStyle/>
          <a:p>
            <a:r>
              <a:rPr lang="en-US" dirty="0" smtClean="0"/>
              <a:t>D.J. </a:t>
            </a:r>
            <a:r>
              <a:rPr lang="en-US" dirty="0" err="1" smtClean="0"/>
              <a:t>Patil</a:t>
            </a:r>
            <a:r>
              <a:rPr lang="en-US" dirty="0" smtClean="0"/>
              <a:t> nominated in February 2015</a:t>
            </a:r>
          </a:p>
          <a:p>
            <a:endParaRPr lang="en-US" dirty="0"/>
          </a:p>
          <a:p>
            <a:r>
              <a:rPr lang="en-US" dirty="0" smtClean="0"/>
              <a:t> first White House  chief data officer</a:t>
            </a:r>
          </a:p>
          <a:p>
            <a:endParaRPr lang="en-US" dirty="0" smtClean="0"/>
          </a:p>
          <a:p>
            <a:r>
              <a:rPr lang="en-US" dirty="0" smtClean="0"/>
              <a:t>But Mike Powell chief Data officer NYC</a:t>
            </a:r>
          </a:p>
          <a:p>
            <a:endParaRPr lang="en-US" dirty="0"/>
          </a:p>
          <a:p>
            <a:r>
              <a:rPr lang="en-US" dirty="0" smtClean="0"/>
              <a:t>Italy: Diego </a:t>
            </a:r>
            <a:r>
              <a:rPr lang="en-US" dirty="0" err="1" smtClean="0"/>
              <a:t>Piacentini</a:t>
            </a:r>
            <a:r>
              <a:rPr lang="en-US" dirty="0" smtClean="0"/>
              <a:t> (Amazon) Digital</a:t>
            </a:r>
          </a:p>
          <a:p>
            <a:r>
              <a:rPr lang="en-US" dirty="0" smtClean="0"/>
              <a:t>Science group for the Italian Digital </a:t>
            </a:r>
          </a:p>
          <a:p>
            <a:r>
              <a:rPr lang="en-US" dirty="0" smtClean="0"/>
              <a:t>Agenda </a:t>
            </a:r>
          </a:p>
        </p:txBody>
      </p:sp>
    </p:spTree>
    <p:extLst>
      <p:ext uri="{BB962C8B-B14F-4D97-AF65-F5344CB8AC3E}">
        <p14:creationId xmlns:p14="http://schemas.microsoft.com/office/powerpoint/2010/main" val="34582494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Programs Nationally and Internationally</a:t>
            </a:r>
            <a:endParaRPr lang="en-US" dirty="0"/>
          </a:p>
        </p:txBody>
      </p:sp>
      <p:sp>
        <p:nvSpPr>
          <p:cNvPr id="3" name="Content Placeholder 2"/>
          <p:cNvSpPr>
            <a:spLocks noGrp="1"/>
          </p:cNvSpPr>
          <p:nvPr>
            <p:ph idx="1"/>
          </p:nvPr>
        </p:nvSpPr>
        <p:spPr>
          <a:xfrm>
            <a:off x="712788" y="1298575"/>
            <a:ext cx="7584138" cy="2462213"/>
          </a:xfrm>
        </p:spPr>
        <p:txBody>
          <a:bodyPr/>
          <a:lstStyle/>
          <a:p>
            <a:r>
              <a:rPr lang="en-US" sz="1800" dirty="0" smtClean="0"/>
              <a:t>Internationally: many (thousands) of MSc’s and BSc.</a:t>
            </a:r>
          </a:p>
          <a:p>
            <a:r>
              <a:rPr lang="en-US" sz="1800" dirty="0" smtClean="0"/>
              <a:t>MIT, The Infinite: “Two Sciences tie the knot” to announce a new major in Computer Science and Economics</a:t>
            </a:r>
          </a:p>
          <a:p>
            <a:r>
              <a:rPr lang="en-US" sz="1800" dirty="0" smtClean="0"/>
              <a:t>Italy (</a:t>
            </a:r>
            <a:r>
              <a:rPr lang="en-US" sz="1800" dirty="0"/>
              <a:t>source: </a:t>
            </a:r>
            <a:r>
              <a:rPr lang="en-US" sz="1800" dirty="0" smtClean="0"/>
              <a:t>bachelorportal.eu)</a:t>
            </a:r>
          </a:p>
          <a:p>
            <a:pPr lvl="1"/>
            <a:r>
              <a:rPr lang="en-US" sz="1700" dirty="0" smtClean="0"/>
              <a:t>Bachelor Level: a few programs (Bocconi, Milan; Bologna) </a:t>
            </a:r>
          </a:p>
          <a:p>
            <a:pPr lvl="1"/>
            <a:r>
              <a:rPr lang="en-US" sz="1700" dirty="0" smtClean="0"/>
              <a:t>MSc: 11 programs (source: MastersPortal.eu): Bologna, Genova, Milan (Bocconi, Bicocca, </a:t>
            </a:r>
            <a:r>
              <a:rPr lang="en-US" sz="1700" dirty="0" err="1" smtClean="0"/>
              <a:t>Cattolica</a:t>
            </a:r>
            <a:r>
              <a:rPr lang="en-US" sz="1700" dirty="0" smtClean="0"/>
              <a:t>, </a:t>
            </a:r>
            <a:r>
              <a:rPr lang="en-US" sz="1700" dirty="0" err="1" smtClean="0"/>
              <a:t>Statale</a:t>
            </a:r>
            <a:r>
              <a:rPr lang="en-US" sz="1700" dirty="0" smtClean="0"/>
              <a:t>), Roma (</a:t>
            </a:r>
            <a:r>
              <a:rPr lang="en-US" sz="1700" dirty="0" err="1" smtClean="0"/>
              <a:t>Luiss</a:t>
            </a:r>
            <a:r>
              <a:rPr lang="en-US" sz="1700" dirty="0" smtClean="0"/>
              <a:t>, Tor </a:t>
            </a:r>
            <a:r>
              <a:rPr lang="en-US" sz="1700" dirty="0" err="1" smtClean="0"/>
              <a:t>Vergata</a:t>
            </a:r>
            <a:r>
              <a:rPr lang="en-US" sz="1700" dirty="0" smtClean="0"/>
              <a:t>, Sapienza),  </a:t>
            </a:r>
            <a:r>
              <a:rPr lang="en-US" sz="1700" dirty="0" err="1" smtClean="0"/>
              <a:t>Padova</a:t>
            </a:r>
            <a:r>
              <a:rPr lang="en-US" sz="1700" dirty="0" smtClean="0"/>
              <a:t>, Torino</a:t>
            </a:r>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717662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59215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a:xfrm>
            <a:off x="106363" y="588963"/>
            <a:ext cx="4321175" cy="461962"/>
          </a:xfrm>
        </p:spPr>
        <p:txBody>
          <a:bodyPr/>
          <a:lstStyle/>
          <a:p>
            <a:r>
              <a:rPr lang="it-IT" altLang="it-IT" dirty="0" err="1" smtClean="0">
                <a:latin typeface="Open Sans" charset="0"/>
                <a:cs typeface="Open Sans" charset="0"/>
              </a:rPr>
              <a:t>Pillars</a:t>
            </a:r>
            <a:endParaRPr lang="it-IT" altLang="it-IT" dirty="0" smtClean="0">
              <a:latin typeface="Open Sans" charset="0"/>
              <a:cs typeface="Open Sans" charset="0"/>
            </a:endParaRPr>
          </a:p>
        </p:txBody>
      </p:sp>
      <p:sp>
        <p:nvSpPr>
          <p:cNvPr id="56323" name="Segnaposto contenuto 3"/>
          <p:cNvSpPr>
            <a:spLocks noGrp="1"/>
          </p:cNvSpPr>
          <p:nvPr>
            <p:ph sz="half" idx="2"/>
          </p:nvPr>
        </p:nvSpPr>
        <p:spPr>
          <a:xfrm>
            <a:off x="134938" y="1090613"/>
            <a:ext cx="3887787" cy="1954381"/>
          </a:xfrm>
        </p:spPr>
        <p:txBody>
          <a:bodyPr/>
          <a:lstStyle/>
          <a:p>
            <a:pPr algn="just"/>
            <a:r>
              <a:rPr lang="en-US" altLang="en-US" sz="1800" dirty="0" smtClean="0">
                <a:latin typeface="Calibri" panose="020F0502020204030204" pitchFamily="34" charset="0"/>
                <a:ea typeface="Calibri" panose="020F0502020204030204" pitchFamily="34" charset="0"/>
                <a:cs typeface="Times New Roman" panose="02020603050405020304" pitchFamily="18" charset="0"/>
              </a:rPr>
              <a:t>Data science has three pillars: Mathematics, Statistics and Computer Science. It addresses challenging issues in a variety of applied fields by analyzing large-scale datasets and modeling the underlying complex phenomena.</a:t>
            </a:r>
          </a:p>
          <a:p>
            <a:endParaRPr lang="it-IT" altLang="it-IT" dirty="0" smtClean="0">
              <a:latin typeface="Open Sans" charset="0"/>
              <a:ea typeface="Calibri" panose="020F0502020204030204" pitchFamily="34" charset="0"/>
              <a:cs typeface="Open Sans" charset="0"/>
            </a:endParaRPr>
          </a:p>
        </p:txBody>
      </p:sp>
      <p:sp>
        <p:nvSpPr>
          <p:cNvPr id="56324" name="Segnaposto testo 5"/>
          <p:cNvSpPr>
            <a:spLocks noGrp="1"/>
          </p:cNvSpPr>
          <p:nvPr>
            <p:ph type="body" sz="quarter" idx="10"/>
          </p:nvPr>
        </p:nvSpPr>
        <p:spPr>
          <a:xfrm>
            <a:off x="717550" y="66675"/>
            <a:ext cx="2997200" cy="153988"/>
          </a:xfrm>
        </p:spPr>
        <p:txBody>
          <a:bodyPr/>
          <a:lstStyle/>
          <a:p>
            <a:r>
              <a:rPr lang="it-IT" altLang="it-IT" smtClean="0">
                <a:latin typeface="Open Sans" charset="0"/>
                <a:cs typeface="Open Sans" charset="0"/>
              </a:rPr>
              <a:t>DATA SCIENCE</a:t>
            </a:r>
          </a:p>
        </p:txBody>
      </p:sp>
      <p:pic>
        <p:nvPicPr>
          <p:cNvPr id="5" name="Picture Placeholder 4"/>
          <p:cNvPicPr>
            <a:picLocks noGrp="1" noChangeAspect="1"/>
          </p:cNvPicPr>
          <p:nvPr>
            <p:ph type="pic" sz="quarter" idx="11"/>
          </p:nvPr>
        </p:nvPicPr>
        <p:blipFill>
          <a:blip r:embed="rId2"/>
          <a:srcRect l="4488" r="4488"/>
          <a:stretch>
            <a:fillRect/>
          </a:stretch>
        </p:blipFill>
        <p:spPr>
          <a:xfrm>
            <a:off x="4572000" y="287338"/>
            <a:ext cx="4202113" cy="4616450"/>
          </a:xfrm>
        </p:spPr>
      </p:pic>
      <p:sp>
        <p:nvSpPr>
          <p:cNvPr id="56327" name="Rectangle 2"/>
          <p:cNvSpPr>
            <a:spLocks noChangeArrowheads="1"/>
          </p:cNvSpPr>
          <p:nvPr/>
        </p:nvSpPr>
        <p:spPr bwMode="auto">
          <a:xfrm>
            <a:off x="4606925" y="7239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occoni PPT-29mag2017">
      <a:dk1>
        <a:sysClr val="windowText" lastClr="000000"/>
      </a:dk1>
      <a:lt1>
        <a:sysClr val="window" lastClr="FFFFFF"/>
      </a:lt1>
      <a:dk2>
        <a:srgbClr val="0046AD"/>
      </a:dk2>
      <a:lt2>
        <a:srgbClr val="DCDCDC"/>
      </a:lt2>
      <a:accent1>
        <a:srgbClr val="DA5D5D"/>
      </a:accent1>
      <a:accent2>
        <a:srgbClr val="40B3BC"/>
      </a:accent2>
      <a:accent3>
        <a:srgbClr val="40B273"/>
      </a:accent3>
      <a:accent4>
        <a:srgbClr val="998BB8"/>
      </a:accent4>
      <a:accent5>
        <a:srgbClr val="FFA240"/>
      </a:accent5>
      <a:accent6>
        <a:srgbClr val="4B92F9"/>
      </a:accent6>
      <a:hlink>
        <a:srgbClr val="0000FF"/>
      </a:hlink>
      <a:folHlink>
        <a:srgbClr val="800080"/>
      </a:folHlink>
    </a:clrScheme>
    <a:fontScheme name="Bocconi 2017">
      <a:majorFont>
        <a:latin typeface="Open Sans"/>
        <a:ea typeface=""/>
        <a:cs typeface=""/>
      </a:majorFont>
      <a:minorFont>
        <a:latin typeface="Roboto Slab Light"/>
        <a:ea typeface=""/>
        <a:cs typeface=""/>
      </a:minorFont>
    </a:fontScheme>
    <a:fmtScheme name="Solidi sottili">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b" anchorCtr="0">
        <a:spAutoFit/>
      </a:bodyPr>
      <a:lstStyle>
        <a:defPPr>
          <a:defRPr smtClean="0"/>
        </a:defPPr>
      </a:lstStyle>
    </a:tx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FNEMasterTemplateForThemePreview.pptx</Template>
  <TotalTime>940</TotalTime>
  <Words>4216</Words>
  <Application>Microsoft Macintosh PowerPoint</Application>
  <PresentationFormat>Presentazione su schermo (16:9)</PresentationFormat>
  <Paragraphs>338</Paragraphs>
  <Slides>55</Slides>
  <Notes>4</Notes>
  <HiddenSlides>0</HiddenSlides>
  <MMClips>0</MMClips>
  <ScaleCrop>false</ScaleCrop>
  <HeadingPairs>
    <vt:vector size="4" baseType="variant">
      <vt:variant>
        <vt:lpstr>Tema</vt:lpstr>
      </vt:variant>
      <vt:variant>
        <vt:i4>1</vt:i4>
      </vt:variant>
      <vt:variant>
        <vt:lpstr>Titoli diapositive</vt:lpstr>
      </vt:variant>
      <vt:variant>
        <vt:i4>55</vt:i4>
      </vt:variant>
    </vt:vector>
  </HeadingPairs>
  <TitlesOfParts>
    <vt:vector size="56" baseType="lpstr">
      <vt:lpstr>Office Theme</vt:lpstr>
      <vt:lpstr>BIG DATA and Mathematics for the Future</vt:lpstr>
      <vt:lpstr>Presentazione di PowerPoint</vt:lpstr>
      <vt:lpstr>Prevasiveness</vt:lpstr>
      <vt:lpstr>Communication EC-European Parliament</vt:lpstr>
      <vt:lpstr>EU Document</vt:lpstr>
      <vt:lpstr>New Professions and New Skills</vt:lpstr>
      <vt:lpstr>New Programs Nationally and Internationally</vt:lpstr>
      <vt:lpstr>Presentazione di PowerPoint</vt:lpstr>
      <vt:lpstr>Pillars</vt:lpstr>
      <vt:lpstr>Presentazione di PowerPoint</vt:lpstr>
      <vt:lpstr>Computer Science</vt:lpstr>
      <vt:lpstr>Algorithms</vt:lpstr>
      <vt:lpstr>Presentazione di PowerPoint</vt:lpstr>
      <vt:lpstr>Machine Learning: Algorithms</vt:lpstr>
      <vt:lpstr>Types of Algorithms… (if a list is possible...)</vt:lpstr>
      <vt:lpstr>Presentazione di PowerPoint</vt:lpstr>
      <vt:lpstr>Some most Recent Examples</vt:lpstr>
      <vt:lpstr>Challenges</vt:lpstr>
      <vt:lpstr>Large Donations</vt:lpstr>
      <vt:lpstr>Business Impact: Industry 4.0</vt:lpstr>
      <vt:lpstr>Modern Decision Making Process</vt:lpstr>
      <vt:lpstr>Presentazione di PowerPoint</vt:lpstr>
      <vt:lpstr>Algorithms (models) can fail</vt:lpstr>
      <vt:lpstr>Epistemologically, what are we doing?</vt:lpstr>
      <vt:lpstr>Scientific Challenges</vt:lpstr>
      <vt:lpstr>Training a Neural Network in Matlab</vt:lpstr>
      <vt:lpstr>Load the Dataset</vt:lpstr>
      <vt:lpstr>Let us give a look at the data</vt:lpstr>
      <vt:lpstr>Fitting a Linear Regression</vt:lpstr>
      <vt:lpstr>Fitting a Neural Network</vt:lpstr>
      <vt:lpstr>First screen</vt:lpstr>
      <vt:lpstr>Import data menu</vt:lpstr>
      <vt:lpstr>Import x and y</vt:lpstr>
      <vt:lpstr>Train the Network</vt:lpstr>
      <vt:lpstr>Network Structure</vt:lpstr>
      <vt:lpstr>Presentazione di PowerPoint</vt:lpstr>
      <vt:lpstr>Training</vt:lpstr>
      <vt:lpstr>Reading Training Results</vt:lpstr>
      <vt:lpstr>Presentazione di PowerPoint</vt:lpstr>
      <vt:lpstr>RMSE Plot</vt:lpstr>
      <vt:lpstr>Presentazione di PowerPoint</vt:lpstr>
      <vt:lpstr>Error Historam</vt:lpstr>
      <vt:lpstr>Presentazione di PowerPoint</vt:lpstr>
      <vt:lpstr>Regression Fit (R)</vt:lpstr>
      <vt:lpstr>Discussion</vt:lpstr>
      <vt:lpstr>Applications</vt:lpstr>
      <vt:lpstr>Using Deep Learning  to forecast  the demand for car sharing:  Milan case study </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GRAZIE Per LA VOSTRA 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Desiderio Poletto</cp:lastModifiedBy>
  <cp:revision>275</cp:revision>
  <cp:lastPrinted>1601-01-01T00:00:00Z</cp:lastPrinted>
  <dcterms:created xsi:type="dcterms:W3CDTF">2010-04-12T21:12:02Z</dcterms:created>
  <dcterms:modified xsi:type="dcterms:W3CDTF">2018-04-15T19:39:00Z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ntentTypeId">
    <vt:lpwstr>0x0101000DE64AEEDD9B7A4D93545ACBE97D4615</vt:lpwstr>
  </property>
  <property fmtid="{D5CDD505-2E9C-101B-9397-08002B2CF9AE}" pid="4" name="HiddenSlides">
    <vt:r8>0</vt:r8>
  </property>
  <property fmtid="{D5CDD505-2E9C-101B-9397-08002B2CF9AE}" pid="5" name="HyperlinksChanged">
    <vt:bool>false</vt:bool>
  </property>
  <property fmtid="{D5CDD505-2E9C-101B-9397-08002B2CF9AE}" pid="6" name="LinksUpToDate">
    <vt:bool>false</vt:bool>
  </property>
  <property fmtid="{D5CDD505-2E9C-101B-9397-08002B2CF9AE}" pid="7" name="MMClips">
    <vt:r8>0</vt:r8>
  </property>
  <property fmtid="{D5CDD505-2E9C-101B-9397-08002B2CF9AE}" pid="8" name="Notes">
    <vt:r8>0</vt:r8>
  </property>
  <property fmtid="{D5CDD505-2E9C-101B-9397-08002B2CF9AE}" pid="9" name="PresentationFormat">
    <vt:lpwstr>Presentazione su schermo (16:9)</vt:lpwstr>
  </property>
  <property fmtid="{D5CDD505-2E9C-101B-9397-08002B2CF9AE}" pid="10" name="ScaleCrop">
    <vt:bool>false</vt:bool>
  </property>
  <property fmtid="{D5CDD505-2E9C-101B-9397-08002B2CF9AE}" pid="11" name="ShareDoc">
    <vt:bool>false</vt:bool>
  </property>
  <property fmtid="{D5CDD505-2E9C-101B-9397-08002B2CF9AE}" pid="12" name="Slides">
    <vt:r8>21</vt:r8>
  </property>
  <property fmtid="{D5CDD505-2E9C-101B-9397-08002B2CF9AE}" pid="13" name="contentStatus">
    <vt:lpwstr>Draft</vt:lpwstr>
  </property>
</Properties>
</file>