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53"/>
  </p:notesMasterIdLst>
  <p:handoutMasterIdLst>
    <p:handoutMasterId r:id="rId54"/>
  </p:handoutMasterIdLst>
  <p:sldIdLst>
    <p:sldId id="746" r:id="rId2"/>
    <p:sldId id="875" r:id="rId3"/>
    <p:sldId id="876" r:id="rId4"/>
    <p:sldId id="877" r:id="rId5"/>
    <p:sldId id="878" r:id="rId6"/>
    <p:sldId id="880" r:id="rId7"/>
    <p:sldId id="879" r:id="rId8"/>
    <p:sldId id="881" r:id="rId9"/>
    <p:sldId id="882" r:id="rId10"/>
    <p:sldId id="884" r:id="rId11"/>
    <p:sldId id="885" r:id="rId12"/>
    <p:sldId id="886" r:id="rId13"/>
    <p:sldId id="906" r:id="rId14"/>
    <p:sldId id="915" r:id="rId15"/>
    <p:sldId id="916" r:id="rId16"/>
    <p:sldId id="917" r:id="rId17"/>
    <p:sldId id="918" r:id="rId18"/>
    <p:sldId id="919" r:id="rId19"/>
    <p:sldId id="920" r:id="rId20"/>
    <p:sldId id="887" r:id="rId21"/>
    <p:sldId id="904" r:id="rId22"/>
    <p:sldId id="905" r:id="rId23"/>
    <p:sldId id="890" r:id="rId24"/>
    <p:sldId id="891" r:id="rId25"/>
    <p:sldId id="892" r:id="rId26"/>
    <p:sldId id="893" r:id="rId27"/>
    <p:sldId id="921" r:id="rId28"/>
    <p:sldId id="922" r:id="rId29"/>
    <p:sldId id="923" r:id="rId30"/>
    <p:sldId id="924" r:id="rId31"/>
    <p:sldId id="925" r:id="rId32"/>
    <p:sldId id="926" r:id="rId33"/>
    <p:sldId id="927" r:id="rId34"/>
    <p:sldId id="928" r:id="rId35"/>
    <p:sldId id="929" r:id="rId36"/>
    <p:sldId id="930" r:id="rId37"/>
    <p:sldId id="931" r:id="rId38"/>
    <p:sldId id="932" r:id="rId39"/>
    <p:sldId id="909" r:id="rId40"/>
    <p:sldId id="910" r:id="rId41"/>
    <p:sldId id="911" r:id="rId42"/>
    <p:sldId id="912" r:id="rId43"/>
    <p:sldId id="907" r:id="rId44"/>
    <p:sldId id="908" r:id="rId45"/>
    <p:sldId id="894" r:id="rId46"/>
    <p:sldId id="896" r:id="rId47"/>
    <p:sldId id="897" r:id="rId48"/>
    <p:sldId id="899" r:id="rId49"/>
    <p:sldId id="913" r:id="rId50"/>
    <p:sldId id="900" r:id="rId51"/>
    <p:sldId id="914" r:id="rId52"/>
  </p:sldIdLst>
  <p:sldSz cx="9144000" cy="6858000" type="screen4x3"/>
  <p:notesSz cx="6858000" cy="9144000"/>
  <p:defaultTextStyle>
    <a:defPPr>
      <a:defRPr lang="it-IT"/>
    </a:defPPr>
    <a:lvl1pPr algn="l" rtl="0" fontAlgn="base">
      <a:spcBef>
        <a:spcPct val="20000"/>
      </a:spcBef>
      <a:spcAft>
        <a:spcPct val="0"/>
      </a:spcAft>
      <a:buClr>
        <a:schemeClr val="folHlink"/>
      </a:buClr>
      <a:buSzPct val="60000"/>
      <a:buFont typeface="Wingdings" pitchFamily="2" charset="2"/>
      <a:buChar char="n"/>
      <a:defRPr sz="3200" b="1" kern="1200">
        <a:solidFill>
          <a:schemeClr val="tx1"/>
        </a:solidFill>
        <a:latin typeface="Tahoma" pitchFamily="34" charset="0"/>
        <a:ea typeface="+mn-ea"/>
        <a:cs typeface="+mn-cs"/>
      </a:defRPr>
    </a:lvl1pPr>
    <a:lvl2pPr marL="457200" algn="l" rtl="0" fontAlgn="base">
      <a:spcBef>
        <a:spcPct val="20000"/>
      </a:spcBef>
      <a:spcAft>
        <a:spcPct val="0"/>
      </a:spcAft>
      <a:buClr>
        <a:schemeClr val="folHlink"/>
      </a:buClr>
      <a:buSzPct val="60000"/>
      <a:buFont typeface="Wingdings" pitchFamily="2" charset="2"/>
      <a:buChar char="n"/>
      <a:defRPr sz="3200" b="1" kern="1200">
        <a:solidFill>
          <a:schemeClr val="tx1"/>
        </a:solidFill>
        <a:latin typeface="Tahoma" pitchFamily="34" charset="0"/>
        <a:ea typeface="+mn-ea"/>
        <a:cs typeface="+mn-cs"/>
      </a:defRPr>
    </a:lvl2pPr>
    <a:lvl3pPr marL="914400" algn="l" rtl="0" fontAlgn="base">
      <a:spcBef>
        <a:spcPct val="20000"/>
      </a:spcBef>
      <a:spcAft>
        <a:spcPct val="0"/>
      </a:spcAft>
      <a:buClr>
        <a:schemeClr val="folHlink"/>
      </a:buClr>
      <a:buSzPct val="60000"/>
      <a:buFont typeface="Wingdings" pitchFamily="2" charset="2"/>
      <a:buChar char="n"/>
      <a:defRPr sz="3200" b="1" kern="1200">
        <a:solidFill>
          <a:schemeClr val="tx1"/>
        </a:solidFill>
        <a:latin typeface="Tahoma" pitchFamily="34" charset="0"/>
        <a:ea typeface="+mn-ea"/>
        <a:cs typeface="+mn-cs"/>
      </a:defRPr>
    </a:lvl3pPr>
    <a:lvl4pPr marL="1371600" algn="l" rtl="0" fontAlgn="base">
      <a:spcBef>
        <a:spcPct val="20000"/>
      </a:spcBef>
      <a:spcAft>
        <a:spcPct val="0"/>
      </a:spcAft>
      <a:buClr>
        <a:schemeClr val="folHlink"/>
      </a:buClr>
      <a:buSzPct val="60000"/>
      <a:buFont typeface="Wingdings" pitchFamily="2" charset="2"/>
      <a:buChar char="n"/>
      <a:defRPr sz="3200" b="1" kern="1200">
        <a:solidFill>
          <a:schemeClr val="tx1"/>
        </a:solidFill>
        <a:latin typeface="Tahoma" pitchFamily="34" charset="0"/>
        <a:ea typeface="+mn-ea"/>
        <a:cs typeface="+mn-cs"/>
      </a:defRPr>
    </a:lvl4pPr>
    <a:lvl5pPr marL="1828800" algn="l" rtl="0" fontAlgn="base">
      <a:spcBef>
        <a:spcPct val="20000"/>
      </a:spcBef>
      <a:spcAft>
        <a:spcPct val="0"/>
      </a:spcAft>
      <a:buClr>
        <a:schemeClr val="folHlink"/>
      </a:buClr>
      <a:buSzPct val="60000"/>
      <a:buFont typeface="Wingdings" pitchFamily="2" charset="2"/>
      <a:buChar char="n"/>
      <a:defRPr sz="3200" b="1" kern="1200">
        <a:solidFill>
          <a:schemeClr val="tx1"/>
        </a:solidFill>
        <a:latin typeface="Tahoma" pitchFamily="34" charset="0"/>
        <a:ea typeface="+mn-ea"/>
        <a:cs typeface="+mn-cs"/>
      </a:defRPr>
    </a:lvl5pPr>
    <a:lvl6pPr marL="2286000" algn="l" defTabSz="914400" rtl="0" eaLnBrk="1" latinLnBrk="0" hangingPunct="1">
      <a:defRPr sz="3200" b="1" kern="1200">
        <a:solidFill>
          <a:schemeClr val="tx1"/>
        </a:solidFill>
        <a:latin typeface="Tahoma" pitchFamily="34" charset="0"/>
        <a:ea typeface="+mn-ea"/>
        <a:cs typeface="+mn-cs"/>
      </a:defRPr>
    </a:lvl6pPr>
    <a:lvl7pPr marL="2743200" algn="l" defTabSz="914400" rtl="0" eaLnBrk="1" latinLnBrk="0" hangingPunct="1">
      <a:defRPr sz="3200" b="1" kern="1200">
        <a:solidFill>
          <a:schemeClr val="tx1"/>
        </a:solidFill>
        <a:latin typeface="Tahoma" pitchFamily="34" charset="0"/>
        <a:ea typeface="+mn-ea"/>
        <a:cs typeface="+mn-cs"/>
      </a:defRPr>
    </a:lvl7pPr>
    <a:lvl8pPr marL="3200400" algn="l" defTabSz="914400" rtl="0" eaLnBrk="1" latinLnBrk="0" hangingPunct="1">
      <a:defRPr sz="3200" b="1" kern="1200">
        <a:solidFill>
          <a:schemeClr val="tx1"/>
        </a:solidFill>
        <a:latin typeface="Tahoma" pitchFamily="34" charset="0"/>
        <a:ea typeface="+mn-ea"/>
        <a:cs typeface="+mn-cs"/>
      </a:defRPr>
    </a:lvl8pPr>
    <a:lvl9pPr marL="3657600" algn="l" defTabSz="914400" rtl="0" eaLnBrk="1" latinLnBrk="0" hangingPunct="1">
      <a:defRPr sz="3200" b="1"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66FFFF"/>
    <a:srgbClr val="F8FDB5"/>
    <a:srgbClr val="FFFBB3"/>
    <a:srgbClr val="FF00FF"/>
    <a:srgbClr val="FF7C80"/>
    <a:srgbClr val="FEA8DF"/>
    <a:srgbClr val="81EFFB"/>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1" autoAdjust="0"/>
  </p:normalViewPr>
  <p:slideViewPr>
    <p:cSldViewPr>
      <p:cViewPr varScale="1">
        <p:scale>
          <a:sx n="69" d="100"/>
          <a:sy n="69" d="100"/>
        </p:scale>
        <p:origin x="1416" y="8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40" d="100"/>
          <a:sy n="40" d="100"/>
        </p:scale>
        <p:origin x="-14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b="0"/>
            </a:lvl1pPr>
          </a:lstStyle>
          <a:p>
            <a:pPr>
              <a:defRPr/>
            </a:pPr>
            <a:endParaRPr lang="it-IT"/>
          </a:p>
        </p:txBody>
      </p:sp>
      <p:sp>
        <p:nvSpPr>
          <p:cNvPr id="849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vl1pPr>
          </a:lstStyle>
          <a:p>
            <a:pPr>
              <a:defRPr/>
            </a:pPr>
            <a:endParaRPr lang="it-IT"/>
          </a:p>
        </p:txBody>
      </p:sp>
      <p:sp>
        <p:nvSpPr>
          <p:cNvPr id="849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b="0"/>
            </a:lvl1pPr>
          </a:lstStyle>
          <a:p>
            <a:pPr>
              <a:defRPr/>
            </a:pPr>
            <a:endParaRPr lang="it-IT"/>
          </a:p>
        </p:txBody>
      </p:sp>
      <p:sp>
        <p:nvSpPr>
          <p:cNvPr id="849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vl1pPr>
          </a:lstStyle>
          <a:p>
            <a:pPr>
              <a:defRPr/>
            </a:pPr>
            <a:fld id="{B4182EA8-EC93-41BD-9ECD-750BB2B6A26E}"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spcBef>
                <a:spcPct val="0"/>
              </a:spcBef>
              <a:buClrTx/>
              <a:buSzTx/>
              <a:buFontTx/>
              <a:buNone/>
              <a:defRPr sz="1200" b="0"/>
            </a:lvl1pPr>
          </a:lstStyle>
          <a:p>
            <a:pPr>
              <a:defRPr/>
            </a:pPr>
            <a:endParaRPr lang="it-IT"/>
          </a:p>
        </p:txBody>
      </p:sp>
      <p:sp>
        <p:nvSpPr>
          <p:cNvPr id="522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spcBef>
                <a:spcPct val="0"/>
              </a:spcBef>
              <a:buClrTx/>
              <a:buSzTx/>
              <a:buFontTx/>
              <a:buNone/>
              <a:defRPr sz="1200" b="0"/>
            </a:lvl1pPr>
          </a:lstStyle>
          <a:p>
            <a:pPr>
              <a:defRPr/>
            </a:pPr>
            <a:endParaRPr lang="it-IT"/>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522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spcBef>
                <a:spcPct val="0"/>
              </a:spcBef>
              <a:buClrTx/>
              <a:buSzTx/>
              <a:buFontTx/>
              <a:buNone/>
              <a:defRPr sz="1200" b="0"/>
            </a:lvl1pPr>
          </a:lstStyle>
          <a:p>
            <a:pPr>
              <a:defRPr/>
            </a:pPr>
            <a:endParaRPr lang="it-IT"/>
          </a:p>
        </p:txBody>
      </p:sp>
      <p:sp>
        <p:nvSpPr>
          <p:cNvPr id="522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spcBef>
                <a:spcPct val="0"/>
              </a:spcBef>
              <a:buClrTx/>
              <a:buSzTx/>
              <a:buFontTx/>
              <a:buNone/>
              <a:defRPr sz="1200" b="0"/>
            </a:lvl1pPr>
          </a:lstStyle>
          <a:p>
            <a:pPr>
              <a:defRPr/>
            </a:pPr>
            <a:fld id="{6230F07D-E560-4FB6-BA45-4E3E024C8015}"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6230F07D-E560-4FB6-BA45-4E3E024C8015}" type="slidenum">
              <a:rPr lang="it-IT" smtClean="0"/>
              <a:pPr>
                <a:defRPr/>
              </a:pPr>
              <a:t>31</a:t>
            </a:fld>
            <a:endParaRPr lang="it-IT"/>
          </a:p>
        </p:txBody>
      </p:sp>
    </p:spTree>
    <p:extLst>
      <p:ext uri="{BB962C8B-B14F-4D97-AF65-F5344CB8AC3E}">
        <p14:creationId xmlns:p14="http://schemas.microsoft.com/office/powerpoint/2010/main" val="1679451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6230F07D-E560-4FB6-BA45-4E3E024C8015}" type="slidenum">
              <a:rPr lang="it-IT" smtClean="0"/>
              <a:pPr>
                <a:defRPr/>
              </a:pPr>
              <a:t>32</a:t>
            </a:fld>
            <a:endParaRPr lang="it-IT"/>
          </a:p>
        </p:txBody>
      </p:sp>
    </p:spTree>
    <p:extLst>
      <p:ext uri="{BB962C8B-B14F-4D97-AF65-F5344CB8AC3E}">
        <p14:creationId xmlns:p14="http://schemas.microsoft.com/office/powerpoint/2010/main" val="2115958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6230F07D-E560-4FB6-BA45-4E3E024C8015}" type="slidenum">
              <a:rPr lang="it-IT" smtClean="0"/>
              <a:pPr>
                <a:defRPr/>
              </a:pPr>
              <a:t>34</a:t>
            </a:fld>
            <a:endParaRPr lang="it-IT"/>
          </a:p>
        </p:txBody>
      </p:sp>
    </p:spTree>
    <p:extLst>
      <p:ext uri="{BB962C8B-B14F-4D97-AF65-F5344CB8AC3E}">
        <p14:creationId xmlns:p14="http://schemas.microsoft.com/office/powerpoint/2010/main" val="3707507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6230F07D-E560-4FB6-BA45-4E3E024C8015}" type="slidenum">
              <a:rPr lang="it-IT" smtClean="0"/>
              <a:pPr>
                <a:defRPr/>
              </a:pPr>
              <a:t>35</a:t>
            </a:fld>
            <a:endParaRPr lang="it-IT"/>
          </a:p>
        </p:txBody>
      </p:sp>
    </p:spTree>
    <p:extLst>
      <p:ext uri="{BB962C8B-B14F-4D97-AF65-F5344CB8AC3E}">
        <p14:creationId xmlns:p14="http://schemas.microsoft.com/office/powerpoint/2010/main" val="1957904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6230F07D-E560-4FB6-BA45-4E3E024C8015}" type="slidenum">
              <a:rPr lang="it-IT" smtClean="0"/>
              <a:pPr>
                <a:defRPr/>
              </a:pPr>
              <a:t>36</a:t>
            </a:fld>
            <a:endParaRPr lang="it-IT"/>
          </a:p>
        </p:txBody>
      </p:sp>
    </p:spTree>
    <p:extLst>
      <p:ext uri="{BB962C8B-B14F-4D97-AF65-F5344CB8AC3E}">
        <p14:creationId xmlns:p14="http://schemas.microsoft.com/office/powerpoint/2010/main" val="366387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4" name="Group 1026"/>
          <p:cNvGrpSpPr>
            <a:grpSpLocks/>
          </p:cNvGrpSpPr>
          <p:nvPr/>
        </p:nvGrpSpPr>
        <p:grpSpPr bwMode="auto">
          <a:xfrm>
            <a:off x="0" y="2438400"/>
            <a:ext cx="9009063" cy="1052513"/>
            <a:chOff x="0" y="1536"/>
            <a:chExt cx="5675" cy="663"/>
          </a:xfrm>
        </p:grpSpPr>
        <p:grpSp>
          <p:nvGrpSpPr>
            <p:cNvPr id="5" name="Group 1027"/>
            <p:cNvGrpSpPr>
              <a:grpSpLocks/>
            </p:cNvGrpSpPr>
            <p:nvPr/>
          </p:nvGrpSpPr>
          <p:grpSpPr bwMode="auto">
            <a:xfrm>
              <a:off x="185" y="1604"/>
              <a:ext cx="449" cy="299"/>
              <a:chOff x="720" y="336"/>
              <a:chExt cx="624" cy="432"/>
            </a:xfrm>
          </p:grpSpPr>
          <p:sp>
            <p:nvSpPr>
              <p:cNvPr id="12" name="Rectangle 1028"/>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it-IT"/>
              </a:p>
            </p:txBody>
          </p:sp>
          <p:sp>
            <p:nvSpPr>
              <p:cNvPr id="13" name="Rectangle 1029"/>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it-IT"/>
              </a:p>
            </p:txBody>
          </p:sp>
        </p:grpSp>
        <p:grpSp>
          <p:nvGrpSpPr>
            <p:cNvPr id="6" name="Group 1030"/>
            <p:cNvGrpSpPr>
              <a:grpSpLocks/>
            </p:cNvGrpSpPr>
            <p:nvPr/>
          </p:nvGrpSpPr>
          <p:grpSpPr bwMode="auto">
            <a:xfrm>
              <a:off x="263" y="1870"/>
              <a:ext cx="466" cy="299"/>
              <a:chOff x="912" y="2640"/>
              <a:chExt cx="672" cy="432"/>
            </a:xfrm>
          </p:grpSpPr>
          <p:sp>
            <p:nvSpPr>
              <p:cNvPr id="10" name="Rectangle 1031"/>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it-IT"/>
              </a:p>
            </p:txBody>
          </p:sp>
          <p:sp>
            <p:nvSpPr>
              <p:cNvPr id="11" name="Rectangle 1032"/>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it-IT"/>
              </a:p>
            </p:txBody>
          </p:sp>
        </p:grpSp>
        <p:sp>
          <p:nvSpPr>
            <p:cNvPr id="7" name="Rectangle 1033"/>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it-IT"/>
            </a:p>
          </p:txBody>
        </p:sp>
        <p:sp>
          <p:nvSpPr>
            <p:cNvPr id="8" name="Rectangle 1034"/>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it-IT"/>
            </a:p>
          </p:txBody>
        </p:sp>
        <p:sp>
          <p:nvSpPr>
            <p:cNvPr id="9" name="Rectangle 1035"/>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it-IT"/>
            </a:p>
          </p:txBody>
        </p:sp>
      </p:grpSp>
      <p:sp>
        <p:nvSpPr>
          <p:cNvPr id="16396" name="Rectangle 1036"/>
          <p:cNvSpPr>
            <a:spLocks noGrp="1" noChangeArrowheads="1"/>
          </p:cNvSpPr>
          <p:nvPr>
            <p:ph type="ctrTitle"/>
          </p:nvPr>
        </p:nvSpPr>
        <p:spPr>
          <a:xfrm>
            <a:off x="990600" y="1828800"/>
            <a:ext cx="7772400" cy="1143000"/>
          </a:xfrm>
        </p:spPr>
        <p:txBody>
          <a:bodyPr/>
          <a:lstStyle>
            <a:lvl1pPr>
              <a:defRPr/>
            </a:lvl1pPr>
          </a:lstStyle>
          <a:p>
            <a:r>
              <a:rPr lang="it-IT"/>
              <a:t>Fare clic per modificare lo stile del titolo dello schema</a:t>
            </a:r>
          </a:p>
        </p:txBody>
      </p:sp>
      <p:sp>
        <p:nvSpPr>
          <p:cNvPr id="16397"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it-IT"/>
              <a:t>Fare clic per modificare lo stile del sottotitolo dello schema</a:t>
            </a:r>
          </a:p>
        </p:txBody>
      </p:sp>
      <p:sp>
        <p:nvSpPr>
          <p:cNvPr id="14" name="Rectangle 1038"/>
          <p:cNvSpPr>
            <a:spLocks noGrp="1" noChangeArrowheads="1"/>
          </p:cNvSpPr>
          <p:nvPr>
            <p:ph type="dt" sz="half" idx="10"/>
          </p:nvPr>
        </p:nvSpPr>
        <p:spPr/>
        <p:txBody>
          <a:bodyPr/>
          <a:lstStyle>
            <a:lvl1pPr>
              <a:defRPr>
                <a:solidFill>
                  <a:schemeClr val="bg2"/>
                </a:solidFill>
              </a:defRPr>
            </a:lvl1pPr>
          </a:lstStyle>
          <a:p>
            <a:pPr>
              <a:defRPr/>
            </a:pPr>
            <a:endParaRPr lang="it-IT"/>
          </a:p>
        </p:txBody>
      </p:sp>
      <p:sp>
        <p:nvSpPr>
          <p:cNvPr id="15" name="Rectangle 1039"/>
          <p:cNvSpPr>
            <a:spLocks noGrp="1" noChangeArrowheads="1"/>
          </p:cNvSpPr>
          <p:nvPr>
            <p:ph type="ftr" sz="quarter" idx="11"/>
          </p:nvPr>
        </p:nvSpPr>
        <p:spPr/>
        <p:txBody>
          <a:bodyPr/>
          <a:lstStyle>
            <a:lvl1pPr>
              <a:defRPr>
                <a:solidFill>
                  <a:schemeClr val="bg2"/>
                </a:solidFill>
              </a:defRPr>
            </a:lvl1pPr>
          </a:lstStyle>
          <a:p>
            <a:pPr>
              <a:defRPr/>
            </a:pPr>
            <a:endParaRPr lang="it-IT"/>
          </a:p>
        </p:txBody>
      </p:sp>
      <p:sp>
        <p:nvSpPr>
          <p:cNvPr id="16" name="Rectangle 1040"/>
          <p:cNvSpPr>
            <a:spLocks noGrp="1" noChangeArrowheads="1"/>
          </p:cNvSpPr>
          <p:nvPr>
            <p:ph type="sldNum" sz="quarter" idx="12"/>
          </p:nvPr>
        </p:nvSpPr>
        <p:spPr/>
        <p:txBody>
          <a:bodyPr/>
          <a:lstStyle>
            <a:lvl1pPr>
              <a:defRPr>
                <a:solidFill>
                  <a:schemeClr val="bg2"/>
                </a:solidFill>
              </a:defRPr>
            </a:lvl1pPr>
          </a:lstStyle>
          <a:p>
            <a:pPr>
              <a:defRPr/>
            </a:pPr>
            <a:fld id="{DDF7BEAD-456D-450C-BCFF-70739CBCC093}"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1150938" y="617538"/>
            <a:ext cx="7793037"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1182688" y="2017713"/>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5145088" y="2017713"/>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5145088" y="4151313"/>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11"/>
          <p:cNvSpPr>
            <a:spLocks noGrp="1" noChangeArrowheads="1"/>
          </p:cNvSpPr>
          <p:nvPr>
            <p:ph type="dt" sz="half" idx="10"/>
          </p:nvPr>
        </p:nvSpPr>
        <p:spPr>
          <a:ln/>
        </p:spPr>
        <p:txBody>
          <a:bodyPr/>
          <a:lstStyle>
            <a:lvl1pPr>
              <a:defRPr/>
            </a:lvl1pPr>
          </a:lstStyle>
          <a:p>
            <a:pPr>
              <a:defRPr/>
            </a:pPr>
            <a:endParaRPr lang="it-IT"/>
          </a:p>
        </p:txBody>
      </p:sp>
      <p:sp>
        <p:nvSpPr>
          <p:cNvPr id="7" name="Rectangle 12"/>
          <p:cNvSpPr>
            <a:spLocks noGrp="1" noChangeArrowheads="1"/>
          </p:cNvSpPr>
          <p:nvPr>
            <p:ph type="ftr" sz="quarter" idx="11"/>
          </p:nvPr>
        </p:nvSpPr>
        <p:spPr>
          <a:ln/>
        </p:spPr>
        <p:txBody>
          <a:bodyPr/>
          <a:lstStyle>
            <a:lvl1pPr>
              <a:defRPr/>
            </a:lvl1pPr>
          </a:lstStyle>
          <a:p>
            <a:pPr>
              <a:defRPr/>
            </a:pPr>
            <a:endParaRPr lang="it-IT"/>
          </a:p>
        </p:txBody>
      </p:sp>
      <p:sp>
        <p:nvSpPr>
          <p:cNvPr id="8" name="Rectangle 13"/>
          <p:cNvSpPr>
            <a:spLocks noGrp="1" noChangeArrowheads="1"/>
          </p:cNvSpPr>
          <p:nvPr>
            <p:ph type="sldNum" sz="quarter" idx="12"/>
          </p:nvPr>
        </p:nvSpPr>
        <p:spPr>
          <a:ln/>
        </p:spPr>
        <p:txBody>
          <a:bodyPr/>
          <a:lstStyle>
            <a:lvl1pPr>
              <a:defRPr/>
            </a:lvl1pPr>
          </a:lstStyle>
          <a:p>
            <a:pPr>
              <a:defRPr/>
            </a:pPr>
            <a:fld id="{C1FDCF2A-B0F3-4681-84CA-4C7B3C3F73A8}"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it-IT"/>
          </a:p>
        </p:txBody>
      </p:sp>
      <p:sp>
        <p:nvSpPr>
          <p:cNvPr id="3" name="Rectangle 12"/>
          <p:cNvSpPr>
            <a:spLocks noGrp="1" noChangeArrowheads="1"/>
          </p:cNvSpPr>
          <p:nvPr>
            <p:ph type="ftr" sz="quarter" idx="11"/>
          </p:nvPr>
        </p:nvSpPr>
        <p:spPr>
          <a:ln/>
        </p:spPr>
        <p:txBody>
          <a:bodyPr/>
          <a:lstStyle>
            <a:lvl1pPr>
              <a:defRPr/>
            </a:lvl1pPr>
          </a:lstStyle>
          <a:p>
            <a:pPr>
              <a:defRPr/>
            </a:pPr>
            <a:endParaRPr lang="it-IT"/>
          </a:p>
        </p:txBody>
      </p:sp>
      <p:sp>
        <p:nvSpPr>
          <p:cNvPr id="4" name="Rectangle 13"/>
          <p:cNvSpPr>
            <a:spLocks noGrp="1" noChangeArrowheads="1"/>
          </p:cNvSpPr>
          <p:nvPr>
            <p:ph type="sldNum" sz="quarter" idx="12"/>
          </p:nvPr>
        </p:nvSpPr>
        <p:spPr>
          <a:ln/>
        </p:spPr>
        <p:txBody>
          <a:bodyPr/>
          <a:lstStyle>
            <a:lvl1pPr>
              <a:defRPr/>
            </a:lvl1pPr>
          </a:lstStyle>
          <a:p>
            <a:pPr>
              <a:defRPr/>
            </a:pPr>
            <a:fld id="{8501D2E9-A35E-4ACB-B817-1795C391305F}"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1024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4" name="Rectangle 1038"/>
          <p:cNvSpPr>
            <a:spLocks noGrp="1" noChangeArrowheads="1"/>
          </p:cNvSpPr>
          <p:nvPr>
            <p:ph type="dt" sz="half" idx="2"/>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spcBef>
                <a:spcPct val="0"/>
              </a:spcBef>
              <a:buClrTx/>
              <a:buSzTx/>
              <a:buFontTx/>
              <a:buNone/>
              <a:defRPr sz="1400" b="0">
                <a:solidFill>
                  <a:schemeClr val="bg2"/>
                </a:solidFill>
              </a:defRPr>
            </a:lvl1pPr>
          </a:lstStyle>
          <a:p>
            <a:pPr>
              <a:defRPr/>
            </a:pPr>
            <a:endParaRPr lang="it-IT"/>
          </a:p>
        </p:txBody>
      </p:sp>
      <p:sp>
        <p:nvSpPr>
          <p:cNvPr id="25" name="Rectangle 1039"/>
          <p:cNvSpPr>
            <a:spLocks noGrp="1" noChangeArrowheads="1"/>
          </p:cNvSpPr>
          <p:nvPr>
            <p:ph type="ftr" sz="quarter" idx="3"/>
          </p:nvPr>
        </p:nvSpPr>
        <p:spPr bwMode="auto">
          <a:xfrm>
            <a:off x="34290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400" b="0">
                <a:solidFill>
                  <a:schemeClr val="bg2"/>
                </a:solidFill>
              </a:defRPr>
            </a:lvl1pPr>
          </a:lstStyle>
          <a:p>
            <a:pPr>
              <a:defRPr/>
            </a:pPr>
            <a:endParaRPr lang="it-IT"/>
          </a:p>
        </p:txBody>
      </p:sp>
      <p:sp>
        <p:nvSpPr>
          <p:cNvPr id="26" name="Rectangle 1040"/>
          <p:cNvSpPr>
            <a:spLocks noGrp="1" noChangeArrowheads="1"/>
          </p:cNvSpPr>
          <p:nvPr>
            <p:ph type="sldNum" sz="quarter" idx="4"/>
          </p:nvPr>
        </p:nvSpPr>
        <p:spPr bwMode="auto">
          <a:xfrm>
            <a:off x="68580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spcBef>
                <a:spcPct val="0"/>
              </a:spcBef>
              <a:buClrTx/>
              <a:buSzTx/>
              <a:buFontTx/>
              <a:buNone/>
              <a:defRPr sz="1400" b="0">
                <a:solidFill>
                  <a:schemeClr val="bg2"/>
                </a:solidFill>
              </a:defRPr>
            </a:lvl1pPr>
          </a:lstStyle>
          <a:p>
            <a:pPr>
              <a:defRPr/>
            </a:pPr>
            <a:fld id="{D0672EE2-7D96-420D-8F3C-48FEE67FE5E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8" r:id="rId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subTitle" idx="4294967295"/>
          </p:nvPr>
        </p:nvSpPr>
        <p:spPr>
          <a:xfrm>
            <a:off x="1907704" y="5286388"/>
            <a:ext cx="7022014" cy="1571612"/>
          </a:xfrm>
          <a:solidFill>
            <a:schemeClr val="accent2">
              <a:lumMod val="20000"/>
              <a:lumOff val="80000"/>
            </a:schemeClr>
          </a:solidFill>
        </p:spPr>
        <p:txBody>
          <a:bodyPr/>
          <a:lstStyle/>
          <a:p>
            <a:pPr marL="0" indent="0" algn="ctr">
              <a:lnSpc>
                <a:spcPct val="80000"/>
              </a:lnSpc>
              <a:buFont typeface="Wingdings" pitchFamily="2" charset="2"/>
              <a:buNone/>
            </a:pPr>
            <a:endParaRPr lang="it-IT" sz="2400" dirty="0" smtClean="0">
              <a:latin typeface="Tahoma" pitchFamily="34" charset="0"/>
            </a:endParaRPr>
          </a:p>
          <a:p>
            <a:pPr marL="0" indent="0" algn="ctr">
              <a:lnSpc>
                <a:spcPct val="80000"/>
              </a:lnSpc>
              <a:buFont typeface="Wingdings" pitchFamily="2" charset="2"/>
              <a:buNone/>
            </a:pPr>
            <a:r>
              <a:rPr lang="it-IT" sz="2400" dirty="0" smtClean="0">
                <a:solidFill>
                  <a:srgbClr val="FF0000"/>
                </a:solidFill>
                <a:latin typeface="Tahoma" pitchFamily="34" charset="0"/>
              </a:rPr>
              <a:t>Pietro Greco</a:t>
            </a:r>
          </a:p>
          <a:p>
            <a:pPr marL="0" indent="0" algn="ctr">
              <a:lnSpc>
                <a:spcPct val="80000"/>
              </a:lnSpc>
              <a:buFont typeface="Wingdings" pitchFamily="2" charset="2"/>
              <a:buNone/>
            </a:pPr>
            <a:r>
              <a:rPr lang="it-IT" sz="2400" b="1" dirty="0" smtClean="0">
                <a:latin typeface="Tahoma" pitchFamily="34" charset="0"/>
              </a:rPr>
              <a:t>Venezia</a:t>
            </a:r>
            <a:endParaRPr lang="it-IT" sz="2400" dirty="0" smtClean="0">
              <a:latin typeface="Tahoma" pitchFamily="34" charset="0"/>
            </a:endParaRPr>
          </a:p>
          <a:p>
            <a:pPr marL="0" indent="0" algn="ctr">
              <a:lnSpc>
                <a:spcPct val="80000"/>
              </a:lnSpc>
              <a:buFont typeface="Wingdings" pitchFamily="2" charset="2"/>
              <a:buNone/>
            </a:pPr>
            <a:r>
              <a:rPr lang="it-IT" sz="2400" b="1" dirty="0" smtClean="0">
                <a:latin typeface="Tahoma" pitchFamily="34" charset="0"/>
              </a:rPr>
              <a:t>13 aprile 2018</a:t>
            </a:r>
            <a:endParaRPr lang="it-IT" sz="1600" b="1" dirty="0" smtClean="0">
              <a:latin typeface="Tahoma" pitchFamily="34" charset="0"/>
            </a:endParaRPr>
          </a:p>
        </p:txBody>
      </p:sp>
      <p:sp>
        <p:nvSpPr>
          <p:cNvPr id="181251" name="WordArt 3"/>
          <p:cNvSpPr>
            <a:spLocks noChangeArrowheads="1" noChangeShapeType="1" noTextEdit="1"/>
          </p:cNvSpPr>
          <p:nvPr/>
        </p:nvSpPr>
        <p:spPr bwMode="auto">
          <a:xfrm>
            <a:off x="0" y="0"/>
            <a:ext cx="8994775" cy="3429000"/>
          </a:xfrm>
          <a:prstGeom prst="rect">
            <a:avLst/>
          </a:prstGeom>
          <a:solidFill>
            <a:schemeClr val="accent1">
              <a:lumMod val="20000"/>
              <a:lumOff val="80000"/>
            </a:schemeClr>
          </a:solidFill>
        </p:spPr>
        <p:txBody>
          <a:bodyPr wrap="none" fromWordArt="1">
            <a:prstTxWarp prst="textSlantUp">
              <a:avLst>
                <a:gd name="adj" fmla="val 32056"/>
              </a:avLst>
            </a:prstTxWarp>
          </a:bodyPr>
          <a:lstStyle/>
          <a:p>
            <a:pPr algn="ctr">
              <a:buNone/>
            </a:pPr>
            <a:r>
              <a:rPr lang="it-IT" kern="1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La scienza</a:t>
            </a:r>
          </a:p>
          <a:p>
            <a:pPr algn="ctr">
              <a:buNone/>
            </a:pPr>
            <a:r>
              <a:rPr lang="it-IT" kern="1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e l’origine </a:t>
            </a:r>
          </a:p>
          <a:p>
            <a:pPr algn="ctr">
              <a:buNone/>
            </a:pPr>
            <a:r>
              <a:rPr lang="it-IT" kern="1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dell’Europa</a:t>
            </a:r>
          </a:p>
        </p:txBody>
      </p:sp>
      <p:sp>
        <p:nvSpPr>
          <p:cNvPr id="17410" name="AutoShape 2" descr="data:image/jpeg;base64,/9j/4AAQSkZJRgABAQAAAQABAAD/2wCEAAkGBxQTEhUUExQWFhUXFx0aGBcYFxwdGhcdGhgaGBgdGBgYHCggGBwlHBwYITEhJSorLi4uGh8zODMsNygtLisBCgoKDg0OGhAQFywcHBwsLCwsLCwsLCwsLCwsLCwsLCwsLCwsLCwsLCwsLCwsLCwsLCwsLCwsLCwsLCwsLCwsLP/AABEIAP0AxwMBIgACEQEDEQH/xAAbAAACAwEBAQAAAAAAAAAAAAACAwABBAUGB//EADwQAAEDAgQEAwcDBAECBwAAAAEAAhEDIQQSMUEFUWHwcYGRBhMiobHB0TLh8RQjQlIHYnIVMzRjkqKy/8QAGQEAAwEBAQAAAAAAAAAAAAAAAAECAwQF/8QAIxEBAQACAgMAAgIDAAAAAAAAAAECEQMhEjFBEyJRYQQycf/aAAwDAQACEQMRAD8A8piOIPJJLpPMgD7aflYzj3iS1x269dDKyv57IA7bdRapqq4yo65c7T6+CVTrPbeTP58UjPKp5CnQMfXdoSfIxsl/1LjHxE+ZQE9+Sok8krDG6qTqUbao/jf5rPcqNPf8paDS6pb9lDWKQ5RsjdBmCp4oi6fRJeeqhcbXt3yS0GoQqlJaY3KKepU2Ga1qY1hOqCiZ1Jjy/C0NHU9/spp6AaSWafQrc0ShqsKWxpifT6JTmELW+Up09/wnKWmd4S8vRanU0GRVBpnLOSEuT3rPVbZOEHPHXxUS3j5qLSJrsPby6/skBnj1770Wh1lTMJUc3MBa5/UASB+ohpMuAvJAMQZ0Kv1C9s+Tv+UDwbLScG4NY4iG1Jyk6GDlM8oMI8TgXUycxaPjdTN5hzA3PMTYZhe/RTuHIyCn335KNprdjeGuph2Yt+F4YQCSQ4guA0g2BRf+GkGmDUpD3ga5sl8Q4wC45IbcGeSjyitOdlQlt1ubhXS8H4XU7FpmZzZcogfqmdY0KDFUMm7XazlJOUgwQZA33FjzRsaZw1SETCqJQYMnoqaxE6puslTEk6DzR2TUXAATZV/UMG/ouYbnmjNI8k/GB1aOMYN1spVWn+V5mpSI2KGjXcwy0qbx79VW9PYUiUdR0rkcN4oHWdYrsnRYZS43tU7Z3hKITyEp4sjY0S5qz1SnPSwFcSU5yF4sjfTQQQqhUnEUiopinFRaY+kV0aomV0hTZVc1xe1oFHL/AOYxpD2MLQCHXLXEA2H+R5FYC4SZU/oqmXNldEAkgTAOhI1DSN9CryhSuhUxDH0qlK4yw6mXPBBLRkLRAGXMy+pEsapxOm1+b+7T/wDUVnzMy2p7uHQJ/wBTbVYBg6mdrMpDnRlFgTm/TcmL+KXVoOAaTEPEtOZpBElsyCYEgiTy5KNT5V7dLidZlT3v91vxVKbgSH/40ntfozZxA67JGPex1OkBUaclPLGRwcSajzBJaARlI/yMXhKxvDX0pzwCHuYQHAw5oBcLWtmb6+KaOEuztZnpl7suVua5zgFmo3Dh6qOp9V2XjcaHtbr7wx7x3+2QZabgZ1ykg9Wg7quK4ltQ5gGgy6XBuUuGxqN/TnmZLbGUrDYVz5DYmWjKTclxIAHWxJmLAoMTQyxDmuBEgtJ6i4cAQbbgIkmx2SAoryqwFSSKrXOIY0EudaAttf2ffTgPESJnovT+wHBM5dXeNLN6Rv8AVe/xXs4KzZIvEdyubPmy8tYunDix8d5PiDsK0OMdjZdDhfDzUMD0vC9nV9gn+80hh6i3z6D5+fq+EezNOgJiTGpU5cts6XjxyV8wx/AbXbH0Xl+I4Is1ESvunGMO0tIIBXh/aHhjcnkT3ZRx81xuqvPjmU6fMZLSCF6zg+M95SBtIsfsvMY+llJC2+zGIioW/wCw+Yv+V28mPlhtxY9Zaele3v8AZZ6gWtyRUHJcsaVgr01VMJtZVRatN9JLqGISiE2sDKrLZOFYxYwWKiZXbYqltjemdjTPwnxPzXdxFJlWvWcagbSeZYQ9o+EubDS0mRDdjEFoXBebHqVopYZzmuc0EtYJcf8AUTAJ5CVplEx1qeMZVqU6hOR1OuDD3tMsdUznK6Gg5HZjHJ2phYa+EmnS+OnLabgRnaSCH1HNFiZkOGmk3hY/6Z2T3kfAHZZkfqImI10BPkunw/DZC9r6DajhlkPqe7yhwzNgh7Zc4eIjxWdmlzs/jNSnULoqtvWe+Yfdr20/+jWWlZOJVmuyFr2S2nTb8LXhznNYxpkloAiCQeQC2VhTaHE4NgjliSYuG3AeTqR6rljBucC9oEBudwBu1ucMmNSA6PVRNKp+Ix7TVp1GlzXFwqVMoFqm+WbG4LunvCNkniVRrnNLQwOy/H7tpawnMYLWuHw/DlmwEqYfh7nloBZL9JMXJLWgkiASWmPDZZqlBwk7B2U3GtzFjfQ6fcIkg7CQhKIKRsqJ9f8AY3DZcMwW0E9+vqvX4aIXkPZPEj3FMH/QfRepw1S/2XBhe3dnOj7X8UGIc0goxEm4WPH4trRd3VVbqJxm64fEHakkR5Lx3GassM7E+a9XxDEh4gOB9F4njBh2WIO8cljj3W2XUeF45UzEGO5P7LJwR5Fdkf7QtfF6YD422WbgzJrM/wC5epjr8bzs/wDd7RwlKqhPAskuGq440rFXZ9ELW2Wmo1LI2Vyky1AoGJrwqLearZMNcWd3uomVBcqLXC9M6vNI0W7h+I93mNibDKT+oGQ8HoWkjzWESJRSt73EOo+pTDXBrpYKrXMDrOcGtqm/WXMHn0WXEYltRjCT8bfgIMmWi7HTEEiS3nDW6rCXb7SqquE/DMbTr5qPHtUreyuA6qbEOFpBg/G13TYFNw/EQHscRDcpZUa0RLXFwdAO+V0+IC5gf4K5UXFUrrcOx7WF4IaWuLAWVGZmuY2RqLteBEERqb6Ln1Qy+XNOYwDFm7SR/l5QgaFbQlrRhPf2VuFiihDl780yfQcJh8tNjm1gxxY0/HGUAi0k+C6vDuK1mVGNqEOa42ewhzXbWI6quC8MDsNh6tw73cEzoHARsdv5W/h3AmUoDAfjI1MgwQ4kCBe36je/ivO09SWfx0ZxrizmU5FibD7bLzDGVajia1UATOUkCb/9pMz03XpuJgVq4YdGg+ewT8VwtrmvOUf3IzgdNOoiAUp7O6mPr28bjW0Mk0nGbQWkOaekgT8hquVUwlQsNV4OWP1HeSvaYD2eZnEUw1jRyu46AX2SPaeq19IREaaev0RvR630+Pccs5bOC4EAB7gSTBEGMs2B67lTjGHms0d6rv8ACHDKTbNnDSJ5ghdWfJrjkjn4eGZcmVvxdVha9zSdz8kgla8a/M8naT57D5LHU1sonphnNZWQLkp6eWoHMTiGchCVo2SUwwuZr3uomYqwMd3UW2N6Z2RKzpvp2UEwETm9fNAbBdLIDm2J5fn90DmlNdt3uqy2773SVCwEYCIN9UbGqLVQQbZTLdFtCCFJmBtlTxyRgKOSpx9v9lGRh6Q0im3/APIT67sxc8EQJEnpr34LicA4gG4Zt9o9NP5XI49izUa40/gDtW7OjcXsfr8159zmpHp44d7dKniIJqS0ifPqvRYd4LQ5h2Xy/C8P0c4uE2hs/NxMr2vC+KtJFM/CQAG3s4Dbx3CiWStOSb7dHG4kmQvI8aqiI0A6Lv8AFcRErxHGMUYJSu8qvDWOLzWPj37PJduhgjSYJN3Q63O5+V15mrX/ALocdB9l6ehj21QwjQNLRzMmbrozxup/Dmw5MZMr9BF0uNVoqaaJYCpyUgt5oZkJ1VqQBATiaAhIAgLSAl1WWPe6AwPOp2URVbSO9VS0x9M7FT8KTqjP6SORI7lLBXWyWQrhUdlcqacWG99+Stp5IYRtUqEVWVEGpjUjVFkG6e4WtulFpMAa7Kab13CeIhtBoN4M66rQ+uapa1rBa5BdBI11Pd0GJ4I5lcUpBDWNJ2kx+F6M4SmQXljXOIi4sBGy83PUy7evhZ4y+3n8Vi3UwM7GjwcD9JWetihUEg/EILSOY1HjcL1GDwFJ7fia0eXpZcv2loU6bYYIg6iw7/JS8odkt66DieLCpSa/ci/joV5DjGLkn7JP9eQCAbE/hYKxL/VbcfHq7rDk5N46jGGST1sFsw2LbhyA+zXb8iuvhuD+7YHvBl36R03J+gXlPaeqDUDRo378114/vfH4487qbe1acwkXTadO11wvZHF56OU6st5bfjyXdDjJ18O9FhlPG2Kl3NluZdKqjotj2pbmWSlFjJlskv3Wus2BqsUWTTWasyQeaiYG+HZ/ZRXjdQpjtmO467/jZJeO9k1x18T9eSCLLtcxZUVxZFCmqUAnU2JbBdOafFRVRTWJrVPoEWVIwOXV9icEMRjaYP6ac1HAf5ZIyjwz5VxcZVhhO+nqu5/xZioxpaIh9J7SeUDODbq0eqNdbLfenpOK42MTUJN5P2EfZG7iIE97fhcjieIAe48z9OXSfouY7EnvvkvMyx8rt6+N1NPUvx4yi0R8zHfquBxXipLYJvCyvxzv0zukGjmJLuX0v+E8OOS9lnyfr05eFwb6roaCb8uZj6/Ve2wnB6WDYHVgHViPhpnad3fZvqk+z1OowOdTDaf/ALjhJYP+mxi28TpdFxA02g1aji4NEue7U3MNaNiTuV1b24qz8f4gGUi+pqf0/wCzjz8PwvltR5c4vdckyYXQ47xN9eoXOsB+lo0A2HouWSuriw8Z/bm5M9n8Ox7qL8zT4jY+K91w3jVOvYWcBOU93XzsD5LTgK5Y9rx/iZ8u5T5eKZ9/Sw5Lj18fTZQyuTguN06hgG/+psfLmukX2lcNxs9uqWX0Kq0EQufUpxZdCm4FY6wQVZC1RG3ebdhRaY+mVc4tAnbXmrcLKEEzf91Q2C7WCsuiOECIKKoUI6YKWAnPU1UF6JeLxYYJ+Sy4vHhnIlcSrVLnEkp44bK5aa8Ri3Pudtvoux/x3ivd42lJjMS3/wCbS0fMheccIatvB8V7uoyoNWOzeYI9VeU/XScb3t9N9o8CG5q1VwYzlqSf9Wjcz9F45+LBdIMCbSsfHfaKpXdmqmYnKwCGtkkn1N/4XIdUOrpnbp4Lmx/x/tdOX+Rfj2/C8GK/6HNMcjcHqPNen4d7Jl5bNQBsAmOWp7/C+PitF2kjnGx/Gt173/j32oc0/wBPVf8AA+Q0uN2kQYzHQEF3yU3g8e1fn8utaew4/RpUmH+4G0aYvf8AW4anS528Svk3tJx92IdAGWm39LZ8pPNx5rtf8icaD3igz9NO7upOg8B9SvEtvdbcWEv7MeTOzpbghyJ1Nk6af5fjv8pNepHei3YEvaFfn5fRU0Hw+t1QKYXHcrvcL9oHs+Gp8Tee4/K4jXCFKjpGnmpyxmXVVjlZ6e+oYhrwCwyNiCirmR4Lw3C+IOovkXB1HP8AdevwmNbVbmb5jl4rj5OK4f8AHRjyTKf2IuUVkbqJY+kVzWflURYK8/f1VvC7L7ZKjkoequUuo5Iw4nEhgnfZcrEYtztTbkO+qmKrSTPgJWdo1vsrxx0m1HuEd+SjWoSVC66ojaz7AX7+qpjoG5O35QvbpPLv5/VUx+9kgJtPcrRUbYcif2WZok7C6lbWJtr59hIxXGs3CJj4NkPvTv6/uhzDTsQjQXWdJ5yraNr9/ZULwIvy779Ex5DJnX6dEBKr8jfH1Jn7d6LE1smTurnNd3kB8h4ImCyZIBI8U+ngzYmw66lPwmG3iYR4nE3Abr+Egxmjf7JdRx00XRbDWy716/dY/cOqfEAcoN4iw3gbkckBkaBqT5BacJinUzmbb6eazPEOIFwNDzUaE7Nh7HhvFm1LCx693UXlqBjS5jr9lSx/DPi/OvQhNCVTcmyrpKB+iw4x0d+qrF4mLTssdV5N1UxK1mra+CIaeij3XREfD5/lWQeiWSmsbZLHen1SCmmTc+CMHpblyVVGafRVkiyAbTiRdXl1Ot/VC1pM9ERaQL73t4JApw5qsqMoXnn8/wCLoA6VXLciSB/CzElxkoqY78FTmIAmtWrC0ZKRTaulRAjqlQLEvDGoMJhrZjqdo22+SzYg5iGzab8vPz+i6GKr5WgaZhNuX7iEg59c5jIEgbDlv5pVQCfgIgjqII5jbW3im5yA4HfSNNLTyI0nkfBY2MzHlAk+RVBRk63RW5276lUZ/H7qBs6RI6698kAdBrico1I+WqiZRpnNO+XQX7/ZWjYd+m0eH79FM4G/VTPv8uX3XKxrpdI0UybO9LxBDiT5d9UmOSJ55BRpm6si3MuqcyEebZDUOnggASyLphQkSgKHRQC6ItUa1ANpiAT5ev8ACXVHxeFvTqmNNwev8IARpdIAIVFp5Jjqfffmryo2C2UidlCxPYFHNS2A022Wgu+BKYFMTUERzSBOHbNQNO2vTmtD3e8J5AEnkBFpvpzWfDGA91p09VKFWA4bnf8AdMEVGQY32E6eaNo2kRr4mN/CVKIsSfAT8/kqI5CI7HnumAu1M6dN/wAK2/boqeNd436G4TmNhsnewQGrAEF7c1rG/LVRBwy9ZszN9+h5KI0G6vXGiwdUzE/qKEn6ICoNu+9EUQIULoVOcgEEKgE+pZKhMJKsi8KpQhyAItPfdle/JATOoHeisOv0HmgNAdA8j85HJKaOk9Srq1JdbTkNemsI2AbEG+hkH52SCBiYaSWa8aiPKE6hWDrJBQZ3+yP3Mo8oReKkFmmA1YsSJAjXRbamn1WWo3XqnAytd8JHMqnG3LzQ5bq3hUDmiBfYT69/NUw/D1H1OvfRDXcNJjTzsNVR/SBue+/FIBvoBKsf/broBzRVLQB+oR/CgB1JkEa9eX0KYacLS+IQfPy5eaiHOBrt9rKJAVQn9lTDz8kR1KHLPkmDXNslQjY6yhSCquiWExyAWCoAOipzd7XKYShL0AIaRsoz7KgY6I2OjW/f1QC2HvmiJMEbcj+6pjZ2Kg3v6pBPexaJ5Amw8BsmYVxzaR9x90lMpujRFDoufGmqU6rzSGVVHvm6kGl/ms+JJGlwiB80FRw8PNMM5ureOSJ1O8hQa3TAXX6o2m87D+FREbqmG08kGOIBJ1+6jCYDfl4aICJKaYjvySDRhJDgQbyb+UflRDhG3b1H5OytBKeI/CphUq7qU+nmg1hE4KiUJKAtyA6KPchlOEjjaFZB723VPVMugJFlBp10RmQLH1VZ4A0sgJVbc2S7x+b/AFRAz4q8xQCjUJABNhoOSNoCsuH7flUEBGqyFcd993Qgc0GMAoalH1RUxdG6dYSDMLSgdYJz3lKJ1TCN0RObyQ7I0BG2mEQH1Qk8hCjduygNuGbcT101+apXRAzQb2UU7It1zePHlfdQRz1Vvvbz80OXZWFgBFUaNlTUYCRlOagDU14Qm3ogJCJtNMa20qQkCXtQvpifD5rSxs+sJdYXPj9EAgsBk/bRA5nJaWNCdiaMCdb7+aAw0qd+YTG0+S0sG2iFw2QCAxQDrHktHu7eatlIE+UoJmdPP6KNafVafdCD6IA2NEGzFsoQ3UrZTpTbuwU9yNO7phkjkLonM3WgUrgIqmGgxKAyAJjGXWh1ID05dVowmCzCc0eXh1SBLadx3rdRaBStrookH//Z"/>
          <p:cNvSpPr>
            <a:spLocks noChangeAspect="1" noChangeArrowheads="1"/>
          </p:cNvSpPr>
          <p:nvPr/>
        </p:nvSpPr>
        <p:spPr bwMode="auto">
          <a:xfrm>
            <a:off x="155575" y="-1881188"/>
            <a:ext cx="3105150" cy="39243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412" name="AutoShape 4" descr="data:image/jpeg;base64,/9j/4AAQSkZJRgABAQAAAQABAAD/2wCEAAkGBxQTEhUUExQWFhUXFx0aGBcYFxwdGhcdGhgaGBgdGBgYHCggGBwlHBwYITEhJSorLi4uGh8zODMsNygtLisBCgoKDg0OGhAQFywcHBwsLCwsLCwsLCwsLCwsLCwsLCwsLCwsLCwsLCwsLCwsLCwsLCwsLCwsLCwsLCwsLCwsLP/AABEIAP0AxwMBIgACEQEDEQH/xAAbAAACAwEBAQAAAAAAAAAAAAACAwABBAUGB//EADwQAAEDAgQEAwcDBAECBwAAAAEAAhEDIQQSMUEFUWHwcYGRBhMiobHB0TLh8RQjQlIHYnIVMzRjkqKy/8QAGQEAAwEBAQAAAAAAAAAAAAAAAAECAwQF/8QAIxEBAQACAgMAAgIDAAAAAAAAAAECEQMhEjFBEyJRYQQycf/aAAwDAQACEQMRAD8A8piOIPJJLpPMgD7aflYzj3iS1x269dDKyv57IA7bdRapqq4yo65c7T6+CVTrPbeTP58UjPKp5CnQMfXdoSfIxsl/1LjHxE+ZQE9+Sok8krDG6qTqUbao/jf5rPcqNPf8paDS6pb9lDWKQ5RsjdBmCp4oi6fRJeeqhcbXt3yS0GoQqlJaY3KKepU2Ga1qY1hOqCiZ1Jjy/C0NHU9/spp6AaSWafQrc0ShqsKWxpifT6JTmELW+Up09/wnKWmd4S8vRanU0GRVBpnLOSEuT3rPVbZOEHPHXxUS3j5qLSJrsPby6/skBnj1770Wh1lTMJUc3MBa5/UASB+ohpMuAvJAMQZ0Kv1C9s+Tv+UDwbLScG4NY4iG1Jyk6GDlM8oMI8TgXUycxaPjdTN5hzA3PMTYZhe/RTuHIyCn335KNprdjeGuph2Yt+F4YQCSQ4guA0g2BRf+GkGmDUpD3ga5sl8Q4wC45IbcGeSjyitOdlQlt1ubhXS8H4XU7FpmZzZcogfqmdY0KDFUMm7XazlJOUgwQZA33FjzRsaZw1SETCqJQYMnoqaxE6puslTEk6DzR2TUXAATZV/UMG/ouYbnmjNI8k/GB1aOMYN1spVWn+V5mpSI2KGjXcwy0qbx79VW9PYUiUdR0rkcN4oHWdYrsnRYZS43tU7Z3hKITyEp4sjY0S5qz1SnPSwFcSU5yF4sjfTQQQqhUnEUiopinFRaY+kV0aomV0hTZVc1xe1oFHL/AOYxpD2MLQCHXLXEA2H+R5FYC4SZU/oqmXNldEAkgTAOhI1DSN9CryhSuhUxDH0qlK4yw6mXPBBLRkLRAGXMy+pEsapxOm1+b+7T/wDUVnzMy2p7uHQJ/wBTbVYBg6mdrMpDnRlFgTm/TcmL+KXVoOAaTEPEtOZpBElsyCYEgiTy5KNT5V7dLidZlT3v91vxVKbgSH/40ntfozZxA67JGPex1OkBUaclPLGRwcSajzBJaARlI/yMXhKxvDX0pzwCHuYQHAw5oBcLWtmb6+KaOEuztZnpl7suVua5zgFmo3Dh6qOp9V2XjcaHtbr7wx7x3+2QZabgZ1ykg9Wg7quK4ltQ5gGgy6XBuUuGxqN/TnmZLbGUrDYVz5DYmWjKTclxIAHWxJmLAoMTQyxDmuBEgtJ6i4cAQbbgIkmx2SAoryqwFSSKrXOIY0EudaAttf2ffTgPESJnovT+wHBM5dXeNLN6Rv8AVe/xXs4KzZIvEdyubPmy8tYunDix8d5PiDsK0OMdjZdDhfDzUMD0vC9nV9gn+80hh6i3z6D5+fq+EezNOgJiTGpU5cts6XjxyV8wx/AbXbH0Xl+I4Is1ESvunGMO0tIIBXh/aHhjcnkT3ZRx81xuqvPjmU6fMZLSCF6zg+M95SBtIsfsvMY+llJC2+zGIioW/wCw+Yv+V28mPlhtxY9Zaele3v8AZZ6gWtyRUHJcsaVgr01VMJtZVRatN9JLqGISiE2sDKrLZOFYxYwWKiZXbYqltjemdjTPwnxPzXdxFJlWvWcagbSeZYQ9o+EubDS0mRDdjEFoXBebHqVopYZzmuc0EtYJcf8AUTAJ5CVplEx1qeMZVqU6hOR1OuDD3tMsdUznK6Gg5HZjHJ2phYa+EmnS+OnLabgRnaSCH1HNFiZkOGmk3hY/6Z2T3kfAHZZkfqImI10BPkunw/DZC9r6DajhlkPqe7yhwzNgh7Zc4eIjxWdmlzs/jNSnULoqtvWe+Yfdr20/+jWWlZOJVmuyFr2S2nTb8LXhznNYxpkloAiCQeQC2VhTaHE4NgjliSYuG3AeTqR6rljBucC9oEBudwBu1ucMmNSA6PVRNKp+Ix7TVp1GlzXFwqVMoFqm+WbG4LunvCNkniVRrnNLQwOy/H7tpawnMYLWuHw/DlmwEqYfh7nloBZL9JMXJLWgkiASWmPDZZqlBwk7B2U3GtzFjfQ6fcIkg7CQhKIKRsqJ9f8AY3DZcMwW0E9+vqvX4aIXkPZPEj3FMH/QfRepw1S/2XBhe3dnOj7X8UGIc0goxEm4WPH4trRd3VVbqJxm64fEHakkR5Lx3GassM7E+a9XxDEh4gOB9F4njBh2WIO8cljj3W2XUeF45UzEGO5P7LJwR5Fdkf7QtfF6YD422WbgzJrM/wC5epjr8bzs/wDd7RwlKqhPAskuGq440rFXZ9ELW2Wmo1LI2Vyky1AoGJrwqLearZMNcWd3uomVBcqLXC9M6vNI0W7h+I93mNibDKT+oGQ8HoWkjzWESJRSt73EOo+pTDXBrpYKrXMDrOcGtqm/WXMHn0WXEYltRjCT8bfgIMmWi7HTEEiS3nDW6rCXb7SqquE/DMbTr5qPHtUreyuA6qbEOFpBg/G13TYFNw/EQHscRDcpZUa0RLXFwdAO+V0+IC5gf4K5UXFUrrcOx7WF4IaWuLAWVGZmuY2RqLteBEERqb6Ln1Qy+XNOYwDFm7SR/l5QgaFbQlrRhPf2VuFiihDl780yfQcJh8tNjm1gxxY0/HGUAi0k+C6vDuK1mVGNqEOa42ewhzXbWI6quC8MDsNh6tw73cEzoHARsdv5W/h3AmUoDAfjI1MgwQ4kCBe36je/ivO09SWfx0ZxrizmU5FibD7bLzDGVajia1UATOUkCb/9pMz03XpuJgVq4YdGg+ewT8VwtrmvOUf3IzgdNOoiAUp7O6mPr28bjW0Mk0nGbQWkOaekgT8hquVUwlQsNV4OWP1HeSvaYD2eZnEUw1jRyu46AX2SPaeq19IREaaev0RvR630+Pccs5bOC4EAB7gSTBEGMs2B67lTjGHms0d6rv8ACHDKTbNnDSJ5ghdWfJrjkjn4eGZcmVvxdVha9zSdz8kgla8a/M8naT57D5LHU1sonphnNZWQLkp6eWoHMTiGchCVo2SUwwuZr3uomYqwMd3UW2N6Z2RKzpvp2UEwETm9fNAbBdLIDm2J5fn90DmlNdt3uqy2773SVCwEYCIN9UbGqLVQQbZTLdFtCCFJmBtlTxyRgKOSpx9v9lGRh6Q0im3/APIT67sxc8EQJEnpr34LicA4gG4Zt9o9NP5XI49izUa40/gDtW7OjcXsfr8159zmpHp44d7dKniIJqS0ifPqvRYd4LQ5h2Xy/C8P0c4uE2hs/NxMr2vC+KtJFM/CQAG3s4Dbx3CiWStOSb7dHG4kmQvI8aqiI0A6Lv8AFcRErxHGMUYJSu8qvDWOLzWPj37PJduhgjSYJN3Q63O5+V15mrX/ALocdB9l6ehj21QwjQNLRzMmbrozxup/Dmw5MZMr9BF0uNVoqaaJYCpyUgt5oZkJ1VqQBATiaAhIAgLSAl1WWPe6AwPOp2URVbSO9VS0x9M7FT8KTqjP6SORI7lLBXWyWQrhUdlcqacWG99+Stp5IYRtUqEVWVEGpjUjVFkG6e4WtulFpMAa7Kab13CeIhtBoN4M66rQ+uapa1rBa5BdBI11Pd0GJ4I5lcUpBDWNJ2kx+F6M4SmQXljXOIi4sBGy83PUy7evhZ4y+3n8Vi3UwM7GjwcD9JWetihUEg/EILSOY1HjcL1GDwFJ7fia0eXpZcv2loU6bYYIg6iw7/JS8odkt66DieLCpSa/ci/joV5DjGLkn7JP9eQCAbE/hYKxL/VbcfHq7rDk5N46jGGST1sFsw2LbhyA+zXb8iuvhuD+7YHvBl36R03J+gXlPaeqDUDRo378114/vfH4487qbe1acwkXTadO11wvZHF56OU6st5bfjyXdDjJ18O9FhlPG2Kl3NluZdKqjotj2pbmWSlFjJlskv3Wus2BqsUWTTWasyQeaiYG+HZ/ZRXjdQpjtmO467/jZJeO9k1x18T9eSCLLtcxZUVxZFCmqUAnU2JbBdOafFRVRTWJrVPoEWVIwOXV9icEMRjaYP6ac1HAf5ZIyjwz5VxcZVhhO+nqu5/xZioxpaIh9J7SeUDODbq0eqNdbLfenpOK42MTUJN5P2EfZG7iIE97fhcjieIAe48z9OXSfouY7EnvvkvMyx8rt6+N1NPUvx4yi0R8zHfquBxXipLYJvCyvxzv0zukGjmJLuX0v+E8OOS9lnyfr05eFwb6roaCb8uZj6/Ve2wnB6WDYHVgHViPhpnad3fZvqk+z1OowOdTDaf/ALjhJYP+mxi28TpdFxA02g1aji4NEue7U3MNaNiTuV1b24qz8f4gGUi+pqf0/wCzjz8PwvltR5c4vdckyYXQ47xN9eoXOsB+lo0A2HouWSuriw8Z/bm5M9n8Ox7qL8zT4jY+K91w3jVOvYWcBOU93XzsD5LTgK5Y9rx/iZ8u5T5eKZ9/Sw5Lj18fTZQyuTguN06hgG/+psfLmukX2lcNxs9uqWX0Kq0EQufUpxZdCm4FY6wQVZC1RG3ebdhRaY+mVc4tAnbXmrcLKEEzf91Q2C7WCsuiOECIKKoUI6YKWAnPU1UF6JeLxYYJ+Sy4vHhnIlcSrVLnEkp44bK5aa8Ri3Pudtvoux/x3ivd42lJjMS3/wCbS0fMheccIatvB8V7uoyoNWOzeYI9VeU/XScb3t9N9o8CG5q1VwYzlqSf9Wjcz9F45+LBdIMCbSsfHfaKpXdmqmYnKwCGtkkn1N/4XIdUOrpnbp4Lmx/x/tdOX+Rfj2/C8GK/6HNMcjcHqPNen4d7Jl5bNQBsAmOWp7/C+PitF2kjnGx/Gt173/j32oc0/wBPVf8AA+Q0uN2kQYzHQEF3yU3g8e1fn8utaew4/RpUmH+4G0aYvf8AW4anS528Svk3tJx92IdAGWm39LZ8pPNx5rtf8icaD3igz9NO7upOg8B9SvEtvdbcWEv7MeTOzpbghyJ1Nk6af5fjv8pNepHei3YEvaFfn5fRU0Hw+t1QKYXHcrvcL9oHs+Gp8Tee4/K4jXCFKjpGnmpyxmXVVjlZ6e+oYhrwCwyNiCirmR4Lw3C+IOovkXB1HP8AdevwmNbVbmb5jl4rj5OK4f8AHRjyTKf2IuUVkbqJY+kVzWflURYK8/f1VvC7L7ZKjkoequUuo5Iw4nEhgnfZcrEYtztTbkO+qmKrSTPgJWdo1vsrxx0m1HuEd+SjWoSVC66ojaz7AX7+qpjoG5O35QvbpPLv5/VUx+9kgJtPcrRUbYcif2WZok7C6lbWJtr59hIxXGs3CJj4NkPvTv6/uhzDTsQjQXWdJ5yraNr9/ZULwIvy779Ex5DJnX6dEBKr8jfH1Jn7d6LE1smTurnNd3kB8h4ImCyZIBI8U+ngzYmw66lPwmG3iYR4nE3Abr+Egxmjf7JdRx00XRbDWy716/dY/cOqfEAcoN4iw3gbkckBkaBqT5BacJinUzmbb6eazPEOIFwNDzUaE7Nh7HhvFm1LCx693UXlqBjS5jr9lSx/DPi/OvQhNCVTcmyrpKB+iw4x0d+qrF4mLTssdV5N1UxK1mra+CIaeij3XREfD5/lWQeiWSmsbZLHen1SCmmTc+CMHpblyVVGafRVkiyAbTiRdXl1Ot/VC1pM9ERaQL73t4JApw5qsqMoXnn8/wCLoA6VXLciSB/CzElxkoqY78FTmIAmtWrC0ZKRTaulRAjqlQLEvDGoMJhrZjqdo22+SzYg5iGzab8vPz+i6GKr5WgaZhNuX7iEg59c5jIEgbDlv5pVQCfgIgjqII5jbW3im5yA4HfSNNLTyI0nkfBY2MzHlAk+RVBRk63RW5276lUZ/H7qBs6RI6698kAdBrico1I+WqiZRpnNO+XQX7/ZWjYd+m0eH79FM4G/VTPv8uX3XKxrpdI0UybO9LxBDiT5d9UmOSJ55BRpm6si3MuqcyEebZDUOnggASyLphQkSgKHRQC6ItUa1ANpiAT5ev8ACXVHxeFvTqmNNwev8IARpdIAIVFp5Jjqfffmryo2C2UidlCxPYFHNS2A022Wgu+BKYFMTUERzSBOHbNQNO2vTmtD3e8J5AEnkBFpvpzWfDGA91p09VKFWA4bnf8AdMEVGQY32E6eaNo2kRr4mN/CVKIsSfAT8/kqI5CI7HnumAu1M6dN/wAK2/boqeNd436G4TmNhsnewQGrAEF7c1rG/LVRBwy9ZszN9+h5KI0G6vXGiwdUzE/qKEn6ICoNu+9EUQIULoVOcgEEKgE+pZKhMJKsi8KpQhyAItPfdle/JATOoHeisOv0HmgNAdA8j85HJKaOk9Srq1JdbTkNemsI2AbEG+hkH52SCBiYaSWa8aiPKE6hWDrJBQZ3+yP3Mo8oReKkFmmA1YsSJAjXRbamn1WWo3XqnAytd8JHMqnG3LzQ5bq3hUDmiBfYT69/NUw/D1H1OvfRDXcNJjTzsNVR/SBue+/FIBvoBKsf/broBzRVLQB+oR/CgB1JkEa9eX0KYacLS+IQfPy5eaiHOBrt9rKJAVQn9lTDz8kR1KHLPkmDXNslQjY6yhSCquiWExyAWCoAOipzd7XKYShL0AIaRsoz7KgY6I2OjW/f1QC2HvmiJMEbcj+6pjZ2Kg3v6pBPexaJ5Amw8BsmYVxzaR9x90lMpujRFDoufGmqU6rzSGVVHvm6kGl/ms+JJGlwiB80FRw8PNMM5ureOSJ1O8hQa3TAXX6o2m87D+FREbqmG08kGOIBJ1+6jCYDfl4aICJKaYjvySDRhJDgQbyb+UflRDhG3b1H5OytBKeI/CphUq7qU+nmg1hE4KiUJKAtyA6KPchlOEjjaFZB723VPVMugJFlBp10RmQLH1VZ4A0sgJVbc2S7x+b/AFRAz4q8xQCjUJABNhoOSNoCsuH7flUEBGqyFcd993Qgc0GMAoalH1RUxdG6dYSDMLSgdYJz3lKJ1TCN0RObyQ7I0BG2mEQH1Qk8hCjduygNuGbcT101+apXRAzQb2UU7It1zePHlfdQRz1Vvvbz80OXZWFgBFUaNlTUYCRlOagDU14Qm3ogJCJtNMa20qQkCXtQvpifD5rSxs+sJdYXPj9EAgsBk/bRA5nJaWNCdiaMCdb7+aAw0qd+YTG0+S0sG2iFw2QCAxQDrHktHu7eatlIE+UoJmdPP6KNafVafdCD6IA2NEGzFsoQ3UrZTpTbuwU9yNO7phkjkLonM3WgUrgIqmGgxKAyAJjGXWh1ID05dVowmCzCc0eXh1SBLadx3rdRaBStrookH//Z"/>
          <p:cNvSpPr>
            <a:spLocks noChangeAspect="1" noChangeArrowheads="1"/>
          </p:cNvSpPr>
          <p:nvPr/>
        </p:nvSpPr>
        <p:spPr bwMode="auto">
          <a:xfrm>
            <a:off x="155575" y="-1881188"/>
            <a:ext cx="3105150" cy="39243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3794" name="Picture 2" descr="http://fuerteapache10.files.wordpress.com/2013/09/leonardo-fibonacci-granger.jpg"/>
          <p:cNvPicPr>
            <a:picLocks noChangeAspect="1" noChangeArrowheads="1"/>
          </p:cNvPicPr>
          <p:nvPr/>
        </p:nvPicPr>
        <p:blipFill>
          <a:blip r:embed="rId2"/>
          <a:srcRect/>
          <a:stretch>
            <a:fillRect/>
          </a:stretch>
        </p:blipFill>
        <p:spPr bwMode="auto">
          <a:xfrm>
            <a:off x="0" y="3424249"/>
            <a:ext cx="3000364" cy="3433751"/>
          </a:xfrm>
          <a:prstGeom prst="rect">
            <a:avLst/>
          </a:prstGeom>
          <a:noFill/>
        </p:spPr>
      </p:pic>
      <p:sp>
        <p:nvSpPr>
          <p:cNvPr id="33796" name="AutoShape 4" descr="http://massimo.delmese.net/wp-content/uploads/FedericoII02.jpg"/>
          <p:cNvSpPr>
            <a:spLocks noChangeAspect="1" noChangeArrowheads="1"/>
          </p:cNvSpPr>
          <p:nvPr/>
        </p:nvSpPr>
        <p:spPr bwMode="auto">
          <a:xfrm>
            <a:off x="155575" y="-1881188"/>
            <a:ext cx="3095625" cy="39243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3798" name="Picture 6" descr="http://massimo.delmese.net/wp-content/uploads/FedericoII02.jpg"/>
          <p:cNvPicPr>
            <a:picLocks noChangeAspect="1" noChangeArrowheads="1"/>
          </p:cNvPicPr>
          <p:nvPr/>
        </p:nvPicPr>
        <p:blipFill>
          <a:blip r:embed="rId3"/>
          <a:srcRect/>
          <a:stretch>
            <a:fillRect/>
          </a:stretch>
        </p:blipFill>
        <p:spPr bwMode="auto">
          <a:xfrm>
            <a:off x="3985622" y="2987404"/>
            <a:ext cx="2038930" cy="2584736"/>
          </a:xfrm>
          <a:prstGeom prst="rect">
            <a:avLst/>
          </a:prstGeom>
          <a:noFill/>
        </p:spPr>
      </p:pic>
      <p:pic>
        <p:nvPicPr>
          <p:cNvPr id="33800" name="Picture 8" descr="https://encrypted-tbn1.gstatic.com/images?q=tbn:ANd9GcSpCDr3yd46QPlJJCalXaZWjtVRhBd7vCCq_UJlfAO5Z7gSJKih"/>
          <p:cNvPicPr>
            <a:picLocks noChangeAspect="1" noChangeArrowheads="1"/>
          </p:cNvPicPr>
          <p:nvPr/>
        </p:nvPicPr>
        <p:blipFill>
          <a:blip r:embed="rId4"/>
          <a:srcRect/>
          <a:stretch>
            <a:fillRect/>
          </a:stretch>
        </p:blipFill>
        <p:spPr bwMode="auto">
          <a:xfrm>
            <a:off x="6864684" y="4071942"/>
            <a:ext cx="2103122" cy="25717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81250">
                                            <p:txEl>
                                              <p:pRg st="1" end="1"/>
                                            </p:txEl>
                                          </p:spTgt>
                                        </p:tgtEl>
                                        <p:attrNameLst>
                                          <p:attrName>style.visibility</p:attrName>
                                        </p:attrNameLst>
                                      </p:cBhvr>
                                      <p:to>
                                        <p:strVal val="visible"/>
                                      </p:to>
                                    </p:set>
                                    <p:anim calcmode="lin" valueType="num">
                                      <p:cBhvr additive="base">
                                        <p:cTn id="7" dur="500" fill="hold"/>
                                        <p:tgtEl>
                                          <p:spTgt spid="181250">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1250">
                                            <p:txEl>
                                              <p:pRg st="1" end="1"/>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81250">
                                            <p:txEl>
                                              <p:pRg st="2" end="2"/>
                                            </p:txEl>
                                          </p:spTgt>
                                        </p:tgtEl>
                                        <p:attrNameLst>
                                          <p:attrName>style.visibility</p:attrName>
                                        </p:attrNameLst>
                                      </p:cBhvr>
                                      <p:to>
                                        <p:strVal val="visible"/>
                                      </p:to>
                                    </p:set>
                                    <p:anim calcmode="lin" valueType="num">
                                      <p:cBhvr additive="base">
                                        <p:cTn id="12" dur="500" fill="hold"/>
                                        <p:tgtEl>
                                          <p:spTgt spid="181250">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81250">
                                            <p:txEl>
                                              <p:pRg st="2" end="2"/>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181250">
                                            <p:txEl>
                                              <p:pRg st="3" end="3"/>
                                            </p:txEl>
                                          </p:spTgt>
                                        </p:tgtEl>
                                        <p:attrNameLst>
                                          <p:attrName>style.visibility</p:attrName>
                                        </p:attrNameLst>
                                      </p:cBhvr>
                                      <p:to>
                                        <p:strVal val="visible"/>
                                      </p:to>
                                    </p:set>
                                    <p:anim calcmode="lin" valueType="num">
                                      <p:cBhvr additive="base">
                                        <p:cTn id="17" dur="500" fill="hold"/>
                                        <p:tgtEl>
                                          <p:spTgt spid="181250">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81250">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81251"/>
                                        </p:tgtEl>
                                        <p:attrNameLst>
                                          <p:attrName>style.visibility</p:attrName>
                                        </p:attrNameLst>
                                      </p:cBhvr>
                                      <p:to>
                                        <p:strVal val="visible"/>
                                      </p:to>
                                    </p:set>
                                    <p:anim calcmode="lin" valueType="num">
                                      <p:cBhvr additive="base">
                                        <p:cTn id="23" dur="500" fill="hold"/>
                                        <p:tgtEl>
                                          <p:spTgt spid="181251"/>
                                        </p:tgtEl>
                                        <p:attrNameLst>
                                          <p:attrName>ppt_x</p:attrName>
                                        </p:attrNameLst>
                                      </p:cBhvr>
                                      <p:tavLst>
                                        <p:tav tm="0">
                                          <p:val>
                                            <p:strVal val="0-#ppt_w/2"/>
                                          </p:val>
                                        </p:tav>
                                        <p:tav tm="100000">
                                          <p:val>
                                            <p:strVal val="#ppt_x"/>
                                          </p:val>
                                        </p:tav>
                                      </p:tavLst>
                                    </p:anim>
                                    <p:anim calcmode="lin" valueType="num">
                                      <p:cBhvr additive="base">
                                        <p:cTn id="24" dur="500" fill="hold"/>
                                        <p:tgtEl>
                                          <p:spTgt spid="1812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build="p" autoUpdateAnimBg="0" advAuto="0"/>
      <p:bldP spid="18125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14290"/>
            <a:ext cx="8629624" cy="2357454"/>
          </a:xfrm>
          <a:solidFill>
            <a:srgbClr val="F8FDB5"/>
          </a:solidFill>
        </p:spPr>
        <p:txBody>
          <a:bodyPr/>
          <a:lstStyle/>
          <a:p>
            <a:r>
              <a:rPr lang="it-IT" dirty="0" smtClean="0"/>
              <a:t>La diffusione della scienza (ellenistica) nei secoli bui </a:t>
            </a:r>
            <a:br>
              <a:rPr lang="it-IT" dirty="0" smtClean="0"/>
            </a:br>
            <a:r>
              <a:rPr lang="it-IT" dirty="0" smtClean="0"/>
              <a:t>(bui per le terre europee)</a:t>
            </a:r>
            <a:endParaRPr lang="it-IT" dirty="0"/>
          </a:p>
        </p:txBody>
      </p:sp>
      <p:sp>
        <p:nvSpPr>
          <p:cNvPr id="3" name="Sottotitolo 2"/>
          <p:cNvSpPr>
            <a:spLocks noGrp="1"/>
          </p:cNvSpPr>
          <p:nvPr>
            <p:ph type="subTitle" idx="1"/>
          </p:nvPr>
        </p:nvSpPr>
        <p:spPr>
          <a:xfrm>
            <a:off x="0" y="2571744"/>
            <a:ext cx="4429124" cy="3857652"/>
          </a:xfrm>
          <a:solidFill>
            <a:schemeClr val="accent1">
              <a:lumMod val="20000"/>
              <a:lumOff val="80000"/>
            </a:schemeClr>
          </a:solidFill>
        </p:spPr>
        <p:txBody>
          <a:bodyPr/>
          <a:lstStyle/>
          <a:p>
            <a:pPr algn="l"/>
            <a:endParaRPr lang="it-IT" dirty="0" smtClean="0">
              <a:solidFill>
                <a:srgbClr val="FF0000"/>
              </a:solidFill>
            </a:endParaRPr>
          </a:p>
          <a:p>
            <a:pPr algn="l"/>
            <a:endParaRPr lang="it-IT" dirty="0" smtClean="0">
              <a:solidFill>
                <a:srgbClr val="FF0000"/>
              </a:solidFill>
            </a:endParaRPr>
          </a:p>
          <a:p>
            <a:pPr algn="l"/>
            <a:r>
              <a:rPr lang="it-IT" dirty="0" smtClean="0">
                <a:solidFill>
                  <a:srgbClr val="FF0000"/>
                </a:solidFill>
              </a:rPr>
              <a:t>            </a:t>
            </a:r>
            <a:r>
              <a:rPr lang="it-IT" sz="6000" b="1" dirty="0" smtClean="0">
                <a:solidFill>
                  <a:srgbClr val="FF0000"/>
                </a:solidFill>
              </a:rPr>
              <a:t>Cina</a:t>
            </a:r>
            <a:endParaRPr lang="it-IT" sz="6000" b="1" dirty="0">
              <a:solidFill>
                <a:srgbClr val="FF0000"/>
              </a:solidFill>
            </a:endParaRPr>
          </a:p>
        </p:txBody>
      </p:sp>
      <p:pic>
        <p:nvPicPr>
          <p:cNvPr id="41986" name="Picture 2" descr="http://wsimag.com/images/article_image.image/ed/b6ed/MUCCIOLI_cover_mtc_1a1083_ms.jpg"/>
          <p:cNvPicPr>
            <a:picLocks noChangeAspect="1" noChangeArrowheads="1"/>
          </p:cNvPicPr>
          <p:nvPr/>
        </p:nvPicPr>
        <p:blipFill>
          <a:blip r:embed="rId2"/>
          <a:srcRect/>
          <a:stretch>
            <a:fillRect/>
          </a:stretch>
        </p:blipFill>
        <p:spPr bwMode="auto">
          <a:xfrm>
            <a:off x="4714876" y="2571744"/>
            <a:ext cx="3886200" cy="38862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14282" y="214290"/>
            <a:ext cx="8715436" cy="2357454"/>
          </a:xfrm>
          <a:solidFill>
            <a:srgbClr val="F8FDB5"/>
          </a:solidFill>
        </p:spPr>
        <p:txBody>
          <a:bodyPr/>
          <a:lstStyle/>
          <a:p>
            <a:r>
              <a:rPr lang="it-IT" dirty="0" smtClean="0"/>
              <a:t>La diffusione della scienza (ellenistica) nei secoli bui </a:t>
            </a:r>
            <a:br>
              <a:rPr lang="it-IT" dirty="0" smtClean="0"/>
            </a:br>
            <a:r>
              <a:rPr lang="it-IT" dirty="0" smtClean="0"/>
              <a:t>(</a:t>
            </a:r>
            <a:r>
              <a:rPr lang="it-IT" dirty="0" err="1" smtClean="0"/>
              <a:t>bui</a:t>
            </a:r>
            <a:r>
              <a:rPr lang="it-IT" dirty="0" smtClean="0"/>
              <a:t> per le terre europee)</a:t>
            </a:r>
            <a:endParaRPr lang="it-IT" dirty="0"/>
          </a:p>
        </p:txBody>
      </p:sp>
      <p:sp>
        <p:nvSpPr>
          <p:cNvPr id="3" name="Sottotitolo 2"/>
          <p:cNvSpPr>
            <a:spLocks noGrp="1"/>
          </p:cNvSpPr>
          <p:nvPr>
            <p:ph type="subTitle" idx="1"/>
          </p:nvPr>
        </p:nvSpPr>
        <p:spPr>
          <a:xfrm>
            <a:off x="0" y="2500306"/>
            <a:ext cx="3428992" cy="3929090"/>
          </a:xfrm>
          <a:solidFill>
            <a:schemeClr val="accent2">
              <a:lumMod val="20000"/>
              <a:lumOff val="80000"/>
            </a:schemeClr>
          </a:solidFill>
        </p:spPr>
        <p:txBody>
          <a:bodyPr/>
          <a:lstStyle/>
          <a:p>
            <a:pPr algn="l"/>
            <a:endParaRPr lang="it-IT" sz="6000" b="1" dirty="0" smtClean="0">
              <a:solidFill>
                <a:srgbClr val="FF0000"/>
              </a:solidFill>
            </a:endParaRPr>
          </a:p>
          <a:p>
            <a:pPr algn="l"/>
            <a:r>
              <a:rPr lang="it-IT" sz="6000" b="1" dirty="0" smtClean="0">
                <a:solidFill>
                  <a:srgbClr val="FF0000"/>
                </a:solidFill>
              </a:rPr>
              <a:t>India</a:t>
            </a:r>
            <a:endParaRPr lang="it-IT" sz="6000" b="1" dirty="0">
              <a:solidFill>
                <a:srgbClr val="FF0000"/>
              </a:solidFill>
            </a:endParaRPr>
          </a:p>
        </p:txBody>
      </p:sp>
      <p:sp>
        <p:nvSpPr>
          <p:cNvPr id="40962" name="AutoShape 2" descr="data:image/jpeg;base64,/9j/4AAQSkZJRgABAQAAAQABAAD/2wCEAAkGBhQSERQUExQUFBQUFRwUFxUUFBcYFxcUFxgXFBQXFxQXHSYfFxwkHBUXHy8gJCcpLCwsHB4xNTAqNSYrLCkBCQoKBQUFDQUFDSkYEhgpKSkpKSkpKSkpKSkpKSkpKSkpKSkpKSkpKSkpKSkpKSkpKSkpKSkpKSkpKSkpKSkpKf/AABEIAIMBggMBIgACEQEDEQH/xAAcAAACAgMBAQAAAAAAAAAAAAAAAQIHBAUGAwj/xAA+EAACAgEDAgQDBQYEBAcAAAABAgADEQQSIQUxBgcTQSJRYRQyQnGBFVKRscHwCCNi0YKSoeEzNENyc4Px/8QAFAEBAAAAAAAAAAAAAAAAAAAAAP/EABQRAQAAAAAAAAAAAAAAAAAAAAD/2gAMAwEAAhEDEQA/ALvxDEIEwEYQhmAMJDB+k9IjAipP0/jBQec4x+Xt/HmSEcBBY4gIEwAQxCBgEcSiPEBCBgRACAQjhiBEiSizDMB5iYx4gIEVjJgDHiAjHEYAwHFmBjgKMiKEBYjxEZIQCERhiA4MIjHAMQMBEYERJGRElAIZhDEAjijMAhCKA8QIgTEYDwYRZ/P/AKQgGYQhmAhHEBHmAAwgIQGDETCEAzFHAQACEZgIChCEAhmIR4gGYF5pvF/iD7For9SQG9JNwU5wXJCoCR7FmAlR+B+vdd1Wro1NgvfSPYBYCEqp9J+C6qQN6qG3ZGc7cZgXorQzErf/AL9DGRAA0eYiZWXmF51r0/UfZqaRfYoBsZn2ohOCEGASzEcnsBkd+QAs4wnK+AfMGnqlJdM12pj1aSclCexB/EhwcH6cgTqhARMBDMIBmOEBAIEwiMAEcIEwCMRARkwImOLHMlADFmGYQAiMQigBjzEYYgAiBPv85KBgORJ5gYlMBxkwERgEIYhAcQEcICM4PS+Zgbrj9OIUVhNqvzuOpC+o6k5xt25Xt95fqJ3Znz15w9Dbp3VKtfRgLc41AHOBqaiGsBAxw2Q3fJJeB9DLDE8NBrVtrSxDlLEWxSOQVcBgQfyM98wOT8zPGJ6ZoWuTYbmda6lsVmVmJBfIUg4Fauc5HIHzxMDwx5y9P1VYNly6W3A313sFAP8AptOFcZ9+D8wJvPG/hCrqWmNFpKnIauxcbksHYgHuCMgj3BPY8j5d1vhe2rX/AGJ9q3estGWOFy7AVuTg4QhlbOOxgfRq+Z9F+vo0ejI1DOWNtiZNdVaoXJD9mJO0ccDOM54naAzjPLry1q6WjNu9XUWDD3bcYTORWiknaucE85YgE9gB2cBTnvDfjzTa23UUVMRbprGrat8BmVG2G1ACdyZ4z3HGQMjO/cZzzj6/KfKPizwvquk63aXdGyz06lHZTYhyNwdeQ/OGHsT7ggkPp/WeIKa9RTpnsC3XhmrQ/iCYz+R54+eD8p60dWre62lWBspVGsH7ot37Mn5n02OPlg+8+WU8N9T1aprBVqtT6j7FuBNjllJGe5dVBBG44UEd5f8A5WeFLdFoz9pYtqb39a3c28qSAqoX/EQFBJyeScZHJDswIGEDArbxz450Nr6vpN7ekzVbVusANIvKh0DHupUlG3Hjg8ggZ4Dw9586zTVim6qnU+mNi2BtjYXIGSgKuMYAIA4Hc5zPbzv8BHT3nXUqTTe5N2AMVXnHJxyFcnOf3s5PxCLyx8pKNfSuqt1LFQ5R6K0CsrqR8LWljwVIPCg4YcgiB2nk34y1fUbNbZqTlR6WxVXbXWT6u9U9842k5JPaWfMPpPSKtNUtVFa1VrwFQYH1J+ZPzPJ95miBhdZ6munouvf7lNbWke+EUsQPzxK68G+VdGo0x1PUq/W1Wt/z3JZ19IWHeipggq2MZ9x93sOd55va2uvp+25itN2ooqtIJyKvVV7cbeT8CNwOe8xvFvnFotJUGpevV2tjbVTYpXGRuL2KGCADOAcknHHcgKut6dZ4b6zU29m07/jKn49K7BbFbA5dMBsD3CHADYn0eGlH+YvjjQdX0tGnoFp1L31+mrVlNjOfTYPYcjBDEfDu52/nLuWsAAfLgZ/3gTzPDXa5KUay11rrQbmdiAqj5kme84jzg6BqtZ0406QBm9VGsr3KpsqXJKgtxkN6bdx90/kQ7LTapbEV62V0YBlZSGVgeQQw4IIM9cT5Fs8M9T0iuTRrKUX4nZUtWsAfiLr8OPrnEvvyR6w+o6WPUdneq6ytmdizHkWDJPPAsA59gIHfzzuuCgsxCgcksQAB9Se09BKz8/8AVXL0wLWuarLlW5sE7UB3pkj7oLqoyffA94FmAyN1wUEsQoUZJJwABySSewA95wPk14zOt0ASxs36XFVmeSy4/wApySckkAgk9ypPvOd8+fFdm2rp2nLF78PaEyWKlttVQwOd7Akgc/Co7NyFxAwnlpUKooPBCgY74wAMZnoIDhmGZrfEXWF0ulv1D8rTWzkfvED4V/4jgfrA2OY5XPkd4mOp6cKnbNulY1sScsUb46mP6Ep/wSxoBDMWZWPnR5jWaBK6NK4XUXDez4DGuke4U8AsQQCQeFbscEBZ4McqfyV8yb9c1um1Tiy2tBbXZtALJuCuG2gDgsmPfBPylr54gMwzETFAeYwJi/tGv1fR9RPW2ep6W4ep6ecb9nfbnjOMTIBgTkSI4ZgGIRbYQHFiMwgRIld+fHSxb0l35zp7a7Rj6n0Wzx2xYT7dh8ubFzNZ4m6N9r0mo0+QvrVNWGIyFZgQpI+hwf0gaXym1pt6PomxjFZrx/8AE71A/rszOumD0XpSaXT1UV/cpRax8yFAGTj3PJP1JmcDAiyj3/OU1/iC8LArTrk4ZCKLMd9py1T9+6tkdsncP3Zc2JqPFnQhrNFqNP8ACDbWVUsMhbPvVsfyYA/pxA9PDHUjqNFpr2+9dRXY3/udFZv+pM2cwOg9L+zaWijO70akq3Yxu2KFzj2zjMz4Bicv5ieDl6lo2p4FiH1KXOfhsAPBA5KsCVI5757gTqIm7wKm8gOrOaNTpLAQdPYGAPdRZvDoR8w9bHn96Wwv17zifBPhU6fqPVbtpWu69BWCDg5T17HGe433EDHAIYe2J3AEAAiMZMBAxeodPS+p6rVD12KUZT7g8Ef95VnlX02zp3Vdd098lWqW+pichqkcojnt8RW0A4HdD8hLdmvt6NW2pr1OMW11PSCMco5RiG4ycFOOeMt84GeBHCEDm/H/AIT/AGjon04YI+5XRmBIDIQecc4IyuecZzg9pWfhz/D65LnXXKo24rXTsWO89nZ2UcD93HPzGMG8AIYgVv4J8lqdDeNRZcdTYhzX/litEbGN5XcxZhk4ycDPbIBFkQEIBDEMwMDB6104X6e6ls4tqes/k6lTz+sqP/Dn1bC6vSN8Lq63gH7xB/yrfhPbaVT/AJpdRlD6Toeo0PikJRjbe5u5+6dJaWe0HHbaUcD6qvzgXuJj6/QpdW9dih63UqynsVIwRMkQAgfOXhmxug9dam1tuncmpmc8GhyTp7mIwAQwXJxwN4nQ+V3Tf2n1XVdVtU7EtIpDAZ9QjamcE811bePm4IPEzP8AEH4c3VUatFy1beg+ByUfmr2zgOCAPnZLD8EeHBodBRRgBkQGzByDc3xWkH3G4nH0AgbyOAEQMB5lXecHUTqH0nSaiS+rtRrtuMrQrZB5+qlv/rPzlla27ZW74zsUtj54Gccfl7SoPJvp1uu1mo6tqsMzf5dbFRj1CAHKD2CIBWD/AKmHJBgaHpGobw911qWyNJeQCWx/5ewn0rN2e9bZUse4D8cifQcrDz18HnU6RdVWP8zSAlxj71DY3/8AJjd+W6Znkj4iv1OgK3/F9ncU1245dAisA3zKhgM+4x7gkhYeJ85eN/E+r6b17VXJgMyitPVUup05VChXJHG5O6n7wIPvPo6eGq0FdmPURH2kFd6hsEdiMjg59xA+d/K/W26Xryrqa/Ss1KsjqcLsOoVdTX8A+7k7Bt4I3YPIIn0bmUZ59aBqNfpNbXwSmA2OBdQ/qISfqHHH+ky6OidSGp01N6gqt1SWgHggOocA/wAYGbiImOIIIHzvqvL/AKt+2t25jc1nrLrlBFYQY+L5KQuE9I/Qcqcn6HQcc/x/mYwI4BmEIQJZiizCA4RRwEBCAhAICGYCA8RGEYEBASQiigOLbCGYC2xwEIAYo8wxA53xz4wr6bpGvcb2zsrrzgvYckDOOAACSfYA++BOd8s6OpW3XazqJdRYirRUTtVUZi7EUKcJxsAL/H3z9db57eF9Vqk01mnra5KfU3onLgvs2sE7uAEI455+vHA+U32xeq0acWaitKiz3Uszqq1hSWDUtwMs6+2csD9YH0oI4h2izAMziPG/m1punWCkq19xG5krKgVqe3qMezHkhcE4GTgEZ2HmJ4vHTtG1owbXIppDfd9ZgSpYnACgBmJJA4xkZnGWeQ1L6d2fUWvrbM2G4kembj8R+DHxKWPcnPvx2gWD4T8V09Q0630E4ztZGxvRx3VgD35B+RBBm6Epr/D1Rara8MCFVqkIzlRcvqhwCOCQNucfNfpLlEAjijECJnk2kQ2Cwqu9VKB8DcEYqWUHvglVOPoJ7wMBQjEWIHjq9Clq7bFDruVtrDI3IwdD+jKD+k9oQgEBAmAECNtQYFT2IwfyPB5mL0rpFWlpSmhBXVWu1VHt8yfmSSSSeSSSe8zYYgQZAQQeQ3Bz8jMPovQ6dJSKdOgrrUswUE4Bdi7cn6sfyGB2AmdHmAoRxYgaLxf4Oo6jVXVfu212raNpwTtyGUn91lYg4/pN5WmBgcAcYHGAPbEccBR4hAQI5kTd+fy4EhdXzn2x8sn37RUsTnIAA7EHOf09u0D1V8yU8bAQTgdxjPyx2z9OZ6iA8/3mEWyEBwgTEDAcUeYoBCYD9doF66c2oL3BZas/GVAJLFR2GAeT8pn5gPEMQizAcUxNf1emjabrqqtx2r6lipuJ7AbiMng/wmUr5GR785HbntzAkBFn+cGaAHEBwzIs2P0gHyMg5HtiBLEcjmAganxb10aLR36kjPpIWVTwGc4Wtc/Vio/WUL5f+aC6C3U2ajTvfbqbN9l62AP8wgrYbcbix4I7gewn0XqtKliMliq6ONrI4DKwPcEHgiV/1HyI6bYwKfaKP9NVoI5+lquRj6Y7wM7wN5njqmosrq01lddVe9rXdfvMwVE2KD3G85z+DtO4Amk8K+EdP0+o1aZCoLbmZmLO7YAyzH6DsOO+AJuoFc+dnhXU63S0/Zl9Q02F3rGNzArtBXJGcc8dzn6c1V0nwp1y9RQqa5KuEK3W201KnbGyxh8IA7KD24HtPpvEUDReB/CNfTtGmnQ7iDvsfAG+1vvHA9uAB8lA7zfxD+seYCji3Qz/ADgPMMwLRZgSihuhmAQxAwJgEMRbveMQDMMxZjBgBgYQMBwizDMCUWIoZgMQEWYZgBgsMxK0BwAhmAgShI7oQCICOKAvf6f3mBx/GSERWBWen6bVT4nQU1pUp6cbGCIFy7XNuZ8feY8ZJ57Syvf+v9P+sr0UXjxAdWdNqBpzpPsws2Bs2bw+dqsSF5xkgdj7cyxAICPII/SJRgYHYf2JKIwOX6n4L0JTUW61K7jZuey65V3V1AHC1v3qVFGBtIPBJJJJmP5Q6O6rpGlW8ENtZlDfeFbOzVg/L4SCB7AgfSabxF4srv1Zo1Gn1p0dDKxCaS1l1NykkbiBzShUHGPjbB+6MN2nhvrp1dTW+hbQm8rWLwFsdVABsNf4Bu3AAnJC54yIG2gYxAwOf8WdD0+pQHWWY0teWetrfTqY5Xa1rggkKQcDIGTyCQMcx5TaepbOofZLg2hFypRULC+zaubX+IlgrOfhyfiCk/Izq+s+LdJp7ko1NqVNapZfVBWtlBwR6rD0wc/hJz2+YzzfhPoVf7X1Ws0q7NJZp1ryvFV+oZhY9lQHDKFAG8cFmfBPxQO83c457Z7cfx9p6YihmAmfGfYSrrfE1+o6707aSmjsGo9EKzD1wlNm6117MpYKU78DdxunY+Ouj6jVaN6NM1SO5UMLd4R6s/5lZav4lDDg45xkcZyK56jpurftnp5evp/rVVWmpajatHo7Slu8t8QOHAXaDgkcYzAucRJn3x39hjj+JjEcBZlU9T8XfaupX6Wnqi9OFLCmtRUr+vb/AOqzO+FUhiECbsnaT7y1TOX8ceHNHrNFc16VMFqdlv43V7VJ3LaOwBUEjscYIMDfdI0r1UollrXuB8VrBVLt3Y7V4A+QHYYHMyy00vggW/s7R+vu9X7PXv35352j72ed2MZzznOZuwYET8v5TnfFPiz7K9GnqT1tXqmK01sdq4XmyyxwPhRRzgAk4wB3I6Myqdd0FNZ4mur1alq06eGrUO67lLKhDFSCRm20Fc4PvAsfpekuQE33eqzAZCoqVqRnd6Y5fBz+Jm7DGOc50rny7rfTdT6loFsd9Lp/SelLHLekLUD+mhbnaA23Gfwj3JMscCAsTS+K9frK60Ghqrtvd8ZuJFVaAEs7kEE9goUEEls8hTN5IkQK70Xivq6a/S6XV6fR41Jdt1BsOyqoBrCcscHlQCeCeJYuZx/hcnU9R12rP3KmHT6Mgj4acNqWGeCGtIGQPwDvidhAAB3nlq9UtSPY7BERS7MeyqoyxP0AE95rvEFtKaa9tT/4Aqf1cgnNe0hxgd8gkYgc3d5gtXphrbNPt0LbSLBduvFdjrWljacJgA7gcCxmAxxnIHZj+v8A3lDUjU6PTaZdetlvRLLRYA2GurqLbtMmpAHCcIxReMjAP4DfNZyM9x7flAkZExmI/SBoL/F6m6+mim3UvpgDd6XpgIWGVQGxl3vjJwOBjBIOAdh0LrNWroS+h99VgypxjBBwwIPIIIII+k4Pw1qj0rV9Sr1VV3pXag6ym+ui61XSzcWVjUrbSuB3x7ngYz6+Q1Vn7Nex84u1dttZJGShCITgcD40s445gWNn+/r3McIxA1XXPEFelCbw7vc3p1VVLussfBYhR2AAGSzFVGOSIujeIa9Q1iKGrtpIFtNgAsqLDcu7aSpBHZlJB554OOR1VpfxRUrcrT09nQHna72FXdfkSp2k/IYkqrSPFDqMhW6YCw9mK3DaSPcjtn6mBYAgsMQxACI4COBGElCBE5yMfr+WPb5c4jEMSOIEoohYOcH3x+R/s5hmA9sBHIg/zgPMDCJTAeIYgYjAcDmAhAhZSrDDAHHzGcfxk9sWY8cQGFgIZkO/0gSIni+irLrYUU2ICquVBZVbG4K2MgHAz+U9THiAAxiEWYCxngzn+neANDQT6VG1S281m21qd+4OGFDuawQygghRjHGJ0IMMwARiLbALgQERNR1nwvXqLa7t1lN9IK13UsocK330ZXVkdTjsynHtibgjn+/yhn5wNV0Hw3VpPUZC723vvuutIa21hwu4gABQMgKoCrk4AyZtswxEYAZGxMggEg4IyPYn3GflGFxGfpA13h3oSaPTV6eskrWuNzd3Yks7N9WYkn85ssRZkT+ZgTmB1/oyavT26ezOy5CjEdxnsVz7g4I/KZ0BA4zW+EtTqtGuh1dtLUgViy6oOLbkrYMF9JvhqYlEywZs/FhVyMdlWuAAOAOB9APaElAUcRMMfOBzXibpOq1ivpg9en0tg222qxe+ys8NWiFAlQYZBYlj/pm+6foUpqSqpQldahFUdgq8AT27ySwCBMNsTQOV694esHUKOoUL6j11tp7qchWtobLJ6bOwQOrnOGIDAnkYGTw90Cz7bqtfqF2WXqlNNRKs1NCAEh3QldzP8RCkgYHJ9upMB/f5QJCOLEIDxEIZhAW4xR4MIDETRQgAEcIQEpjP9IoQH/vAj+/0hCARwhARP84s/wA/94QgSIiMIQAHv+cD2MIQD5Rn+sIQFExhCAzCEICJ/nGxhCAZ/nAQhAlIk8xQgPPf+/lGIQgAhiEIAe0QEUIDHaNYQgEWeYQgP/eOKEAg0IQAQhCAH3iP+0IQER2/OMH+/wBIoQPSE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0964" name="Picture 4" descr="http://matematica.unibocconi.it/sites/default/files/articoli/18022010Nicotra/Cifre%20arabe%20hindi.jpg"/>
          <p:cNvPicPr>
            <a:picLocks noChangeAspect="1" noChangeArrowheads="1"/>
          </p:cNvPicPr>
          <p:nvPr/>
        </p:nvPicPr>
        <p:blipFill>
          <a:blip r:embed="rId2"/>
          <a:srcRect/>
          <a:stretch>
            <a:fillRect/>
          </a:stretch>
        </p:blipFill>
        <p:spPr bwMode="auto">
          <a:xfrm>
            <a:off x="2285984" y="2857496"/>
            <a:ext cx="7142803" cy="271464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214290"/>
            <a:ext cx="8058152" cy="2357454"/>
          </a:xfrm>
          <a:solidFill>
            <a:srgbClr val="F8FDB5"/>
          </a:solidFill>
        </p:spPr>
        <p:txBody>
          <a:bodyPr/>
          <a:lstStyle/>
          <a:p>
            <a:r>
              <a:rPr lang="it-IT" dirty="0" smtClean="0"/>
              <a:t>La diffusione della scienza (ellenistica) nei secoli bui </a:t>
            </a:r>
            <a:br>
              <a:rPr lang="it-IT" dirty="0" smtClean="0"/>
            </a:br>
            <a:r>
              <a:rPr lang="it-IT" dirty="0" smtClean="0"/>
              <a:t>(</a:t>
            </a:r>
            <a:r>
              <a:rPr lang="it-IT" dirty="0" err="1" smtClean="0"/>
              <a:t>bui</a:t>
            </a:r>
            <a:r>
              <a:rPr lang="it-IT" dirty="0" smtClean="0"/>
              <a:t> per le terre europee)</a:t>
            </a:r>
            <a:endParaRPr lang="it-IT" dirty="0"/>
          </a:p>
        </p:txBody>
      </p:sp>
      <p:sp>
        <p:nvSpPr>
          <p:cNvPr id="3" name="Sottotitolo 2"/>
          <p:cNvSpPr>
            <a:spLocks noGrp="1"/>
          </p:cNvSpPr>
          <p:nvPr>
            <p:ph type="subTitle" idx="1"/>
          </p:nvPr>
        </p:nvSpPr>
        <p:spPr>
          <a:xfrm>
            <a:off x="214282" y="2643182"/>
            <a:ext cx="4214842" cy="3929090"/>
          </a:xfrm>
          <a:solidFill>
            <a:schemeClr val="accent2">
              <a:lumMod val="20000"/>
              <a:lumOff val="80000"/>
            </a:schemeClr>
          </a:solidFill>
        </p:spPr>
        <p:txBody>
          <a:bodyPr/>
          <a:lstStyle/>
          <a:p>
            <a:pPr algn="l"/>
            <a:r>
              <a:rPr lang="it-IT" dirty="0" smtClean="0">
                <a:solidFill>
                  <a:srgbClr val="FF0000"/>
                </a:solidFill>
              </a:rPr>
              <a:t>L’islam</a:t>
            </a:r>
          </a:p>
          <a:p>
            <a:pPr algn="l"/>
            <a:endParaRPr lang="it-IT" dirty="0" smtClean="0"/>
          </a:p>
          <a:p>
            <a:pPr algn="l">
              <a:buFontTx/>
              <a:buChar char="-"/>
            </a:pPr>
            <a:r>
              <a:rPr lang="it-IT" dirty="0" smtClean="0">
                <a:solidFill>
                  <a:srgbClr val="0070C0"/>
                </a:solidFill>
              </a:rPr>
              <a:t>Le traduzioni</a:t>
            </a:r>
          </a:p>
          <a:p>
            <a:pPr algn="l">
              <a:buFontTx/>
              <a:buChar char="-"/>
            </a:pPr>
            <a:endParaRPr lang="it-IT" dirty="0" smtClean="0"/>
          </a:p>
          <a:p>
            <a:pPr algn="l">
              <a:buFontTx/>
              <a:buChar char="-"/>
            </a:pPr>
            <a:r>
              <a:rPr lang="it-IT" dirty="0" smtClean="0">
                <a:solidFill>
                  <a:srgbClr val="FF0000"/>
                </a:solidFill>
              </a:rPr>
              <a:t>Le produzioni</a:t>
            </a:r>
            <a:endParaRPr lang="it-IT" dirty="0">
              <a:solidFill>
                <a:srgbClr val="FF0000"/>
              </a:solidFill>
            </a:endParaRPr>
          </a:p>
        </p:txBody>
      </p:sp>
      <p:pic>
        <p:nvPicPr>
          <p:cNvPr id="39938" name="Picture 2" descr="Khawarizmi"/>
          <p:cNvPicPr>
            <a:picLocks noChangeAspect="1" noChangeArrowheads="1"/>
          </p:cNvPicPr>
          <p:nvPr/>
        </p:nvPicPr>
        <p:blipFill>
          <a:blip r:embed="rId2"/>
          <a:srcRect/>
          <a:stretch>
            <a:fillRect/>
          </a:stretch>
        </p:blipFill>
        <p:spPr bwMode="auto">
          <a:xfrm>
            <a:off x="5000628" y="2523565"/>
            <a:ext cx="3143272" cy="420321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8596" y="428604"/>
            <a:ext cx="8334404" cy="1000132"/>
          </a:xfrm>
          <a:solidFill>
            <a:schemeClr val="accent1">
              <a:lumMod val="20000"/>
              <a:lumOff val="80000"/>
            </a:schemeClr>
          </a:solidFill>
        </p:spPr>
        <p:txBody>
          <a:bodyPr/>
          <a:lstStyle/>
          <a:p>
            <a:r>
              <a:rPr lang="it-IT" dirty="0" smtClean="0"/>
              <a:t>Traduzioni a Toledo e Palermo</a:t>
            </a:r>
            <a:endParaRPr lang="it-IT" dirty="0"/>
          </a:p>
        </p:txBody>
      </p:sp>
      <p:pic>
        <p:nvPicPr>
          <p:cNvPr id="66562" name="Picture 2" descr="http://www.ilcasalediemma.it/writable/allegati/ruggero+II+normanno6708.jpg"/>
          <p:cNvPicPr>
            <a:picLocks noChangeAspect="1" noChangeArrowheads="1"/>
          </p:cNvPicPr>
          <p:nvPr/>
        </p:nvPicPr>
        <p:blipFill>
          <a:blip r:embed="rId2"/>
          <a:srcRect/>
          <a:stretch>
            <a:fillRect/>
          </a:stretch>
        </p:blipFill>
        <p:spPr bwMode="auto">
          <a:xfrm>
            <a:off x="0" y="1500174"/>
            <a:ext cx="4000496" cy="5205106"/>
          </a:xfrm>
          <a:prstGeom prst="rect">
            <a:avLst/>
          </a:prstGeom>
          <a:noFill/>
        </p:spPr>
      </p:pic>
      <p:pic>
        <p:nvPicPr>
          <p:cNvPr id="66564" name="Picture 4" descr="https://arnanah2008.files.wordpress.com/2008/06/611px-1154_world_map_by_moroccan_cartographer_al-idrisi_for_king_roger_of_sicily_reoriented.jpg"/>
          <p:cNvPicPr>
            <a:picLocks noChangeAspect="1" noChangeArrowheads="1"/>
          </p:cNvPicPr>
          <p:nvPr/>
        </p:nvPicPr>
        <p:blipFill>
          <a:blip r:embed="rId3"/>
          <a:srcRect/>
          <a:stretch>
            <a:fillRect/>
          </a:stretch>
        </p:blipFill>
        <p:spPr bwMode="auto">
          <a:xfrm>
            <a:off x="4214810" y="1785926"/>
            <a:ext cx="4748205" cy="465495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76200"/>
            <a:ext cx="4320481" cy="1208583"/>
          </a:xfrm>
          <a:solidFill>
            <a:schemeClr val="accent1">
              <a:lumMod val="20000"/>
              <a:lumOff val="80000"/>
            </a:schemeClr>
          </a:solidFill>
        </p:spPr>
        <p:txBody>
          <a:bodyPr/>
          <a:lstStyle/>
          <a:p>
            <a:pPr algn="ctr"/>
            <a:r>
              <a:rPr lang="it-IT" dirty="0" smtClean="0"/>
              <a:t>Aristotele</a:t>
            </a:r>
            <a:endParaRPr lang="it-IT" dirty="0"/>
          </a:p>
        </p:txBody>
      </p:sp>
      <p:sp>
        <p:nvSpPr>
          <p:cNvPr id="3" name="Segnaposto testo 2"/>
          <p:cNvSpPr>
            <a:spLocks noGrp="1"/>
          </p:cNvSpPr>
          <p:nvPr>
            <p:ph type="body" sz="half" idx="1"/>
          </p:nvPr>
        </p:nvSpPr>
        <p:spPr>
          <a:xfrm>
            <a:off x="467544" y="2017713"/>
            <a:ext cx="4525144" cy="4114800"/>
          </a:xfrm>
        </p:spPr>
        <p:txBody>
          <a:bodyPr/>
          <a:lstStyle/>
          <a:p>
            <a:r>
              <a:rPr lang="it-IT" sz="2400" dirty="0"/>
              <a:t>La figura di </a:t>
            </a:r>
            <a:r>
              <a:rPr lang="it-IT" sz="2400" dirty="0">
                <a:solidFill>
                  <a:srgbClr val="FF0000"/>
                </a:solidFill>
              </a:rPr>
              <a:t>Aristotele</a:t>
            </a:r>
            <a:r>
              <a:rPr lang="it-IT" sz="2400" dirty="0"/>
              <a:t> incombe su tutta la cultura europea del XIII secolo. Sulla cultura </a:t>
            </a:r>
            <a:r>
              <a:rPr lang="it-IT" sz="2400" dirty="0" smtClean="0"/>
              <a:t>teologica. Sulla filosofia, </a:t>
            </a:r>
            <a:r>
              <a:rPr lang="it-IT" sz="2400" dirty="0"/>
              <a:t>per la sua </a:t>
            </a:r>
            <a:r>
              <a:rPr lang="it-IT" sz="2400" dirty="0" smtClean="0"/>
              <a:t>logica. </a:t>
            </a:r>
          </a:p>
          <a:p>
            <a:r>
              <a:rPr lang="it-IT" sz="2400" dirty="0" smtClean="0"/>
              <a:t>Ma </a:t>
            </a:r>
            <a:r>
              <a:rPr lang="it-IT" sz="2400" dirty="0"/>
              <a:t>Aristotele informa di sé anche la </a:t>
            </a:r>
            <a:r>
              <a:rPr lang="it-IT" sz="2400" dirty="0">
                <a:solidFill>
                  <a:srgbClr val="FF0000"/>
                </a:solidFill>
              </a:rPr>
              <a:t>filosofia naturale</a:t>
            </a:r>
            <a:r>
              <a:rPr lang="it-IT" sz="2400" dirty="0"/>
              <a:t>, che si sviluppa fino a caratterizzare il Duecento</a:t>
            </a:r>
            <a:endParaRPr lang="it-IT" sz="2400"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2688" y="1052736"/>
            <a:ext cx="3810000" cy="4724400"/>
          </a:xfrm>
          <a:prstGeom prst="rect">
            <a:avLst/>
          </a:prstGeom>
        </p:spPr>
      </p:pic>
    </p:spTree>
    <p:extLst>
      <p:ext uri="{BB962C8B-B14F-4D97-AF65-F5344CB8AC3E}">
        <p14:creationId xmlns:p14="http://schemas.microsoft.com/office/powerpoint/2010/main" val="455570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81011" y="191522"/>
            <a:ext cx="3096344" cy="1143000"/>
          </a:xfrm>
          <a:solidFill>
            <a:schemeClr val="accent6">
              <a:lumMod val="20000"/>
              <a:lumOff val="80000"/>
            </a:schemeClr>
          </a:solidFill>
        </p:spPr>
        <p:txBody>
          <a:bodyPr/>
          <a:lstStyle/>
          <a:p>
            <a:pPr algn="ctr"/>
            <a:r>
              <a:rPr lang="it-IT" dirty="0" smtClean="0"/>
              <a:t>Averroè </a:t>
            </a:r>
            <a:endParaRPr lang="it-IT" dirty="0"/>
          </a:p>
        </p:txBody>
      </p:sp>
      <p:sp>
        <p:nvSpPr>
          <p:cNvPr id="6" name="Sottotitolo 5"/>
          <p:cNvSpPr>
            <a:spLocks noGrp="1"/>
          </p:cNvSpPr>
          <p:nvPr>
            <p:ph type="subTitle" idx="1"/>
          </p:nvPr>
        </p:nvSpPr>
        <p:spPr>
          <a:xfrm>
            <a:off x="3377355" y="191522"/>
            <a:ext cx="5688632" cy="6666478"/>
          </a:xfrm>
          <a:solidFill>
            <a:schemeClr val="accent1">
              <a:lumMod val="20000"/>
              <a:lumOff val="80000"/>
            </a:schemeClr>
          </a:solidFill>
        </p:spPr>
        <p:txBody>
          <a:bodyPr/>
          <a:lstStyle/>
          <a:p>
            <a:pPr algn="just"/>
            <a:r>
              <a:rPr lang="it-IT" sz="2400" b="1" dirty="0"/>
              <a:t>Uno dei motivi che determinano il ruolo che Aristotele assume nella cultura europea risiede nel fatto che, all’inizio del Duecento, giungono nell’Occidente cristiano le opere tradotte dei commenti all’opera dello Stagirita elaborati da un filosofo arabo che è nato ed è a lungo vissuto a Cordova, in Spagna: </a:t>
            </a:r>
            <a:r>
              <a:rPr lang="it-IT" sz="2400" b="1" dirty="0" smtClean="0">
                <a:solidFill>
                  <a:srgbClr val="FF0000"/>
                </a:solidFill>
              </a:rPr>
              <a:t>Averroè</a:t>
            </a:r>
            <a:r>
              <a:rPr lang="it-IT" sz="2400" b="1" dirty="0" smtClean="0"/>
              <a:t>. </a:t>
            </a:r>
          </a:p>
          <a:p>
            <a:pPr algn="just"/>
            <a:endParaRPr lang="it-IT" sz="2400" b="1" dirty="0" smtClean="0"/>
          </a:p>
          <a:p>
            <a:pPr algn="just"/>
            <a:r>
              <a:rPr lang="it-IT" sz="2400" b="1" dirty="0" smtClean="0"/>
              <a:t>Un </a:t>
            </a:r>
            <a:r>
              <a:rPr lang="it-IT" sz="2400" b="1" dirty="0"/>
              <a:t>filosofo </a:t>
            </a:r>
            <a:r>
              <a:rPr lang="it-IT" sz="2400" b="1" dirty="0" smtClean="0"/>
              <a:t>che non </a:t>
            </a:r>
            <a:r>
              <a:rPr lang="it-IT" sz="2400" b="1" dirty="0"/>
              <a:t>è particolarmente conosciuto nel mondo islamico. Ma che agli occhi dell’Europa latina appare un autentico gigante. </a:t>
            </a:r>
            <a:endParaRPr lang="it-IT" sz="2400" b="1" dirty="0" smtClean="0"/>
          </a:p>
          <a:p>
            <a:pPr algn="just"/>
            <a:endParaRPr lang="it-IT" sz="2400" b="1" dirty="0" smtClean="0"/>
          </a:p>
          <a:p>
            <a:pPr algn="just"/>
            <a:r>
              <a:rPr lang="it-IT" sz="2400" b="1" dirty="0" smtClean="0"/>
              <a:t>Un </a:t>
            </a:r>
            <a:r>
              <a:rPr lang="it-IT" sz="2400" b="1" dirty="0"/>
              <a:t>gigante contemporaneo, perché </a:t>
            </a:r>
            <a:r>
              <a:rPr lang="it-IT" sz="2400" b="1" dirty="0">
                <a:solidFill>
                  <a:srgbClr val="FF0000"/>
                </a:solidFill>
              </a:rPr>
              <a:t>nato nel 1126 e morto nel 1198</a:t>
            </a:r>
            <a:r>
              <a:rPr lang="it-IT" sz="2400" b="1" dirty="0"/>
              <a:t>.</a:t>
            </a:r>
            <a:r>
              <a:rPr lang="it-IT" sz="2400" dirty="0"/>
              <a:t> </a:t>
            </a:r>
            <a:endParaRPr lang="it-IT" sz="2400" dirty="0"/>
          </a:p>
        </p:txBody>
      </p:sp>
      <p:pic>
        <p:nvPicPr>
          <p:cNvPr id="11" name="Immagine 10"/>
          <p:cNvPicPr>
            <a:picLocks noChangeAspect="1"/>
          </p:cNvPicPr>
          <p:nvPr/>
        </p:nvPicPr>
        <p:blipFill>
          <a:blip r:embed="rId2"/>
          <a:stretch>
            <a:fillRect/>
          </a:stretch>
        </p:blipFill>
        <p:spPr>
          <a:xfrm>
            <a:off x="260376" y="1772816"/>
            <a:ext cx="1800200" cy="4780664"/>
          </a:xfrm>
          <a:prstGeom prst="rect">
            <a:avLst/>
          </a:prstGeom>
        </p:spPr>
      </p:pic>
    </p:spTree>
    <p:extLst>
      <p:ext uri="{BB962C8B-B14F-4D97-AF65-F5344CB8AC3E}">
        <p14:creationId xmlns:p14="http://schemas.microsoft.com/office/powerpoint/2010/main" val="3678273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5580112" y="116632"/>
            <a:ext cx="2952328" cy="1143000"/>
          </a:xfrm>
          <a:solidFill>
            <a:schemeClr val="accent1">
              <a:lumMod val="20000"/>
              <a:lumOff val="80000"/>
            </a:schemeClr>
          </a:solidFill>
        </p:spPr>
        <p:txBody>
          <a:bodyPr/>
          <a:lstStyle/>
          <a:p>
            <a:pPr algn="ctr"/>
            <a:r>
              <a:rPr lang="it-IT" dirty="0" smtClean="0">
                <a:solidFill>
                  <a:srgbClr val="FF0000"/>
                </a:solidFill>
              </a:rPr>
              <a:t>Averroè</a:t>
            </a:r>
            <a:endParaRPr lang="it-IT" dirty="0">
              <a:solidFill>
                <a:srgbClr val="FF0000"/>
              </a:solidFill>
            </a:endParaRPr>
          </a:p>
        </p:txBody>
      </p:sp>
      <p:sp>
        <p:nvSpPr>
          <p:cNvPr id="7" name="Sottotitolo 6"/>
          <p:cNvSpPr>
            <a:spLocks noGrp="1"/>
          </p:cNvSpPr>
          <p:nvPr>
            <p:ph type="subTitle" idx="1"/>
          </p:nvPr>
        </p:nvSpPr>
        <p:spPr>
          <a:xfrm>
            <a:off x="0" y="332656"/>
            <a:ext cx="5184576" cy="6480720"/>
          </a:xfrm>
          <a:solidFill>
            <a:schemeClr val="accent6">
              <a:lumMod val="20000"/>
              <a:lumOff val="80000"/>
            </a:schemeClr>
          </a:solidFill>
        </p:spPr>
        <p:txBody>
          <a:bodyPr/>
          <a:lstStyle/>
          <a:p>
            <a:pPr algn="l"/>
            <a:r>
              <a:rPr lang="it-IT" sz="2800" b="1" dirty="0"/>
              <a:t>Nel corso della sua vita, spesso travagliata, </a:t>
            </a:r>
            <a:r>
              <a:rPr lang="it-IT" sz="2800" b="1" dirty="0" smtClean="0">
                <a:solidFill>
                  <a:srgbClr val="FF0000"/>
                </a:solidFill>
              </a:rPr>
              <a:t>Averroè</a:t>
            </a:r>
            <a:r>
              <a:rPr lang="it-IT" sz="2800" b="1" dirty="0" smtClean="0"/>
              <a:t> </a:t>
            </a:r>
            <a:r>
              <a:rPr lang="it-IT" sz="2800" b="1" dirty="0"/>
              <a:t>si interessa di </a:t>
            </a:r>
            <a:r>
              <a:rPr lang="it-IT" sz="2800" b="1" dirty="0">
                <a:solidFill>
                  <a:srgbClr val="FF0000"/>
                </a:solidFill>
              </a:rPr>
              <a:t>tutto lo scibile </a:t>
            </a:r>
            <a:r>
              <a:rPr lang="it-IT" sz="2800" b="1" dirty="0"/>
              <a:t>umano: teologia e diritto, poesia e filosofia, medicina, astronomia e matematica. Ma il suo obiettivo principale è </a:t>
            </a:r>
            <a:r>
              <a:rPr lang="it-IT" sz="2800" b="1" dirty="0">
                <a:solidFill>
                  <a:srgbClr val="FF0000"/>
                </a:solidFill>
              </a:rPr>
              <a:t>il pensiero di Aristotele</a:t>
            </a:r>
            <a:r>
              <a:rPr lang="it-IT" sz="2800" b="1" dirty="0"/>
              <a:t>. Averroè si batte con tutte le sue forze intellettuali non solo per difenderlo, ma anche e soprattutto per restaurarlo in quella che considera la sua </a:t>
            </a:r>
            <a:r>
              <a:rPr lang="it-IT" sz="2800" b="1" dirty="0">
                <a:solidFill>
                  <a:srgbClr val="FF0000"/>
                </a:solidFill>
              </a:rPr>
              <a:t>piena autenticità </a:t>
            </a:r>
            <a:endParaRPr lang="it-IT" sz="2800" b="1" dirty="0">
              <a:solidFill>
                <a:srgbClr val="FF0000"/>
              </a:solidFill>
            </a:endParaRPr>
          </a:p>
        </p:txBody>
      </p:sp>
      <p:pic>
        <p:nvPicPr>
          <p:cNvPr id="8" name="Immagine 7"/>
          <p:cNvPicPr>
            <a:picLocks noChangeAspect="1"/>
          </p:cNvPicPr>
          <p:nvPr/>
        </p:nvPicPr>
        <p:blipFill>
          <a:blip r:embed="rId2"/>
          <a:stretch>
            <a:fillRect/>
          </a:stretch>
        </p:blipFill>
        <p:spPr>
          <a:xfrm>
            <a:off x="5180414" y="1475656"/>
            <a:ext cx="3963585" cy="4227824"/>
          </a:xfrm>
          <a:prstGeom prst="rect">
            <a:avLst/>
          </a:prstGeom>
        </p:spPr>
      </p:pic>
    </p:spTree>
    <p:extLst>
      <p:ext uri="{BB962C8B-B14F-4D97-AF65-F5344CB8AC3E}">
        <p14:creationId xmlns:p14="http://schemas.microsoft.com/office/powerpoint/2010/main" val="1832063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81011" y="191522"/>
            <a:ext cx="3096344" cy="1143000"/>
          </a:xfrm>
          <a:solidFill>
            <a:schemeClr val="accent1">
              <a:lumMod val="20000"/>
              <a:lumOff val="80000"/>
            </a:schemeClr>
          </a:solidFill>
        </p:spPr>
        <p:txBody>
          <a:bodyPr/>
          <a:lstStyle/>
          <a:p>
            <a:pPr algn="ctr"/>
            <a:r>
              <a:rPr lang="it-IT" dirty="0" smtClean="0">
                <a:solidFill>
                  <a:srgbClr val="FF0000"/>
                </a:solidFill>
              </a:rPr>
              <a:t>Averroè</a:t>
            </a:r>
            <a:r>
              <a:rPr lang="it-IT" dirty="0" smtClean="0"/>
              <a:t> </a:t>
            </a:r>
            <a:endParaRPr lang="it-IT" dirty="0"/>
          </a:p>
        </p:txBody>
      </p:sp>
      <p:sp>
        <p:nvSpPr>
          <p:cNvPr id="6" name="Sottotitolo 5"/>
          <p:cNvSpPr>
            <a:spLocks noGrp="1"/>
          </p:cNvSpPr>
          <p:nvPr>
            <p:ph type="subTitle" idx="1"/>
          </p:nvPr>
        </p:nvSpPr>
        <p:spPr>
          <a:xfrm>
            <a:off x="3377355" y="191522"/>
            <a:ext cx="5688632" cy="6666478"/>
          </a:xfrm>
          <a:solidFill>
            <a:schemeClr val="accent6">
              <a:lumMod val="20000"/>
              <a:lumOff val="80000"/>
            </a:schemeClr>
          </a:solidFill>
        </p:spPr>
        <p:txBody>
          <a:bodyPr/>
          <a:lstStyle/>
          <a:p>
            <a:pPr algn="l"/>
            <a:r>
              <a:rPr lang="it-IT" dirty="0"/>
              <a:t>In particolare, </a:t>
            </a:r>
            <a:r>
              <a:rPr lang="it-IT" dirty="0" smtClean="0"/>
              <a:t>Averroè </a:t>
            </a:r>
            <a:r>
              <a:rPr lang="it-IT" dirty="0"/>
              <a:t>difende Aristotele dalla duplice accusa che gli ha mosso </a:t>
            </a:r>
            <a:r>
              <a:rPr lang="it-IT" dirty="0" smtClean="0">
                <a:solidFill>
                  <a:srgbClr val="FF0000"/>
                </a:solidFill>
              </a:rPr>
              <a:t>al-</a:t>
            </a:r>
            <a:r>
              <a:rPr lang="it-IT" dirty="0" err="1" smtClean="0">
                <a:solidFill>
                  <a:srgbClr val="FF0000"/>
                </a:solidFill>
              </a:rPr>
              <a:t>Ghazzālī</a:t>
            </a:r>
            <a:r>
              <a:rPr lang="it-IT" dirty="0"/>
              <a:t>: quella di proporre una filosofia spesso </a:t>
            </a:r>
            <a:r>
              <a:rPr lang="it-IT" dirty="0">
                <a:solidFill>
                  <a:srgbClr val="FF0000"/>
                </a:solidFill>
              </a:rPr>
              <a:t>contraddittoria</a:t>
            </a:r>
            <a:r>
              <a:rPr lang="it-IT" dirty="0"/>
              <a:t> e quella di proporre una serie di insegnamenti </a:t>
            </a:r>
            <a:r>
              <a:rPr lang="it-IT" dirty="0">
                <a:solidFill>
                  <a:srgbClr val="FF0000"/>
                </a:solidFill>
              </a:rPr>
              <a:t>contrari all’Islam</a:t>
            </a:r>
            <a:r>
              <a:rPr lang="it-IT" dirty="0"/>
              <a:t>. </a:t>
            </a:r>
            <a:endParaRPr lang="it-IT" dirty="0" smtClean="0"/>
          </a:p>
          <a:p>
            <a:pPr algn="just"/>
            <a:r>
              <a:rPr lang="it-IT" dirty="0" smtClean="0">
                <a:solidFill>
                  <a:srgbClr val="0000CC"/>
                </a:solidFill>
              </a:rPr>
              <a:t>Averroè </a:t>
            </a:r>
            <a:r>
              <a:rPr lang="it-IT" dirty="0">
                <a:solidFill>
                  <a:srgbClr val="0000CC"/>
                </a:solidFill>
              </a:rPr>
              <a:t>si assume il compito di confutare in maniera sistematica e profonda la doppia tesi del filosofo persiano. </a:t>
            </a:r>
            <a:endParaRPr lang="it-IT" sz="2400" dirty="0">
              <a:solidFill>
                <a:srgbClr val="0000CC"/>
              </a:solidFill>
            </a:endParaRPr>
          </a:p>
        </p:txBody>
      </p:sp>
      <p:pic>
        <p:nvPicPr>
          <p:cNvPr id="11" name="Immagine 10"/>
          <p:cNvPicPr>
            <a:picLocks noChangeAspect="1"/>
          </p:cNvPicPr>
          <p:nvPr/>
        </p:nvPicPr>
        <p:blipFill>
          <a:blip r:embed="rId2"/>
          <a:stretch>
            <a:fillRect/>
          </a:stretch>
        </p:blipFill>
        <p:spPr>
          <a:xfrm>
            <a:off x="260376" y="1772816"/>
            <a:ext cx="1800200" cy="4780664"/>
          </a:xfrm>
          <a:prstGeom prst="rect">
            <a:avLst/>
          </a:prstGeom>
        </p:spPr>
      </p:pic>
    </p:spTree>
    <p:extLst>
      <p:ext uri="{BB962C8B-B14F-4D97-AF65-F5344CB8AC3E}">
        <p14:creationId xmlns:p14="http://schemas.microsoft.com/office/powerpoint/2010/main" val="1780604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5580112" y="116632"/>
            <a:ext cx="2952328" cy="1143000"/>
          </a:xfrm>
          <a:solidFill>
            <a:schemeClr val="accent1">
              <a:lumMod val="20000"/>
              <a:lumOff val="80000"/>
            </a:schemeClr>
          </a:solidFill>
        </p:spPr>
        <p:txBody>
          <a:bodyPr/>
          <a:lstStyle/>
          <a:p>
            <a:pPr algn="ctr"/>
            <a:r>
              <a:rPr lang="it-IT" dirty="0" smtClean="0">
                <a:solidFill>
                  <a:srgbClr val="FF0000"/>
                </a:solidFill>
              </a:rPr>
              <a:t>Averroè</a:t>
            </a:r>
            <a:endParaRPr lang="it-IT" dirty="0">
              <a:solidFill>
                <a:srgbClr val="FF0000"/>
              </a:solidFill>
            </a:endParaRPr>
          </a:p>
        </p:txBody>
      </p:sp>
      <p:sp>
        <p:nvSpPr>
          <p:cNvPr id="7" name="Sottotitolo 6"/>
          <p:cNvSpPr>
            <a:spLocks noGrp="1"/>
          </p:cNvSpPr>
          <p:nvPr>
            <p:ph type="subTitle" idx="1"/>
          </p:nvPr>
        </p:nvSpPr>
        <p:spPr>
          <a:xfrm>
            <a:off x="0" y="116632"/>
            <a:ext cx="5184576" cy="6696744"/>
          </a:xfrm>
          <a:solidFill>
            <a:schemeClr val="accent6">
              <a:lumMod val="20000"/>
              <a:lumOff val="80000"/>
            </a:schemeClr>
          </a:solidFill>
        </p:spPr>
        <p:txBody>
          <a:bodyPr/>
          <a:lstStyle/>
          <a:p>
            <a:pPr algn="l"/>
            <a:r>
              <a:rPr lang="it-IT" sz="2400" b="1" dirty="0"/>
              <a:t>Nel commentare ogni passo delle opere di </a:t>
            </a:r>
            <a:r>
              <a:rPr lang="it-IT" sz="2400" b="1" dirty="0">
                <a:solidFill>
                  <a:srgbClr val="FF0000"/>
                </a:solidFill>
              </a:rPr>
              <a:t>Aristotele</a:t>
            </a:r>
            <a:r>
              <a:rPr lang="it-IT" sz="2400" b="1" dirty="0"/>
              <a:t> e nel cercare di restaurarne il pensiero, sgrossandolo delle incrostazioni e delle sovrastrutture che, nel corso dei secoli, lo hanno a suo dire alterato, </a:t>
            </a:r>
            <a:r>
              <a:rPr lang="it-IT" sz="2400" b="1" dirty="0" smtClean="0"/>
              <a:t>Averroè </a:t>
            </a:r>
            <a:r>
              <a:rPr lang="it-IT" sz="2400" b="1" dirty="0"/>
              <a:t>si sofferma e commenta anche </a:t>
            </a:r>
            <a:r>
              <a:rPr lang="it-IT" sz="2400" b="1" dirty="0">
                <a:solidFill>
                  <a:srgbClr val="FF0000"/>
                </a:solidFill>
              </a:rPr>
              <a:t>la filosofia naturale e la cosmologia dello stagirita</a:t>
            </a:r>
            <a:r>
              <a:rPr lang="it-IT" sz="2400" b="1" dirty="0"/>
              <a:t>. Riportando all’attualità alcune tesi di Aristotele – come quella che </a:t>
            </a:r>
            <a:r>
              <a:rPr lang="it-IT" sz="2400" b="1" dirty="0">
                <a:solidFill>
                  <a:srgbClr val="0000CC"/>
                </a:solidFill>
              </a:rPr>
              <a:t>l’universo è eterno </a:t>
            </a:r>
            <a:r>
              <a:rPr lang="it-IT" sz="2400" b="1" dirty="0"/>
              <a:t>o come quell’altra che </a:t>
            </a:r>
            <a:r>
              <a:rPr lang="it-IT" sz="2400" b="1" dirty="0">
                <a:solidFill>
                  <a:srgbClr val="0000CC"/>
                </a:solidFill>
              </a:rPr>
              <a:t>l’anima </a:t>
            </a:r>
            <a:r>
              <a:rPr lang="it-IT" sz="2400" b="1" dirty="0"/>
              <a:t>dell’uomo </a:t>
            </a:r>
            <a:r>
              <a:rPr lang="it-IT" sz="2400" b="1" dirty="0">
                <a:solidFill>
                  <a:srgbClr val="0000CC"/>
                </a:solidFill>
              </a:rPr>
              <a:t>non è</a:t>
            </a:r>
            <a:r>
              <a:rPr lang="it-IT" sz="2400" b="1" dirty="0">
                <a:solidFill>
                  <a:srgbClr val="FF0000"/>
                </a:solidFill>
              </a:rPr>
              <a:t> </a:t>
            </a:r>
            <a:r>
              <a:rPr lang="it-IT" sz="2400" b="1" dirty="0"/>
              <a:t>affatto </a:t>
            </a:r>
            <a:r>
              <a:rPr lang="it-IT" sz="2400" b="1" dirty="0">
                <a:solidFill>
                  <a:srgbClr val="0000CC"/>
                </a:solidFill>
              </a:rPr>
              <a:t>immortale</a:t>
            </a:r>
            <a:r>
              <a:rPr lang="it-IT" sz="2400" b="1" dirty="0"/>
              <a:t> – che mal si adattano alla fede, sia islamica che cristiana. </a:t>
            </a:r>
          </a:p>
          <a:p>
            <a:pPr algn="l"/>
            <a:endParaRPr lang="it-IT" sz="2800" b="1" dirty="0">
              <a:solidFill>
                <a:srgbClr val="FF0000"/>
              </a:solidFill>
            </a:endParaRPr>
          </a:p>
        </p:txBody>
      </p:sp>
      <p:pic>
        <p:nvPicPr>
          <p:cNvPr id="8" name="Immagine 7"/>
          <p:cNvPicPr>
            <a:picLocks noChangeAspect="1"/>
          </p:cNvPicPr>
          <p:nvPr/>
        </p:nvPicPr>
        <p:blipFill>
          <a:blip r:embed="rId2"/>
          <a:stretch>
            <a:fillRect/>
          </a:stretch>
        </p:blipFill>
        <p:spPr>
          <a:xfrm>
            <a:off x="5180414" y="1475656"/>
            <a:ext cx="3963585" cy="4227824"/>
          </a:xfrm>
          <a:prstGeom prst="rect">
            <a:avLst/>
          </a:prstGeom>
        </p:spPr>
      </p:pic>
    </p:spTree>
    <p:extLst>
      <p:ext uri="{BB962C8B-B14F-4D97-AF65-F5344CB8AC3E}">
        <p14:creationId xmlns:p14="http://schemas.microsoft.com/office/powerpoint/2010/main" val="2835852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81011" y="191522"/>
            <a:ext cx="3096344" cy="1143000"/>
          </a:xfrm>
          <a:solidFill>
            <a:schemeClr val="accent1">
              <a:lumMod val="20000"/>
              <a:lumOff val="80000"/>
            </a:schemeClr>
          </a:solidFill>
        </p:spPr>
        <p:txBody>
          <a:bodyPr/>
          <a:lstStyle/>
          <a:p>
            <a:pPr algn="ctr"/>
            <a:r>
              <a:rPr lang="it-IT" dirty="0" smtClean="0">
                <a:solidFill>
                  <a:srgbClr val="FF0000"/>
                </a:solidFill>
              </a:rPr>
              <a:t>Averroè</a:t>
            </a:r>
            <a:r>
              <a:rPr lang="it-IT" dirty="0" smtClean="0"/>
              <a:t> </a:t>
            </a:r>
            <a:endParaRPr lang="it-IT" dirty="0"/>
          </a:p>
        </p:txBody>
      </p:sp>
      <p:sp>
        <p:nvSpPr>
          <p:cNvPr id="6" name="Sottotitolo 5"/>
          <p:cNvSpPr>
            <a:spLocks noGrp="1"/>
          </p:cNvSpPr>
          <p:nvPr>
            <p:ph type="subTitle" idx="1"/>
          </p:nvPr>
        </p:nvSpPr>
        <p:spPr>
          <a:xfrm>
            <a:off x="3377355" y="191522"/>
            <a:ext cx="5688632" cy="6666478"/>
          </a:xfrm>
          <a:solidFill>
            <a:schemeClr val="accent6">
              <a:lumMod val="20000"/>
              <a:lumOff val="80000"/>
            </a:schemeClr>
          </a:solidFill>
        </p:spPr>
        <p:txBody>
          <a:bodyPr/>
          <a:lstStyle/>
          <a:p>
            <a:pPr algn="l"/>
            <a:r>
              <a:rPr lang="it-IT" dirty="0"/>
              <a:t>Ma l’idea forte di </a:t>
            </a:r>
            <a:r>
              <a:rPr lang="it-IT" dirty="0" smtClean="0">
                <a:solidFill>
                  <a:srgbClr val="FF0000"/>
                </a:solidFill>
              </a:rPr>
              <a:t>Averroè</a:t>
            </a:r>
            <a:r>
              <a:rPr lang="it-IT" dirty="0" smtClean="0"/>
              <a:t>, </a:t>
            </a:r>
            <a:r>
              <a:rPr lang="it-IT" dirty="0"/>
              <a:t>quella che penetra e si diffonde nell’Europa del Duecento, è che </a:t>
            </a:r>
            <a:r>
              <a:rPr lang="it-IT" dirty="0">
                <a:solidFill>
                  <a:srgbClr val="FF0000"/>
                </a:solidFill>
              </a:rPr>
              <a:t>la logica razionale deve guidare la ricerca della verità</a:t>
            </a:r>
            <a:r>
              <a:rPr lang="it-IT" dirty="0"/>
              <a:t>, anche in filosofia. Anche in teologia. </a:t>
            </a:r>
            <a:endParaRPr lang="it-IT" dirty="0" smtClean="0"/>
          </a:p>
          <a:p>
            <a:pPr algn="l"/>
            <a:r>
              <a:rPr lang="it-IT" dirty="0" smtClean="0"/>
              <a:t>E </a:t>
            </a:r>
            <a:r>
              <a:rPr lang="it-IT" dirty="0"/>
              <a:t>che esiste una </a:t>
            </a:r>
            <a:r>
              <a:rPr lang="it-IT" dirty="0">
                <a:solidFill>
                  <a:srgbClr val="0000CC"/>
                </a:solidFill>
              </a:rPr>
              <a:t>piramide della conoscenza</a:t>
            </a:r>
            <a:r>
              <a:rPr lang="it-IT" dirty="0"/>
              <a:t>, in cima alla quale sta la </a:t>
            </a:r>
            <a:r>
              <a:rPr lang="it-IT" dirty="0">
                <a:solidFill>
                  <a:srgbClr val="0000CC"/>
                </a:solidFill>
              </a:rPr>
              <a:t>filosofia</a:t>
            </a:r>
            <a:r>
              <a:rPr lang="it-IT" dirty="0"/>
              <a:t>. Poi viene  la </a:t>
            </a:r>
            <a:r>
              <a:rPr lang="it-IT" dirty="0">
                <a:solidFill>
                  <a:srgbClr val="0000CC"/>
                </a:solidFill>
              </a:rPr>
              <a:t>teologia</a:t>
            </a:r>
            <a:r>
              <a:rPr lang="it-IT" dirty="0"/>
              <a:t> e infine la </a:t>
            </a:r>
            <a:r>
              <a:rPr lang="it-IT" dirty="0">
                <a:solidFill>
                  <a:srgbClr val="0000CC"/>
                </a:solidFill>
              </a:rPr>
              <a:t>fede</a:t>
            </a:r>
            <a:r>
              <a:rPr lang="it-IT" dirty="0"/>
              <a:t>. </a:t>
            </a:r>
            <a:endParaRPr lang="it-IT" sz="2400" dirty="0">
              <a:solidFill>
                <a:srgbClr val="0000CC"/>
              </a:solidFill>
            </a:endParaRPr>
          </a:p>
        </p:txBody>
      </p:sp>
      <p:pic>
        <p:nvPicPr>
          <p:cNvPr id="11" name="Immagine 10"/>
          <p:cNvPicPr>
            <a:picLocks noChangeAspect="1"/>
          </p:cNvPicPr>
          <p:nvPr/>
        </p:nvPicPr>
        <p:blipFill>
          <a:blip r:embed="rId2"/>
          <a:stretch>
            <a:fillRect/>
          </a:stretch>
        </p:blipFill>
        <p:spPr>
          <a:xfrm>
            <a:off x="260376" y="1772816"/>
            <a:ext cx="1800200" cy="4780664"/>
          </a:xfrm>
          <a:prstGeom prst="rect">
            <a:avLst/>
          </a:prstGeom>
        </p:spPr>
      </p:pic>
    </p:spTree>
    <p:extLst>
      <p:ext uri="{BB962C8B-B14F-4D97-AF65-F5344CB8AC3E}">
        <p14:creationId xmlns:p14="http://schemas.microsoft.com/office/powerpoint/2010/main" val="3016015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214810" y="0"/>
            <a:ext cx="4929190" cy="6858000"/>
          </a:xfrm>
          <a:solidFill>
            <a:srgbClr val="FFFBB3"/>
          </a:solidFill>
        </p:spPr>
        <p:txBody>
          <a:bodyPr/>
          <a:lstStyle/>
          <a:p>
            <a:r>
              <a:rPr lang="it-IT" dirty="0" smtClean="0"/>
              <a:t>Tre punti per un’analisi</a:t>
            </a:r>
          </a:p>
          <a:p>
            <a:endParaRPr lang="it-IT" dirty="0" smtClean="0"/>
          </a:p>
          <a:p>
            <a:pPr algn="l"/>
            <a:r>
              <a:rPr lang="it-IT" dirty="0" smtClean="0"/>
              <a:t>1) </a:t>
            </a:r>
            <a:r>
              <a:rPr lang="it-IT" dirty="0" smtClean="0">
                <a:solidFill>
                  <a:srgbClr val="FF0000"/>
                </a:solidFill>
              </a:rPr>
              <a:t>l’Europa è nata meno di un millennio fa</a:t>
            </a:r>
            <a:r>
              <a:rPr lang="it-IT" dirty="0" smtClean="0"/>
              <a:t>, </a:t>
            </a:r>
            <a:r>
              <a:rPr lang="it-IT" dirty="0" smtClean="0">
                <a:solidFill>
                  <a:srgbClr val="FF0000"/>
                </a:solidFill>
              </a:rPr>
              <a:t>quando e (anche) perché </a:t>
            </a:r>
            <a:r>
              <a:rPr lang="it-IT" dirty="0" smtClean="0"/>
              <a:t>nel XII secolo, ultimo tra i continenti connessi, </a:t>
            </a:r>
            <a:r>
              <a:rPr lang="it-IT" dirty="0" smtClean="0">
                <a:solidFill>
                  <a:srgbClr val="FF0000"/>
                </a:solidFill>
              </a:rPr>
              <a:t>ha incontrato la scienza e </a:t>
            </a:r>
            <a:r>
              <a:rPr lang="it-IT" dirty="0" smtClean="0"/>
              <a:t>nel XIII secolo </a:t>
            </a:r>
            <a:r>
              <a:rPr lang="it-IT" dirty="0" smtClean="0">
                <a:solidFill>
                  <a:srgbClr val="FF0000"/>
                </a:solidFill>
              </a:rPr>
              <a:t>ha iniziato</a:t>
            </a:r>
            <a:r>
              <a:rPr lang="it-IT" dirty="0" smtClean="0"/>
              <a:t>, sia pur timidamente, </a:t>
            </a:r>
            <a:r>
              <a:rPr lang="it-IT" dirty="0" smtClean="0">
                <a:solidFill>
                  <a:srgbClr val="FF0000"/>
                </a:solidFill>
              </a:rPr>
              <a:t>a produrre per la prima volta nuova conoscenza scientifica.</a:t>
            </a:r>
            <a:endParaRPr lang="it-IT" dirty="0"/>
          </a:p>
        </p:txBody>
      </p:sp>
      <p:pic>
        <p:nvPicPr>
          <p:cNvPr id="62466" name="Picture 2" descr="http://tuttiabordodislessia.files.wordpress.com/2010/04/medioevo.jpg"/>
          <p:cNvPicPr>
            <a:picLocks noChangeAspect="1" noChangeArrowheads="1"/>
          </p:cNvPicPr>
          <p:nvPr/>
        </p:nvPicPr>
        <p:blipFill>
          <a:blip r:embed="rId2"/>
          <a:srcRect/>
          <a:stretch>
            <a:fillRect/>
          </a:stretch>
        </p:blipFill>
        <p:spPr bwMode="auto">
          <a:xfrm>
            <a:off x="0" y="428604"/>
            <a:ext cx="4295775" cy="3038476"/>
          </a:xfrm>
          <a:prstGeom prst="rect">
            <a:avLst/>
          </a:prstGeom>
          <a:noFill/>
        </p:spPr>
      </p:pic>
      <p:pic>
        <p:nvPicPr>
          <p:cNvPr id="62468" name="Picture 4" descr="http://www.stupormundi.it/images/Caccia.jpg"/>
          <p:cNvPicPr>
            <a:picLocks noChangeAspect="1" noChangeArrowheads="1"/>
          </p:cNvPicPr>
          <p:nvPr/>
        </p:nvPicPr>
        <p:blipFill>
          <a:blip r:embed="rId3"/>
          <a:srcRect/>
          <a:stretch>
            <a:fillRect/>
          </a:stretch>
        </p:blipFill>
        <p:spPr bwMode="auto">
          <a:xfrm>
            <a:off x="1000100" y="3500438"/>
            <a:ext cx="2295525" cy="319087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214290"/>
            <a:ext cx="8058152" cy="1285884"/>
          </a:xfrm>
          <a:solidFill>
            <a:srgbClr val="F8FDB5"/>
          </a:solidFill>
        </p:spPr>
        <p:txBody>
          <a:bodyPr/>
          <a:lstStyle/>
          <a:p>
            <a:r>
              <a:rPr lang="it-IT" dirty="0" smtClean="0"/>
              <a:t>Leonardo Fibonacci</a:t>
            </a:r>
            <a:endParaRPr lang="it-IT" dirty="0"/>
          </a:p>
        </p:txBody>
      </p:sp>
      <p:sp>
        <p:nvSpPr>
          <p:cNvPr id="3" name="Sottotitolo 2"/>
          <p:cNvSpPr>
            <a:spLocks noGrp="1"/>
          </p:cNvSpPr>
          <p:nvPr>
            <p:ph type="subTitle" idx="1"/>
          </p:nvPr>
        </p:nvSpPr>
        <p:spPr>
          <a:xfrm>
            <a:off x="214282" y="1785926"/>
            <a:ext cx="4143404" cy="2786082"/>
          </a:xfrm>
          <a:solidFill>
            <a:schemeClr val="accent1">
              <a:lumMod val="20000"/>
              <a:lumOff val="80000"/>
            </a:schemeClr>
          </a:solidFill>
        </p:spPr>
        <p:txBody>
          <a:bodyPr/>
          <a:lstStyle/>
          <a:p>
            <a:pPr algn="l"/>
            <a:r>
              <a:rPr lang="it-IT" dirty="0" smtClean="0">
                <a:solidFill>
                  <a:srgbClr val="FF0000"/>
                </a:solidFill>
              </a:rPr>
              <a:t>Primo scienziato europeo</a:t>
            </a:r>
          </a:p>
          <a:p>
            <a:pPr algn="l"/>
            <a:endParaRPr lang="it-IT" dirty="0" smtClean="0"/>
          </a:p>
          <a:p>
            <a:pPr algn="l"/>
            <a:r>
              <a:rPr lang="it-IT" dirty="0" smtClean="0"/>
              <a:t>- </a:t>
            </a:r>
            <a:r>
              <a:rPr lang="it-IT" dirty="0" smtClean="0">
                <a:solidFill>
                  <a:srgbClr val="0000CC"/>
                </a:solidFill>
              </a:rPr>
              <a:t>Liber Abaci, 1202</a:t>
            </a:r>
            <a:endParaRPr lang="it-IT" dirty="0">
              <a:solidFill>
                <a:srgbClr val="0000CC"/>
              </a:solidFill>
            </a:endParaRPr>
          </a:p>
        </p:txBody>
      </p:sp>
      <p:pic>
        <p:nvPicPr>
          <p:cNvPr id="38914" name="Picture 2" descr="http://www.econote.it/wp-content/uploads/2012/01/image009.jpg"/>
          <p:cNvPicPr>
            <a:picLocks noChangeAspect="1" noChangeArrowheads="1"/>
          </p:cNvPicPr>
          <p:nvPr/>
        </p:nvPicPr>
        <p:blipFill>
          <a:blip r:embed="rId2"/>
          <a:srcRect/>
          <a:stretch>
            <a:fillRect/>
          </a:stretch>
        </p:blipFill>
        <p:spPr bwMode="auto">
          <a:xfrm>
            <a:off x="3500430" y="4071942"/>
            <a:ext cx="3567982" cy="2357417"/>
          </a:xfrm>
          <a:prstGeom prst="rect">
            <a:avLst/>
          </a:prstGeom>
          <a:noFill/>
        </p:spPr>
      </p:pic>
      <p:pic>
        <p:nvPicPr>
          <p:cNvPr id="38916" name="Picture 4" descr="Fibonacci in Nature harmonic patterns"/>
          <p:cNvPicPr>
            <a:picLocks noChangeAspect="1" noChangeArrowheads="1"/>
          </p:cNvPicPr>
          <p:nvPr/>
        </p:nvPicPr>
        <p:blipFill>
          <a:blip r:embed="rId3" cstate="print"/>
          <a:srcRect/>
          <a:stretch>
            <a:fillRect/>
          </a:stretch>
        </p:blipFill>
        <p:spPr bwMode="auto">
          <a:xfrm>
            <a:off x="214282" y="4214817"/>
            <a:ext cx="2643206" cy="2643207"/>
          </a:xfrm>
          <a:prstGeom prst="rect">
            <a:avLst/>
          </a:prstGeom>
          <a:noFill/>
        </p:spPr>
      </p:pic>
      <p:pic>
        <p:nvPicPr>
          <p:cNvPr id="38918" name="Picture 6" descr="https://archeocomputing.files.wordpress.com/2011/01/454px-gregor_reisch_margarita_philosophica_1508_1230x1615.png"/>
          <p:cNvPicPr>
            <a:picLocks noChangeAspect="1" noChangeArrowheads="1"/>
          </p:cNvPicPr>
          <p:nvPr/>
        </p:nvPicPr>
        <p:blipFill>
          <a:blip r:embed="rId4"/>
          <a:srcRect/>
          <a:stretch>
            <a:fillRect/>
          </a:stretch>
        </p:blipFill>
        <p:spPr bwMode="auto">
          <a:xfrm>
            <a:off x="5929322" y="0"/>
            <a:ext cx="3214678" cy="42450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2.bp.blogspot.com/_umhSvWEgx2c/SshXv_ZooyI/AAAAAAAABJw/IFFcfZmNj7w/s400/numeri_romani.jpg"/>
          <p:cNvPicPr>
            <a:picLocks noChangeAspect="1" noChangeArrowheads="1"/>
          </p:cNvPicPr>
          <p:nvPr/>
        </p:nvPicPr>
        <p:blipFill>
          <a:blip r:embed="rId2"/>
          <a:srcRect/>
          <a:stretch>
            <a:fillRect/>
          </a:stretch>
        </p:blipFill>
        <p:spPr bwMode="auto">
          <a:xfrm>
            <a:off x="1928794" y="149346"/>
            <a:ext cx="5652174" cy="642292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214290"/>
            <a:ext cx="8058152" cy="1285884"/>
          </a:xfrm>
          <a:solidFill>
            <a:srgbClr val="F8FDB5"/>
          </a:solidFill>
        </p:spPr>
        <p:txBody>
          <a:bodyPr/>
          <a:lstStyle/>
          <a:p>
            <a:r>
              <a:rPr lang="it-IT" dirty="0" smtClean="0"/>
              <a:t>Federico II</a:t>
            </a:r>
            <a:endParaRPr lang="it-IT" dirty="0"/>
          </a:p>
        </p:txBody>
      </p:sp>
      <p:sp>
        <p:nvSpPr>
          <p:cNvPr id="3" name="Sottotitolo 2"/>
          <p:cNvSpPr>
            <a:spLocks noGrp="1"/>
          </p:cNvSpPr>
          <p:nvPr>
            <p:ph type="subTitle" idx="1"/>
          </p:nvPr>
        </p:nvSpPr>
        <p:spPr>
          <a:xfrm>
            <a:off x="6429388" y="214290"/>
            <a:ext cx="2500330" cy="6429420"/>
          </a:xfrm>
          <a:solidFill>
            <a:schemeClr val="accent1">
              <a:lumMod val="20000"/>
              <a:lumOff val="80000"/>
            </a:schemeClr>
          </a:solidFill>
        </p:spPr>
        <p:txBody>
          <a:bodyPr/>
          <a:lstStyle/>
          <a:p>
            <a:pPr algn="l"/>
            <a:endParaRPr lang="it-IT" dirty="0" smtClean="0"/>
          </a:p>
          <a:p>
            <a:pPr algn="l"/>
            <a:r>
              <a:rPr lang="it-IT" dirty="0" smtClean="0"/>
              <a:t>Matematici e filosofi naturali alla </a:t>
            </a:r>
            <a:r>
              <a:rPr lang="it-IT" dirty="0" smtClean="0">
                <a:solidFill>
                  <a:srgbClr val="FF0000"/>
                </a:solidFill>
              </a:rPr>
              <a:t>corte di</a:t>
            </a:r>
          </a:p>
          <a:p>
            <a:pPr algn="l"/>
            <a:r>
              <a:rPr lang="it-IT" dirty="0" smtClean="0">
                <a:solidFill>
                  <a:srgbClr val="FF0000"/>
                </a:solidFill>
              </a:rPr>
              <a:t>Federico </a:t>
            </a:r>
          </a:p>
          <a:p>
            <a:pPr algn="l"/>
            <a:endParaRPr lang="it-IT" dirty="0" smtClean="0">
              <a:solidFill>
                <a:srgbClr val="FF0000"/>
              </a:solidFill>
            </a:endParaRPr>
          </a:p>
          <a:p>
            <a:pPr algn="l"/>
            <a:r>
              <a:rPr lang="it-IT" dirty="0" smtClean="0">
                <a:solidFill>
                  <a:srgbClr val="FF0000"/>
                </a:solidFill>
              </a:rPr>
              <a:t>Federico </a:t>
            </a:r>
            <a:r>
              <a:rPr lang="it-IT" dirty="0" smtClean="0"/>
              <a:t>primo scienziato naturale in Europa</a:t>
            </a:r>
          </a:p>
          <a:p>
            <a:pPr algn="l"/>
            <a:r>
              <a:rPr lang="it-IT" dirty="0" smtClean="0"/>
              <a:t> </a:t>
            </a:r>
          </a:p>
          <a:p>
            <a:pPr algn="l">
              <a:buFontTx/>
              <a:buChar char="-"/>
            </a:pPr>
            <a:endParaRPr lang="it-IT" dirty="0"/>
          </a:p>
        </p:txBody>
      </p:sp>
      <p:pic>
        <p:nvPicPr>
          <p:cNvPr id="65538" name="Picture 2" descr="http://it.wahooart.com/Art.nsf/O/8Y3G5A/$File/Arthur-Georg-Von-Ramberg-The-Court-of-Emperor-Frederick-II-in-Palermo-2-.JPG"/>
          <p:cNvPicPr>
            <a:picLocks noChangeAspect="1" noChangeArrowheads="1"/>
          </p:cNvPicPr>
          <p:nvPr/>
        </p:nvPicPr>
        <p:blipFill>
          <a:blip r:embed="rId2"/>
          <a:srcRect/>
          <a:stretch>
            <a:fillRect/>
          </a:stretch>
        </p:blipFill>
        <p:spPr bwMode="auto">
          <a:xfrm>
            <a:off x="0" y="1928802"/>
            <a:ext cx="6150082" cy="450059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214290"/>
            <a:ext cx="8058152" cy="1000132"/>
          </a:xfrm>
          <a:solidFill>
            <a:srgbClr val="F8FDB5"/>
          </a:solidFill>
        </p:spPr>
        <p:txBody>
          <a:bodyPr/>
          <a:lstStyle/>
          <a:p>
            <a:r>
              <a:rPr lang="it-IT" dirty="0" smtClean="0"/>
              <a:t>Federico II</a:t>
            </a:r>
            <a:endParaRPr lang="it-IT" dirty="0"/>
          </a:p>
        </p:txBody>
      </p:sp>
      <p:sp>
        <p:nvSpPr>
          <p:cNvPr id="3" name="Sottotitolo 2"/>
          <p:cNvSpPr>
            <a:spLocks noGrp="1"/>
          </p:cNvSpPr>
          <p:nvPr>
            <p:ph type="subTitle" idx="1"/>
          </p:nvPr>
        </p:nvSpPr>
        <p:spPr>
          <a:xfrm>
            <a:off x="4071934" y="0"/>
            <a:ext cx="4286280" cy="1214422"/>
          </a:xfrm>
          <a:solidFill>
            <a:schemeClr val="accent2">
              <a:lumMod val="20000"/>
              <a:lumOff val="80000"/>
            </a:schemeClr>
          </a:solidFill>
        </p:spPr>
        <p:txBody>
          <a:bodyPr/>
          <a:lstStyle/>
          <a:p>
            <a:pPr algn="l"/>
            <a:endParaRPr lang="it-IT" dirty="0" smtClean="0"/>
          </a:p>
          <a:p>
            <a:pPr algn="l">
              <a:buFontTx/>
              <a:buChar char="-"/>
            </a:pPr>
            <a:r>
              <a:rPr lang="it-IT" dirty="0" smtClean="0">
                <a:solidFill>
                  <a:srgbClr val="FF0000"/>
                </a:solidFill>
              </a:rPr>
              <a:t>De arte </a:t>
            </a:r>
            <a:r>
              <a:rPr lang="it-IT" dirty="0" err="1" smtClean="0">
                <a:solidFill>
                  <a:srgbClr val="FF0000"/>
                </a:solidFill>
              </a:rPr>
              <a:t>venandi</a:t>
            </a:r>
            <a:endParaRPr lang="it-IT" dirty="0" smtClean="0">
              <a:solidFill>
                <a:srgbClr val="FF0000"/>
              </a:solidFill>
            </a:endParaRPr>
          </a:p>
          <a:p>
            <a:pPr algn="l">
              <a:buFontTx/>
              <a:buChar char="-"/>
            </a:pPr>
            <a:endParaRPr lang="it-IT" dirty="0"/>
          </a:p>
        </p:txBody>
      </p:sp>
      <p:pic>
        <p:nvPicPr>
          <p:cNvPr id="37890" name="Picture 2" descr="http://www.summagallicana.it/lessico/f/f%20De%20arte%20venandi%20cum%20avibus%20deluxe%20facsimile%20edition.jpg"/>
          <p:cNvPicPr>
            <a:picLocks noChangeAspect="1" noChangeArrowheads="1"/>
          </p:cNvPicPr>
          <p:nvPr/>
        </p:nvPicPr>
        <p:blipFill>
          <a:blip r:embed="rId2"/>
          <a:srcRect/>
          <a:stretch>
            <a:fillRect/>
          </a:stretch>
        </p:blipFill>
        <p:spPr bwMode="auto">
          <a:xfrm>
            <a:off x="-1" y="1214422"/>
            <a:ext cx="8437969" cy="564357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214290"/>
            <a:ext cx="8058152" cy="1285884"/>
          </a:xfrm>
          <a:solidFill>
            <a:srgbClr val="F8FDB5"/>
          </a:solidFill>
        </p:spPr>
        <p:txBody>
          <a:bodyPr/>
          <a:lstStyle/>
          <a:p>
            <a:r>
              <a:rPr lang="it-IT" dirty="0" smtClean="0"/>
              <a:t>L’Europa neonata </a:t>
            </a:r>
            <a:br>
              <a:rPr lang="it-IT" dirty="0" smtClean="0"/>
            </a:br>
            <a:r>
              <a:rPr lang="it-IT" dirty="0" smtClean="0"/>
              <a:t>scopre la scienza</a:t>
            </a:r>
            <a:endParaRPr lang="it-IT" dirty="0"/>
          </a:p>
        </p:txBody>
      </p:sp>
      <p:sp>
        <p:nvSpPr>
          <p:cNvPr id="3" name="Sottotitolo 2"/>
          <p:cNvSpPr>
            <a:spLocks noGrp="1"/>
          </p:cNvSpPr>
          <p:nvPr>
            <p:ph type="subTitle" idx="1"/>
          </p:nvPr>
        </p:nvSpPr>
        <p:spPr>
          <a:xfrm>
            <a:off x="0" y="1643050"/>
            <a:ext cx="5000660" cy="5214950"/>
          </a:xfrm>
          <a:solidFill>
            <a:schemeClr val="accent2">
              <a:lumMod val="20000"/>
              <a:lumOff val="80000"/>
            </a:schemeClr>
          </a:solidFill>
        </p:spPr>
        <p:txBody>
          <a:bodyPr/>
          <a:lstStyle/>
          <a:p>
            <a:pPr algn="l"/>
            <a:endParaRPr lang="it-IT" dirty="0" smtClean="0">
              <a:solidFill>
                <a:srgbClr val="FF0000"/>
              </a:solidFill>
            </a:endParaRPr>
          </a:p>
          <a:p>
            <a:pPr algn="l">
              <a:buFontTx/>
              <a:buChar char="-"/>
            </a:pPr>
            <a:r>
              <a:rPr lang="it-IT" dirty="0" smtClean="0">
                <a:solidFill>
                  <a:srgbClr val="FF0000"/>
                </a:solidFill>
              </a:rPr>
              <a:t>Come?</a:t>
            </a:r>
          </a:p>
          <a:p>
            <a:pPr algn="l">
              <a:buFontTx/>
              <a:buChar char="-"/>
            </a:pPr>
            <a:r>
              <a:rPr lang="it-IT" dirty="0" smtClean="0"/>
              <a:t>  Le traduzioni </a:t>
            </a:r>
          </a:p>
          <a:p>
            <a:pPr algn="l"/>
            <a:r>
              <a:rPr lang="it-IT" dirty="0" smtClean="0"/>
              <a:t>       (dall’arabo)</a:t>
            </a:r>
          </a:p>
          <a:p>
            <a:pPr algn="l">
              <a:buFontTx/>
              <a:buChar char="-"/>
            </a:pPr>
            <a:r>
              <a:rPr lang="it-IT" dirty="0" smtClean="0"/>
              <a:t>      Toledo</a:t>
            </a:r>
          </a:p>
          <a:p>
            <a:pPr algn="l">
              <a:buFontTx/>
              <a:buChar char="-"/>
            </a:pPr>
            <a:r>
              <a:rPr lang="it-IT" dirty="0" smtClean="0"/>
              <a:t>       Palermo</a:t>
            </a:r>
          </a:p>
          <a:p>
            <a:pPr algn="l">
              <a:buFontTx/>
              <a:buChar char="-"/>
            </a:pPr>
            <a:endParaRPr lang="it-IT" dirty="0" smtClean="0">
              <a:solidFill>
                <a:srgbClr val="FF0000"/>
              </a:solidFill>
            </a:endParaRPr>
          </a:p>
          <a:p>
            <a:pPr algn="l">
              <a:buFontTx/>
              <a:buChar char="-"/>
            </a:pPr>
            <a:r>
              <a:rPr lang="it-IT" dirty="0" smtClean="0">
                <a:solidFill>
                  <a:srgbClr val="FF0000"/>
                </a:solidFill>
              </a:rPr>
              <a:t>Perché?</a:t>
            </a:r>
          </a:p>
          <a:p>
            <a:pPr algn="l">
              <a:buFontTx/>
              <a:buChar char="-"/>
            </a:pPr>
            <a:r>
              <a:rPr lang="it-IT" dirty="0" smtClean="0"/>
              <a:t>Una nuova civiltà, urbana</a:t>
            </a:r>
            <a:endParaRPr lang="it-IT" dirty="0"/>
          </a:p>
        </p:txBody>
      </p:sp>
      <p:pic>
        <p:nvPicPr>
          <p:cNvPr id="36866" name="Picture 2" descr="http://www.destination360.com/europe/france/images/s/france-notre-dame-cathedral.jpg"/>
          <p:cNvPicPr>
            <a:picLocks noChangeAspect="1" noChangeArrowheads="1"/>
          </p:cNvPicPr>
          <p:nvPr/>
        </p:nvPicPr>
        <p:blipFill>
          <a:blip r:embed="rId2"/>
          <a:srcRect/>
          <a:stretch>
            <a:fillRect/>
          </a:stretch>
        </p:blipFill>
        <p:spPr bwMode="auto">
          <a:xfrm>
            <a:off x="5191125" y="357166"/>
            <a:ext cx="3952875" cy="3162301"/>
          </a:xfrm>
          <a:prstGeom prst="rect">
            <a:avLst/>
          </a:prstGeom>
          <a:noFill/>
        </p:spPr>
      </p:pic>
      <p:pic>
        <p:nvPicPr>
          <p:cNvPr id="36868" name="Picture 4" descr="http://www.asiarca.it/i/club/stupormundi.jpg"/>
          <p:cNvPicPr>
            <a:picLocks noChangeAspect="1" noChangeArrowheads="1"/>
          </p:cNvPicPr>
          <p:nvPr/>
        </p:nvPicPr>
        <p:blipFill>
          <a:blip r:embed="rId3"/>
          <a:srcRect/>
          <a:stretch>
            <a:fillRect/>
          </a:stretch>
        </p:blipFill>
        <p:spPr bwMode="auto">
          <a:xfrm>
            <a:off x="3000364" y="3714752"/>
            <a:ext cx="4057637" cy="248293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214290"/>
            <a:ext cx="8058152" cy="1285884"/>
          </a:xfrm>
          <a:solidFill>
            <a:srgbClr val="F8FDB5"/>
          </a:solidFill>
        </p:spPr>
        <p:txBody>
          <a:bodyPr/>
          <a:lstStyle/>
          <a:p>
            <a:r>
              <a:rPr lang="it-IT" dirty="0" smtClean="0"/>
              <a:t>La cultura scientifica in Europa</a:t>
            </a:r>
            <a:endParaRPr lang="it-IT" dirty="0"/>
          </a:p>
        </p:txBody>
      </p:sp>
      <p:sp>
        <p:nvSpPr>
          <p:cNvPr id="3" name="Sottotitolo 2"/>
          <p:cNvSpPr>
            <a:spLocks noGrp="1"/>
          </p:cNvSpPr>
          <p:nvPr>
            <p:ph type="subTitle" idx="1"/>
          </p:nvPr>
        </p:nvSpPr>
        <p:spPr>
          <a:xfrm>
            <a:off x="0" y="1428736"/>
            <a:ext cx="3071802" cy="5214974"/>
          </a:xfrm>
          <a:solidFill>
            <a:schemeClr val="accent2">
              <a:lumMod val="20000"/>
              <a:lumOff val="80000"/>
            </a:schemeClr>
          </a:solidFill>
        </p:spPr>
        <p:txBody>
          <a:bodyPr/>
          <a:lstStyle/>
          <a:p>
            <a:pPr algn="l"/>
            <a:endParaRPr lang="it-IT" dirty="0" smtClean="0"/>
          </a:p>
          <a:p>
            <a:pPr algn="l">
              <a:buFontTx/>
              <a:buChar char="-"/>
            </a:pPr>
            <a:r>
              <a:rPr lang="it-IT" dirty="0" smtClean="0"/>
              <a:t>Le università</a:t>
            </a:r>
          </a:p>
          <a:p>
            <a:pPr algn="l">
              <a:buFontTx/>
              <a:buChar char="-"/>
            </a:pPr>
            <a:endParaRPr lang="it-IT" dirty="0" smtClean="0"/>
          </a:p>
          <a:p>
            <a:pPr algn="l"/>
            <a:r>
              <a:rPr lang="it-IT" dirty="0" smtClean="0">
                <a:solidFill>
                  <a:srgbClr val="FF0000"/>
                </a:solidFill>
              </a:rPr>
              <a:t>Salerno</a:t>
            </a:r>
          </a:p>
          <a:p>
            <a:pPr algn="l"/>
            <a:r>
              <a:rPr lang="it-IT" dirty="0" smtClean="0">
                <a:solidFill>
                  <a:srgbClr val="0000CC"/>
                </a:solidFill>
              </a:rPr>
              <a:t>Bologna</a:t>
            </a:r>
          </a:p>
          <a:p>
            <a:pPr algn="l"/>
            <a:r>
              <a:rPr lang="it-IT" dirty="0" smtClean="0">
                <a:solidFill>
                  <a:srgbClr val="FF0000"/>
                </a:solidFill>
              </a:rPr>
              <a:t>Parigi</a:t>
            </a:r>
          </a:p>
          <a:p>
            <a:pPr algn="l"/>
            <a:r>
              <a:rPr lang="it-IT" dirty="0" smtClean="0">
                <a:solidFill>
                  <a:srgbClr val="0000CC"/>
                </a:solidFill>
              </a:rPr>
              <a:t>Oxford</a:t>
            </a:r>
            <a:endParaRPr lang="it-IT" dirty="0">
              <a:solidFill>
                <a:srgbClr val="0000CC"/>
              </a:solidFill>
            </a:endParaRPr>
          </a:p>
        </p:txBody>
      </p:sp>
      <p:pic>
        <p:nvPicPr>
          <p:cNvPr id="35842" name="Picture 2" descr="http://upload.wikimedia.org/wikipedia/commons/a/a4/ScuolaMedicaMiniatura.jpg"/>
          <p:cNvPicPr>
            <a:picLocks noChangeAspect="1" noChangeArrowheads="1"/>
          </p:cNvPicPr>
          <p:nvPr/>
        </p:nvPicPr>
        <p:blipFill>
          <a:blip r:embed="rId2" cstate="print"/>
          <a:srcRect/>
          <a:stretch>
            <a:fillRect/>
          </a:stretch>
        </p:blipFill>
        <p:spPr bwMode="auto">
          <a:xfrm>
            <a:off x="2714612" y="1357298"/>
            <a:ext cx="2547923" cy="2164422"/>
          </a:xfrm>
          <a:prstGeom prst="rect">
            <a:avLst/>
          </a:prstGeom>
          <a:noFill/>
        </p:spPr>
      </p:pic>
      <p:pic>
        <p:nvPicPr>
          <p:cNvPr id="35844" name="Picture 4" descr="http://figliodellafantasia.files.wordpress.com/2014/03/daccursiobuono.jpg"/>
          <p:cNvPicPr>
            <a:picLocks noChangeAspect="1" noChangeArrowheads="1"/>
          </p:cNvPicPr>
          <p:nvPr/>
        </p:nvPicPr>
        <p:blipFill>
          <a:blip r:embed="rId3"/>
          <a:srcRect/>
          <a:stretch>
            <a:fillRect/>
          </a:stretch>
        </p:blipFill>
        <p:spPr bwMode="auto">
          <a:xfrm>
            <a:off x="5500694" y="1714488"/>
            <a:ext cx="3351212" cy="2512391"/>
          </a:xfrm>
          <a:prstGeom prst="rect">
            <a:avLst/>
          </a:prstGeom>
          <a:noFill/>
        </p:spPr>
      </p:pic>
      <p:pic>
        <p:nvPicPr>
          <p:cNvPr id="35846" name="Picture 6" descr="http://www.parodos.it/accademie/t271938a.jpg"/>
          <p:cNvPicPr>
            <a:picLocks noChangeAspect="1" noChangeArrowheads="1"/>
          </p:cNvPicPr>
          <p:nvPr/>
        </p:nvPicPr>
        <p:blipFill>
          <a:blip r:embed="rId4"/>
          <a:srcRect/>
          <a:stretch>
            <a:fillRect/>
          </a:stretch>
        </p:blipFill>
        <p:spPr bwMode="auto">
          <a:xfrm>
            <a:off x="2293980" y="3714752"/>
            <a:ext cx="2044637" cy="3143248"/>
          </a:xfrm>
          <a:prstGeom prst="rect">
            <a:avLst/>
          </a:prstGeom>
          <a:noFill/>
        </p:spPr>
      </p:pic>
      <p:pic>
        <p:nvPicPr>
          <p:cNvPr id="35848" name="Picture 8" descr="http://www.lavocedinewyork.com/uploads/F082607B-A352-11/doc/images/0261680B-3434-11.jpg"/>
          <p:cNvPicPr>
            <a:picLocks noChangeAspect="1" noChangeArrowheads="1"/>
          </p:cNvPicPr>
          <p:nvPr/>
        </p:nvPicPr>
        <p:blipFill>
          <a:blip r:embed="rId5"/>
          <a:srcRect/>
          <a:stretch>
            <a:fillRect/>
          </a:stretch>
        </p:blipFill>
        <p:spPr bwMode="auto">
          <a:xfrm>
            <a:off x="5000628" y="4572008"/>
            <a:ext cx="3071802" cy="205009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0"/>
            <a:ext cx="8058152" cy="1285884"/>
          </a:xfrm>
          <a:solidFill>
            <a:srgbClr val="F8FDB5"/>
          </a:solidFill>
        </p:spPr>
        <p:txBody>
          <a:bodyPr/>
          <a:lstStyle/>
          <a:p>
            <a:r>
              <a:rPr lang="it-IT" dirty="0" smtClean="0"/>
              <a:t>La scienza collante culturale</a:t>
            </a:r>
            <a:br>
              <a:rPr lang="it-IT" dirty="0" smtClean="0"/>
            </a:br>
            <a:r>
              <a:rPr lang="it-IT" dirty="0" smtClean="0"/>
              <a:t>dell’Europa neonata</a:t>
            </a:r>
            <a:endParaRPr lang="it-IT" dirty="0"/>
          </a:p>
        </p:txBody>
      </p:sp>
      <p:sp>
        <p:nvSpPr>
          <p:cNvPr id="3" name="Sottotitolo 2"/>
          <p:cNvSpPr>
            <a:spLocks noGrp="1"/>
          </p:cNvSpPr>
          <p:nvPr>
            <p:ph type="subTitle" idx="1"/>
          </p:nvPr>
        </p:nvSpPr>
        <p:spPr>
          <a:xfrm>
            <a:off x="0" y="1357298"/>
            <a:ext cx="2643206" cy="5286388"/>
          </a:xfrm>
          <a:solidFill>
            <a:schemeClr val="accent2">
              <a:lumMod val="20000"/>
              <a:lumOff val="80000"/>
            </a:schemeClr>
          </a:solidFill>
        </p:spPr>
        <p:txBody>
          <a:bodyPr/>
          <a:lstStyle/>
          <a:p>
            <a:pPr algn="l"/>
            <a:r>
              <a:rPr lang="it-IT" dirty="0" smtClean="0"/>
              <a:t> scienze esatte e filosofia naturale</a:t>
            </a:r>
          </a:p>
          <a:p>
            <a:pPr algn="l">
              <a:buFontTx/>
              <a:buChar char="-"/>
            </a:pPr>
            <a:endParaRPr lang="it-IT" dirty="0" smtClean="0"/>
          </a:p>
          <a:p>
            <a:pPr algn="l">
              <a:buFontTx/>
              <a:buChar char="-"/>
            </a:pPr>
            <a:r>
              <a:rPr lang="it-IT" dirty="0" smtClean="0"/>
              <a:t> </a:t>
            </a:r>
            <a:r>
              <a:rPr lang="it-IT" dirty="0" smtClean="0">
                <a:solidFill>
                  <a:srgbClr val="FF0000"/>
                </a:solidFill>
              </a:rPr>
              <a:t>Matematica</a:t>
            </a:r>
          </a:p>
          <a:p>
            <a:pPr algn="l">
              <a:buFontTx/>
              <a:buChar char="-"/>
            </a:pPr>
            <a:endParaRPr lang="it-IT" dirty="0" smtClean="0"/>
          </a:p>
          <a:p>
            <a:pPr algn="l">
              <a:buFontTx/>
              <a:buChar char="-"/>
            </a:pPr>
            <a:r>
              <a:rPr lang="it-IT" dirty="0" smtClean="0">
                <a:solidFill>
                  <a:srgbClr val="0000CC"/>
                </a:solidFill>
              </a:rPr>
              <a:t>Thomas Bradwardine</a:t>
            </a:r>
          </a:p>
          <a:p>
            <a:pPr algn="l">
              <a:buFontTx/>
              <a:buChar char="-"/>
            </a:pPr>
            <a:r>
              <a:rPr lang="it-IT" dirty="0" smtClean="0"/>
              <a:t>1290-1349</a:t>
            </a:r>
          </a:p>
          <a:p>
            <a:pPr algn="l">
              <a:buFontTx/>
              <a:buChar char="-"/>
            </a:pPr>
            <a:endParaRPr lang="it-IT" dirty="0" smtClean="0"/>
          </a:p>
          <a:p>
            <a:pPr algn="l">
              <a:buFontTx/>
              <a:buChar char="-"/>
            </a:pPr>
            <a:endParaRPr lang="it-IT" dirty="0"/>
          </a:p>
        </p:txBody>
      </p:sp>
      <p:pic>
        <p:nvPicPr>
          <p:cNvPr id="34818" name="Picture 2" descr="http://www.medievalists.net/wp-content/uploads/2012/05/Unknown-1.jpeg"/>
          <p:cNvPicPr>
            <a:picLocks noChangeAspect="1" noChangeArrowheads="1"/>
          </p:cNvPicPr>
          <p:nvPr/>
        </p:nvPicPr>
        <p:blipFill>
          <a:blip r:embed="rId2"/>
          <a:srcRect/>
          <a:stretch>
            <a:fillRect/>
          </a:stretch>
        </p:blipFill>
        <p:spPr bwMode="auto">
          <a:xfrm>
            <a:off x="3571868" y="1928802"/>
            <a:ext cx="4070424" cy="392909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467544" y="116632"/>
            <a:ext cx="3096344" cy="1143000"/>
          </a:xfrm>
          <a:solidFill>
            <a:schemeClr val="accent1">
              <a:lumMod val="20000"/>
              <a:lumOff val="80000"/>
            </a:schemeClr>
          </a:solidFill>
        </p:spPr>
        <p:txBody>
          <a:bodyPr/>
          <a:lstStyle/>
          <a:p>
            <a:r>
              <a:rPr lang="it-IT" dirty="0" smtClean="0"/>
              <a:t>Matematica</a:t>
            </a:r>
            <a:endParaRPr lang="it-IT" dirty="0"/>
          </a:p>
        </p:txBody>
      </p:sp>
      <p:sp>
        <p:nvSpPr>
          <p:cNvPr id="7" name="Sottotitolo 6"/>
          <p:cNvSpPr>
            <a:spLocks noGrp="1"/>
          </p:cNvSpPr>
          <p:nvPr>
            <p:ph type="subTitle" idx="1"/>
          </p:nvPr>
        </p:nvSpPr>
        <p:spPr>
          <a:xfrm>
            <a:off x="3563888" y="260648"/>
            <a:ext cx="4968552" cy="6336704"/>
          </a:xfrm>
          <a:solidFill>
            <a:schemeClr val="accent6">
              <a:lumMod val="20000"/>
              <a:lumOff val="80000"/>
            </a:schemeClr>
          </a:solidFill>
        </p:spPr>
        <p:txBody>
          <a:bodyPr/>
          <a:lstStyle/>
          <a:p>
            <a:pPr algn="l"/>
            <a:r>
              <a:rPr lang="it-IT" sz="2400" dirty="0"/>
              <a:t>Gli uomini dei XIII secolo scoprono la </a:t>
            </a:r>
            <a:r>
              <a:rPr lang="it-IT" sz="2400" dirty="0">
                <a:solidFill>
                  <a:srgbClr val="FF0000"/>
                </a:solidFill>
              </a:rPr>
              <a:t>matematica</a:t>
            </a:r>
            <a:r>
              <a:rPr lang="it-IT" sz="2400" dirty="0"/>
              <a:t>, in due dimensioni – quella </a:t>
            </a:r>
            <a:r>
              <a:rPr lang="it-IT" sz="2400" dirty="0">
                <a:solidFill>
                  <a:srgbClr val="FF0000"/>
                </a:solidFill>
              </a:rPr>
              <a:t>pratica</a:t>
            </a:r>
            <a:r>
              <a:rPr lang="it-IT" sz="2400" dirty="0"/>
              <a:t> e quella </a:t>
            </a:r>
            <a:r>
              <a:rPr lang="it-IT" sz="2400" dirty="0">
                <a:solidFill>
                  <a:srgbClr val="FF0000"/>
                </a:solidFill>
              </a:rPr>
              <a:t>teorica</a:t>
            </a:r>
            <a:r>
              <a:rPr lang="it-IT" sz="2400" dirty="0"/>
              <a:t> – che restano tuttavia distinte</a:t>
            </a:r>
            <a:r>
              <a:rPr lang="it-IT" sz="2400" dirty="0" smtClean="0"/>
              <a:t>.</a:t>
            </a:r>
          </a:p>
          <a:p>
            <a:pPr algn="l"/>
            <a:endParaRPr lang="it-IT" sz="2400" dirty="0"/>
          </a:p>
          <a:p>
            <a:pPr algn="l"/>
            <a:r>
              <a:rPr lang="it-IT" sz="2400" dirty="0" smtClean="0"/>
              <a:t> </a:t>
            </a:r>
            <a:r>
              <a:rPr lang="it-IT" sz="2400" dirty="0"/>
              <a:t>Il Duecento è il secolo delle «</a:t>
            </a:r>
            <a:r>
              <a:rPr lang="it-IT" sz="2400" dirty="0">
                <a:solidFill>
                  <a:srgbClr val="FF0000"/>
                </a:solidFill>
              </a:rPr>
              <a:t>scuole d’abaco</a:t>
            </a:r>
            <a:r>
              <a:rPr lang="it-IT" sz="2400" dirty="0"/>
              <a:t>», scuole molto tecniche, a uso di futuri artigiani e mercanti e banchieri, dove si insegna una matematica molto applicata</a:t>
            </a:r>
            <a:r>
              <a:rPr lang="it-IT" sz="2400" dirty="0" smtClean="0"/>
              <a:t>.</a:t>
            </a:r>
          </a:p>
          <a:p>
            <a:pPr algn="l"/>
            <a:endParaRPr lang="it-IT" sz="2400" dirty="0" smtClean="0"/>
          </a:p>
          <a:p>
            <a:pPr algn="l"/>
            <a:r>
              <a:rPr lang="it-IT" sz="2400" dirty="0" smtClean="0"/>
              <a:t>Le </a:t>
            </a:r>
            <a:r>
              <a:rPr lang="it-IT" sz="2400" dirty="0"/>
              <a:t>prime «scuole d’abaco» nascono nei comuni della </a:t>
            </a:r>
            <a:r>
              <a:rPr lang="it-IT" sz="2400" dirty="0">
                <a:solidFill>
                  <a:srgbClr val="FF0000"/>
                </a:solidFill>
              </a:rPr>
              <a:t>Toscana</a:t>
            </a:r>
            <a:r>
              <a:rPr lang="it-IT" sz="2400" dirty="0"/>
              <a:t>: dapprima sono private, poi diventano pubbliche. </a:t>
            </a:r>
            <a:endParaRPr lang="it-IT" sz="2400" dirty="0"/>
          </a:p>
        </p:txBody>
      </p:sp>
      <p:pic>
        <p:nvPicPr>
          <p:cNvPr id="8" name="Immagine 7"/>
          <p:cNvPicPr>
            <a:picLocks noChangeAspect="1"/>
          </p:cNvPicPr>
          <p:nvPr/>
        </p:nvPicPr>
        <p:blipFill>
          <a:blip r:embed="rId2"/>
          <a:stretch>
            <a:fillRect/>
          </a:stretch>
        </p:blipFill>
        <p:spPr>
          <a:xfrm>
            <a:off x="0" y="1988840"/>
            <a:ext cx="3585077" cy="1688385"/>
          </a:xfrm>
          <a:prstGeom prst="rect">
            <a:avLst/>
          </a:prstGeom>
        </p:spPr>
      </p:pic>
    </p:spTree>
    <p:extLst>
      <p:ext uri="{BB962C8B-B14F-4D97-AF65-F5344CB8AC3E}">
        <p14:creationId xmlns:p14="http://schemas.microsoft.com/office/powerpoint/2010/main" val="2048029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467544" y="116632"/>
            <a:ext cx="3096344" cy="1143000"/>
          </a:xfrm>
          <a:solidFill>
            <a:schemeClr val="accent1">
              <a:lumMod val="20000"/>
              <a:lumOff val="80000"/>
            </a:schemeClr>
          </a:solidFill>
        </p:spPr>
        <p:txBody>
          <a:bodyPr/>
          <a:lstStyle/>
          <a:p>
            <a:r>
              <a:rPr lang="it-IT" dirty="0" smtClean="0"/>
              <a:t>Matematica</a:t>
            </a:r>
            <a:endParaRPr lang="it-IT" dirty="0"/>
          </a:p>
        </p:txBody>
      </p:sp>
      <p:sp>
        <p:nvSpPr>
          <p:cNvPr id="7" name="Sottotitolo 6"/>
          <p:cNvSpPr>
            <a:spLocks noGrp="1"/>
          </p:cNvSpPr>
          <p:nvPr>
            <p:ph type="subTitle" idx="1"/>
          </p:nvPr>
        </p:nvSpPr>
        <p:spPr>
          <a:xfrm>
            <a:off x="3563888" y="260648"/>
            <a:ext cx="4968552" cy="6336704"/>
          </a:xfrm>
          <a:solidFill>
            <a:schemeClr val="accent6">
              <a:lumMod val="20000"/>
              <a:lumOff val="80000"/>
            </a:schemeClr>
          </a:solidFill>
        </p:spPr>
        <p:txBody>
          <a:bodyPr/>
          <a:lstStyle/>
          <a:p>
            <a:pPr algn="l"/>
            <a:r>
              <a:rPr lang="it-IT" sz="2400" dirty="0"/>
              <a:t>L’approccio alla matematica nelle </a:t>
            </a:r>
            <a:r>
              <a:rPr lang="it-IT" sz="2400" dirty="0">
                <a:solidFill>
                  <a:srgbClr val="FF0000"/>
                </a:solidFill>
              </a:rPr>
              <a:t>università</a:t>
            </a:r>
            <a:r>
              <a:rPr lang="it-IT" sz="2400" dirty="0"/>
              <a:t> è, in buona sostanza, quella di </a:t>
            </a:r>
            <a:r>
              <a:rPr lang="it-IT" sz="2400" dirty="0">
                <a:solidFill>
                  <a:srgbClr val="FF0000"/>
                </a:solidFill>
              </a:rPr>
              <a:t>Aristotele</a:t>
            </a:r>
            <a:r>
              <a:rPr lang="it-IT" sz="2400" dirty="0"/>
              <a:t>. Gli studiosi del Duecento leggono e metabolizzano </a:t>
            </a:r>
            <a:r>
              <a:rPr lang="it-IT" sz="2400" dirty="0">
                <a:solidFill>
                  <a:srgbClr val="FF0000"/>
                </a:solidFill>
              </a:rPr>
              <a:t>Euclide</a:t>
            </a:r>
            <a:r>
              <a:rPr lang="it-IT" sz="2400" dirty="0"/>
              <a:t>, ma non tutto il corpus della matematica ellenistica (restano sconosciute, a esempio, le opere di Pappo e di Apollonio) e della matematica araba. </a:t>
            </a:r>
            <a:endParaRPr lang="it-IT" sz="2400" dirty="0" smtClean="0"/>
          </a:p>
          <a:p>
            <a:pPr algn="l"/>
            <a:r>
              <a:rPr lang="it-IT" sz="2400" dirty="0" smtClean="0"/>
              <a:t>e</a:t>
            </a:r>
            <a:r>
              <a:rPr lang="it-IT" sz="2400" dirty="0"/>
              <a:t>, infatti, la matematica applicata di Fibonacci entra nelle «scuole d’abaco», la matematica teorica più avanzata stenta a entrare nelle università. </a:t>
            </a:r>
          </a:p>
          <a:p>
            <a:pPr algn="l"/>
            <a:r>
              <a:rPr lang="it-IT" sz="2400" dirty="0" smtClean="0">
                <a:solidFill>
                  <a:srgbClr val="0000CC"/>
                </a:solidFill>
              </a:rPr>
              <a:t>Al </a:t>
            </a:r>
            <a:r>
              <a:rPr lang="it-IT" sz="2400" dirty="0">
                <a:solidFill>
                  <a:srgbClr val="0000CC"/>
                </a:solidFill>
              </a:rPr>
              <a:t>netto di tutto questo, il Duecento è il secolo in cui l’Europa scopre la scienza dei numeri.</a:t>
            </a:r>
          </a:p>
        </p:txBody>
      </p:sp>
      <p:pic>
        <p:nvPicPr>
          <p:cNvPr id="8" name="Immagine 7"/>
          <p:cNvPicPr>
            <a:picLocks noChangeAspect="1"/>
          </p:cNvPicPr>
          <p:nvPr/>
        </p:nvPicPr>
        <p:blipFill>
          <a:blip r:embed="rId2"/>
          <a:stretch>
            <a:fillRect/>
          </a:stretch>
        </p:blipFill>
        <p:spPr>
          <a:xfrm>
            <a:off x="0" y="1988840"/>
            <a:ext cx="3585077" cy="1688385"/>
          </a:xfrm>
          <a:prstGeom prst="rect">
            <a:avLst/>
          </a:prstGeom>
        </p:spPr>
      </p:pic>
    </p:spTree>
    <p:extLst>
      <p:ext uri="{BB962C8B-B14F-4D97-AF65-F5344CB8AC3E}">
        <p14:creationId xmlns:p14="http://schemas.microsoft.com/office/powerpoint/2010/main" val="1840197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81011" y="191522"/>
            <a:ext cx="3096344" cy="1143000"/>
          </a:xfrm>
          <a:solidFill>
            <a:schemeClr val="accent1">
              <a:lumMod val="20000"/>
              <a:lumOff val="80000"/>
            </a:schemeClr>
          </a:solidFill>
        </p:spPr>
        <p:txBody>
          <a:bodyPr/>
          <a:lstStyle/>
          <a:p>
            <a:pPr algn="ctr"/>
            <a:r>
              <a:rPr lang="it-IT" dirty="0" smtClean="0">
                <a:solidFill>
                  <a:srgbClr val="FF0000"/>
                </a:solidFill>
              </a:rPr>
              <a:t>Nemorario</a:t>
            </a:r>
            <a:endParaRPr lang="it-IT" dirty="0"/>
          </a:p>
        </p:txBody>
      </p:sp>
      <p:sp>
        <p:nvSpPr>
          <p:cNvPr id="6" name="Sottotitolo 5"/>
          <p:cNvSpPr>
            <a:spLocks noGrp="1"/>
          </p:cNvSpPr>
          <p:nvPr>
            <p:ph type="subTitle" idx="1"/>
          </p:nvPr>
        </p:nvSpPr>
        <p:spPr>
          <a:xfrm>
            <a:off x="3377355" y="0"/>
            <a:ext cx="5688632" cy="6858000"/>
          </a:xfrm>
          <a:solidFill>
            <a:schemeClr val="accent6">
              <a:lumMod val="20000"/>
              <a:lumOff val="80000"/>
            </a:schemeClr>
          </a:solidFill>
        </p:spPr>
        <p:txBody>
          <a:bodyPr/>
          <a:lstStyle/>
          <a:p>
            <a:pPr algn="l"/>
            <a:r>
              <a:rPr lang="it-IT" sz="2400" dirty="0"/>
              <a:t>Leonardo Fibonacci è certamente il primo e il più grande matematico europeo del XIII secolo. </a:t>
            </a:r>
            <a:endParaRPr lang="it-IT" sz="2400" dirty="0" smtClean="0"/>
          </a:p>
          <a:p>
            <a:pPr algn="l"/>
            <a:r>
              <a:rPr lang="it-IT" sz="2400" dirty="0" smtClean="0"/>
              <a:t>Ma </a:t>
            </a:r>
            <a:r>
              <a:rPr lang="it-IT" sz="2400" dirty="0"/>
              <a:t>non è il solo. Appena dopo di lui c’è infatti il domenicano </a:t>
            </a:r>
            <a:r>
              <a:rPr lang="it-IT" sz="2400" dirty="0">
                <a:solidFill>
                  <a:srgbClr val="FF0000"/>
                </a:solidFill>
              </a:rPr>
              <a:t>Giordano </a:t>
            </a:r>
            <a:r>
              <a:rPr lang="it-IT" sz="2400" dirty="0" smtClean="0">
                <a:solidFill>
                  <a:srgbClr val="FF0000"/>
                </a:solidFill>
              </a:rPr>
              <a:t>Nemorario</a:t>
            </a:r>
            <a:r>
              <a:rPr lang="it-IT" sz="2400" dirty="0" smtClean="0"/>
              <a:t>. </a:t>
            </a:r>
          </a:p>
          <a:p>
            <a:pPr algn="l"/>
            <a:r>
              <a:rPr lang="it-IT" sz="2400" dirty="0" smtClean="0"/>
              <a:t>Persona </a:t>
            </a:r>
            <a:r>
              <a:rPr lang="it-IT" sz="2400" dirty="0"/>
              <a:t>eclettica che si occupa tanto di meccanica e astronomia, quanto di matematica. Conosce bene </a:t>
            </a:r>
            <a:r>
              <a:rPr lang="it-IT" sz="2400" dirty="0">
                <a:solidFill>
                  <a:srgbClr val="0000CC"/>
                </a:solidFill>
              </a:rPr>
              <a:t>Euclide</a:t>
            </a:r>
            <a:r>
              <a:rPr lang="it-IT" sz="2400" dirty="0"/>
              <a:t> e scrive vari libri sia di geometria che di algebra, tra cui: il </a:t>
            </a:r>
            <a:r>
              <a:rPr lang="it-IT" sz="2400" i="1" dirty="0">
                <a:solidFill>
                  <a:srgbClr val="FF0000"/>
                </a:solidFill>
              </a:rPr>
              <a:t>De </a:t>
            </a:r>
            <a:r>
              <a:rPr lang="it-IT" sz="2400" i="1" dirty="0" err="1">
                <a:solidFill>
                  <a:srgbClr val="FF0000"/>
                </a:solidFill>
              </a:rPr>
              <a:t>numeris</a:t>
            </a:r>
            <a:r>
              <a:rPr lang="it-IT" sz="2400" i="1" dirty="0">
                <a:solidFill>
                  <a:srgbClr val="FF0000"/>
                </a:solidFill>
              </a:rPr>
              <a:t> </a:t>
            </a:r>
            <a:r>
              <a:rPr lang="it-IT" sz="2400" i="1" dirty="0" err="1">
                <a:solidFill>
                  <a:srgbClr val="FF0000"/>
                </a:solidFill>
              </a:rPr>
              <a:t>datis</a:t>
            </a:r>
            <a:r>
              <a:rPr lang="it-IT" sz="2400" dirty="0"/>
              <a:t>, il </a:t>
            </a:r>
            <a:r>
              <a:rPr lang="it-IT" sz="2400" i="1" dirty="0">
                <a:solidFill>
                  <a:srgbClr val="FF0000"/>
                </a:solidFill>
              </a:rPr>
              <a:t>De </a:t>
            </a:r>
            <a:r>
              <a:rPr lang="it-IT" sz="2400" i="1" dirty="0" err="1">
                <a:solidFill>
                  <a:srgbClr val="FF0000"/>
                </a:solidFill>
              </a:rPr>
              <a:t>triangulis</a:t>
            </a:r>
            <a:r>
              <a:rPr lang="it-IT" sz="2400" dirty="0"/>
              <a:t> e l’</a:t>
            </a:r>
            <a:r>
              <a:rPr lang="it-IT" sz="2400" i="1" dirty="0" err="1">
                <a:solidFill>
                  <a:srgbClr val="FF0000"/>
                </a:solidFill>
              </a:rPr>
              <a:t>Arithmetica</a:t>
            </a:r>
            <a:r>
              <a:rPr lang="it-IT" sz="2400" dirty="0"/>
              <a:t>, dove chiaro è il tratto euclideo e dove Giordano propone non solo la soluzione di alcuni teoremi, ma anche l’uso di lettere al posto delle cifre, che, come sottolinea </a:t>
            </a:r>
            <a:r>
              <a:rPr lang="it-IT" sz="2400" dirty="0">
                <a:solidFill>
                  <a:srgbClr val="FF0000"/>
                </a:solidFill>
              </a:rPr>
              <a:t>Carl Boyer</a:t>
            </a:r>
            <a:r>
              <a:rPr lang="it-IT" sz="2400" dirty="0"/>
              <a:t>, «</a:t>
            </a:r>
            <a:r>
              <a:rPr lang="it-IT" sz="2400" dirty="0">
                <a:solidFill>
                  <a:srgbClr val="0000CC"/>
                </a:solidFill>
              </a:rPr>
              <a:t>consente la soluzione di problemi algebrici generali</a:t>
            </a:r>
            <a:r>
              <a:rPr lang="it-IT" sz="2400" dirty="0"/>
              <a:t>» </a:t>
            </a:r>
            <a:endParaRPr lang="it-IT" sz="2400" dirty="0">
              <a:solidFill>
                <a:srgbClr val="0000CC"/>
              </a:solidFill>
            </a:endParaRPr>
          </a:p>
        </p:txBody>
      </p:sp>
      <p:pic>
        <p:nvPicPr>
          <p:cNvPr id="3" name="Immagine 2"/>
          <p:cNvPicPr>
            <a:picLocks noChangeAspect="1"/>
          </p:cNvPicPr>
          <p:nvPr/>
        </p:nvPicPr>
        <p:blipFill>
          <a:blip r:embed="rId2"/>
          <a:stretch>
            <a:fillRect/>
          </a:stretch>
        </p:blipFill>
        <p:spPr>
          <a:xfrm>
            <a:off x="-354611" y="1502527"/>
            <a:ext cx="3731966" cy="4562138"/>
          </a:xfrm>
          <a:prstGeom prst="rect">
            <a:avLst/>
          </a:prstGeom>
        </p:spPr>
      </p:pic>
    </p:spTree>
    <p:extLst>
      <p:ext uri="{BB962C8B-B14F-4D97-AF65-F5344CB8AC3E}">
        <p14:creationId xmlns:p14="http://schemas.microsoft.com/office/powerpoint/2010/main" val="1477386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0" y="285728"/>
            <a:ext cx="5500726" cy="6143668"/>
          </a:xfrm>
          <a:solidFill>
            <a:schemeClr val="accent1">
              <a:lumMod val="20000"/>
              <a:lumOff val="80000"/>
            </a:schemeClr>
          </a:solidFill>
        </p:spPr>
        <p:txBody>
          <a:bodyPr/>
          <a:lstStyle/>
          <a:p>
            <a:r>
              <a:rPr lang="it-IT" dirty="0" smtClean="0"/>
              <a:t>Tre punti di un’analisi</a:t>
            </a:r>
          </a:p>
          <a:p>
            <a:endParaRPr lang="it-IT" dirty="0" smtClean="0"/>
          </a:p>
          <a:p>
            <a:pPr algn="l"/>
            <a:r>
              <a:rPr lang="it-IT" dirty="0" smtClean="0"/>
              <a:t>2) </a:t>
            </a:r>
            <a:r>
              <a:rPr lang="it-IT" dirty="0" smtClean="0">
                <a:solidFill>
                  <a:srgbClr val="FF0000"/>
                </a:solidFill>
              </a:rPr>
              <a:t>l’Europa ha avuto un rapido sviluppo a partire dal Seicento </a:t>
            </a:r>
            <a:r>
              <a:rPr lang="it-IT" dirty="0" smtClean="0"/>
              <a:t>e nei due secoli successivi si è affermata nel mondo, ahimè, anche </a:t>
            </a:r>
            <a:r>
              <a:rPr lang="it-IT" i="1" dirty="0" err="1" smtClean="0"/>
              <a:t>manu</a:t>
            </a:r>
            <a:r>
              <a:rPr lang="it-IT" i="1" dirty="0" smtClean="0"/>
              <a:t> militari</a:t>
            </a:r>
            <a:r>
              <a:rPr lang="it-IT" dirty="0" smtClean="0"/>
              <a:t>, </a:t>
            </a:r>
            <a:r>
              <a:rPr lang="it-IT" dirty="0" smtClean="0">
                <a:solidFill>
                  <a:srgbClr val="FF0000"/>
                </a:solidFill>
              </a:rPr>
              <a:t>grazie al monopolio </a:t>
            </a:r>
            <a:r>
              <a:rPr lang="it-IT" dirty="0" smtClean="0"/>
              <a:t>pressoché assoluto che ha avuto nella produzione di nuova </a:t>
            </a:r>
            <a:r>
              <a:rPr lang="it-IT" dirty="0" smtClean="0">
                <a:solidFill>
                  <a:srgbClr val="FF0000"/>
                </a:solidFill>
              </a:rPr>
              <a:t>conoscenza scientifica</a:t>
            </a:r>
            <a:r>
              <a:rPr lang="it-IT" dirty="0" smtClean="0"/>
              <a:t>. </a:t>
            </a:r>
            <a:endParaRPr lang="it-IT" dirty="0"/>
          </a:p>
        </p:txBody>
      </p:sp>
      <p:pic>
        <p:nvPicPr>
          <p:cNvPr id="5" name="Picture 6" descr="http://upload.wikimedia.org/wikipedia/commons/9/94/Galileo_Galilei_2.jpg"/>
          <p:cNvPicPr>
            <a:picLocks noChangeAspect="1" noChangeArrowheads="1"/>
          </p:cNvPicPr>
          <p:nvPr/>
        </p:nvPicPr>
        <p:blipFill>
          <a:blip r:embed="rId2" cstate="print"/>
          <a:srcRect/>
          <a:stretch>
            <a:fillRect/>
          </a:stretch>
        </p:blipFill>
        <p:spPr bwMode="auto">
          <a:xfrm>
            <a:off x="6429388" y="214290"/>
            <a:ext cx="2428860" cy="3069603"/>
          </a:xfrm>
          <a:prstGeom prst="rect">
            <a:avLst/>
          </a:prstGeom>
          <a:noFill/>
        </p:spPr>
      </p:pic>
      <p:sp>
        <p:nvSpPr>
          <p:cNvPr id="61442" name="AutoShape 2" descr="https://encrypted-tbn3.gstatic.com/images?q=tbn:ANd9GcTEO3HcstWz8yfdS_tndVdLptNjd9mCueJGFBRbRan4hE4kB9av"/>
          <p:cNvSpPr>
            <a:spLocks noChangeAspect="1" noChangeArrowheads="1"/>
          </p:cNvSpPr>
          <p:nvPr/>
        </p:nvSpPr>
        <p:spPr bwMode="auto">
          <a:xfrm>
            <a:off x="155575" y="-1028700"/>
            <a:ext cx="2857500" cy="21431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1444" name="AutoShape 4" descr="Risultati immagini per Newton"/>
          <p:cNvSpPr>
            <a:spLocks noChangeAspect="1" noChangeArrowheads="1"/>
          </p:cNvSpPr>
          <p:nvPr/>
        </p:nvSpPr>
        <p:spPr bwMode="auto">
          <a:xfrm>
            <a:off x="155575" y="-411163"/>
            <a:ext cx="1143000" cy="8572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1446" name="Picture 6" descr="http://www.muyinteresante.es/rcs/articles/3501/imagenes/isaac-newton.jpg"/>
          <p:cNvPicPr>
            <a:picLocks noChangeAspect="1" noChangeArrowheads="1"/>
          </p:cNvPicPr>
          <p:nvPr/>
        </p:nvPicPr>
        <p:blipFill>
          <a:blip r:embed="rId3"/>
          <a:srcRect/>
          <a:stretch>
            <a:fillRect/>
          </a:stretch>
        </p:blipFill>
        <p:spPr bwMode="auto">
          <a:xfrm>
            <a:off x="5357817" y="3643314"/>
            <a:ext cx="3524255" cy="2643191"/>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81011" y="191522"/>
            <a:ext cx="3096344" cy="1143000"/>
          </a:xfrm>
          <a:solidFill>
            <a:schemeClr val="accent1">
              <a:lumMod val="20000"/>
              <a:lumOff val="80000"/>
            </a:schemeClr>
          </a:solidFill>
        </p:spPr>
        <p:txBody>
          <a:bodyPr/>
          <a:lstStyle/>
          <a:p>
            <a:pPr algn="ctr"/>
            <a:r>
              <a:rPr lang="it-IT" dirty="0" smtClean="0">
                <a:solidFill>
                  <a:srgbClr val="FF0000"/>
                </a:solidFill>
              </a:rPr>
              <a:t>Campano</a:t>
            </a:r>
            <a:endParaRPr lang="it-IT" dirty="0"/>
          </a:p>
        </p:txBody>
      </p:sp>
      <p:sp>
        <p:nvSpPr>
          <p:cNvPr id="6" name="Sottotitolo 5"/>
          <p:cNvSpPr>
            <a:spLocks noGrp="1"/>
          </p:cNvSpPr>
          <p:nvPr>
            <p:ph type="subTitle" idx="1"/>
          </p:nvPr>
        </p:nvSpPr>
        <p:spPr>
          <a:xfrm>
            <a:off x="3377355" y="0"/>
            <a:ext cx="5688632" cy="6858000"/>
          </a:xfrm>
          <a:solidFill>
            <a:schemeClr val="accent6">
              <a:lumMod val="20000"/>
              <a:lumOff val="80000"/>
            </a:schemeClr>
          </a:solidFill>
        </p:spPr>
        <p:txBody>
          <a:bodyPr/>
          <a:lstStyle/>
          <a:p>
            <a:pPr algn="l"/>
            <a:r>
              <a:rPr lang="it-IT" sz="3100" dirty="0" smtClean="0">
                <a:solidFill>
                  <a:srgbClr val="FF0000"/>
                </a:solidFill>
              </a:rPr>
              <a:t>Giovanni Campano da Novara</a:t>
            </a:r>
            <a:r>
              <a:rPr lang="it-IT" sz="3100" dirty="0" smtClean="0"/>
              <a:t>.</a:t>
            </a:r>
          </a:p>
          <a:p>
            <a:pPr algn="l"/>
            <a:r>
              <a:rPr lang="it-IT" sz="3100" dirty="0" smtClean="0"/>
              <a:t>Studia </a:t>
            </a:r>
            <a:r>
              <a:rPr lang="it-IT" sz="3100" dirty="0"/>
              <a:t>e opera a metà del XIII secolo, dunque dopo Leonardo Fibonacci e Giordano Nemorario. Anche se in età giovanissima, Giovanni entra in contatto con quest’ultimo. Campano è </a:t>
            </a:r>
            <a:r>
              <a:rPr lang="it-IT" sz="3100" dirty="0">
                <a:solidFill>
                  <a:srgbClr val="FF0000"/>
                </a:solidFill>
              </a:rPr>
              <a:t>autore</a:t>
            </a:r>
            <a:r>
              <a:rPr lang="it-IT" sz="3100" dirty="0"/>
              <a:t> di una </a:t>
            </a:r>
            <a:r>
              <a:rPr lang="it-IT" sz="3100" dirty="0">
                <a:solidFill>
                  <a:srgbClr val="FF0000"/>
                </a:solidFill>
              </a:rPr>
              <a:t>nuova traduzione </a:t>
            </a:r>
            <a:r>
              <a:rPr lang="it-IT" sz="3100" dirty="0"/>
              <a:t>degli </a:t>
            </a:r>
            <a:r>
              <a:rPr lang="it-IT" sz="3100" i="1" dirty="0">
                <a:solidFill>
                  <a:srgbClr val="0000CC"/>
                </a:solidFill>
              </a:rPr>
              <a:t>Elementi</a:t>
            </a:r>
            <a:r>
              <a:rPr lang="it-IT" sz="3100" dirty="0">
                <a:solidFill>
                  <a:srgbClr val="0000CC"/>
                </a:solidFill>
              </a:rPr>
              <a:t> di Euclide</a:t>
            </a:r>
            <a:r>
              <a:rPr lang="it-IT" sz="3100" dirty="0"/>
              <a:t>, dall’arabo in latino, che sarà </a:t>
            </a:r>
            <a:r>
              <a:rPr lang="it-IT" sz="3100" dirty="0">
                <a:solidFill>
                  <a:srgbClr val="0000CC"/>
                </a:solidFill>
              </a:rPr>
              <a:t>la prima a essere stampata oltre due secoli dopo, nel 1482</a:t>
            </a:r>
            <a:r>
              <a:rPr lang="it-IT" sz="3100" dirty="0"/>
              <a:t>.  </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76" y="1526044"/>
            <a:ext cx="3211349" cy="4567252"/>
          </a:xfrm>
          <a:prstGeom prst="rect">
            <a:avLst/>
          </a:prstGeom>
        </p:spPr>
      </p:pic>
    </p:spTree>
    <p:extLst>
      <p:ext uri="{BB962C8B-B14F-4D97-AF65-F5344CB8AC3E}">
        <p14:creationId xmlns:p14="http://schemas.microsoft.com/office/powerpoint/2010/main" val="3110871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81011" y="191522"/>
            <a:ext cx="3096344" cy="2301374"/>
          </a:xfrm>
          <a:solidFill>
            <a:schemeClr val="accent1">
              <a:lumMod val="20000"/>
              <a:lumOff val="80000"/>
            </a:schemeClr>
          </a:solidFill>
        </p:spPr>
        <p:txBody>
          <a:bodyPr/>
          <a:lstStyle/>
          <a:p>
            <a:pPr algn="ctr"/>
            <a:r>
              <a:rPr lang="it-IT" dirty="0" smtClean="0">
                <a:solidFill>
                  <a:srgbClr val="FF0000"/>
                </a:solidFill>
              </a:rPr>
              <a:t>Guglielmo</a:t>
            </a:r>
            <a:br>
              <a:rPr lang="it-IT" dirty="0" smtClean="0">
                <a:solidFill>
                  <a:srgbClr val="FF0000"/>
                </a:solidFill>
              </a:rPr>
            </a:br>
            <a:r>
              <a:rPr lang="it-IT" dirty="0" smtClean="0">
                <a:solidFill>
                  <a:srgbClr val="FF0000"/>
                </a:solidFill>
              </a:rPr>
              <a:t>di Moerbeke</a:t>
            </a:r>
            <a:endParaRPr lang="it-IT" dirty="0"/>
          </a:p>
        </p:txBody>
      </p:sp>
      <p:sp>
        <p:nvSpPr>
          <p:cNvPr id="6" name="Sottotitolo 5"/>
          <p:cNvSpPr>
            <a:spLocks noGrp="1"/>
          </p:cNvSpPr>
          <p:nvPr>
            <p:ph type="subTitle" idx="1"/>
          </p:nvPr>
        </p:nvSpPr>
        <p:spPr>
          <a:xfrm>
            <a:off x="3377355" y="0"/>
            <a:ext cx="5688632" cy="6858000"/>
          </a:xfrm>
          <a:solidFill>
            <a:schemeClr val="accent6">
              <a:lumMod val="20000"/>
              <a:lumOff val="80000"/>
            </a:schemeClr>
          </a:solidFill>
        </p:spPr>
        <p:txBody>
          <a:bodyPr/>
          <a:lstStyle/>
          <a:p>
            <a:pPr algn="l"/>
            <a:r>
              <a:rPr lang="it-IT" sz="2400" dirty="0"/>
              <a:t>Più o meno negli stessi anni, nel 1269 per la precisione, presso la corte pontificia di Viterbo, </a:t>
            </a:r>
            <a:r>
              <a:rPr lang="it-IT" sz="2400" dirty="0">
                <a:solidFill>
                  <a:srgbClr val="FF0000"/>
                </a:solidFill>
              </a:rPr>
              <a:t>Guglielmo di Moerbeke </a:t>
            </a:r>
            <a:r>
              <a:rPr lang="it-IT" sz="2400" dirty="0" smtClean="0"/>
              <a:t>traduce in </a:t>
            </a:r>
            <a:r>
              <a:rPr lang="it-IT" sz="2400" dirty="0"/>
              <a:t>latino </a:t>
            </a:r>
            <a:r>
              <a:rPr lang="it-IT" sz="2400" dirty="0" smtClean="0"/>
              <a:t>alcune </a:t>
            </a:r>
            <a:r>
              <a:rPr lang="it-IT" sz="2400" dirty="0"/>
              <a:t>opere di </a:t>
            </a:r>
            <a:r>
              <a:rPr lang="it-IT" sz="2400" dirty="0">
                <a:solidFill>
                  <a:srgbClr val="FF0000"/>
                </a:solidFill>
              </a:rPr>
              <a:t>Archimede</a:t>
            </a:r>
            <a:r>
              <a:rPr lang="it-IT" sz="2400" dirty="0"/>
              <a:t>, ivi incluse quelle matematiche. È vero che </a:t>
            </a:r>
            <a:r>
              <a:rPr lang="it-IT" sz="2400" dirty="0" smtClean="0"/>
              <a:t>Guglielmo, </a:t>
            </a:r>
            <a:r>
              <a:rPr lang="it-IT" sz="2400" dirty="0"/>
              <a:t>che sarà nominato </a:t>
            </a:r>
            <a:r>
              <a:rPr lang="it-IT" sz="2400" dirty="0">
                <a:solidFill>
                  <a:srgbClr val="0000CC"/>
                </a:solidFill>
              </a:rPr>
              <a:t>arcivescovo di Corinto</a:t>
            </a:r>
            <a:r>
              <a:rPr lang="it-IT" sz="2400" dirty="0"/>
              <a:t>, non ha grandi competenze matematiche, cosicché le sue traduzioni non sono certo tra le migliori possibili. È vero anche che, in precedenza, </a:t>
            </a:r>
            <a:r>
              <a:rPr lang="it-IT" sz="2400" dirty="0">
                <a:solidFill>
                  <a:srgbClr val="FF0000"/>
                </a:solidFill>
              </a:rPr>
              <a:t>Gerardo da Cremona </a:t>
            </a:r>
            <a:r>
              <a:rPr lang="it-IT" sz="2400" dirty="0"/>
              <a:t>aveva tradotto dall’arabo la </a:t>
            </a:r>
            <a:r>
              <a:rPr lang="it-IT" sz="2400" i="1" dirty="0">
                <a:solidFill>
                  <a:srgbClr val="0000CC"/>
                </a:solidFill>
              </a:rPr>
              <a:t>Misura del cerchio</a:t>
            </a:r>
            <a:r>
              <a:rPr lang="it-IT" sz="2400" dirty="0">
                <a:solidFill>
                  <a:srgbClr val="0000CC"/>
                </a:solidFill>
              </a:rPr>
              <a:t> </a:t>
            </a:r>
            <a:r>
              <a:rPr lang="it-IT" sz="2400" dirty="0"/>
              <a:t>del grande siracusano e che, prima del 1269, circola una traduzione parziale di </a:t>
            </a:r>
            <a:endParaRPr lang="it-IT" sz="2400" dirty="0" smtClean="0"/>
          </a:p>
          <a:p>
            <a:pPr algn="l"/>
            <a:r>
              <a:rPr lang="it-IT" sz="2400" i="1" dirty="0" smtClean="0">
                <a:solidFill>
                  <a:srgbClr val="0000CC"/>
                </a:solidFill>
              </a:rPr>
              <a:t>La sfera </a:t>
            </a:r>
            <a:r>
              <a:rPr lang="it-IT" sz="2400" i="1" dirty="0">
                <a:solidFill>
                  <a:srgbClr val="0000CC"/>
                </a:solidFill>
              </a:rPr>
              <a:t>e il cilindro</a:t>
            </a:r>
            <a:r>
              <a:rPr lang="it-IT" sz="2400" dirty="0" smtClean="0"/>
              <a:t>.</a:t>
            </a:r>
            <a:r>
              <a:rPr lang="it-IT" dirty="0" smtClean="0"/>
              <a:t> </a:t>
            </a:r>
            <a:endParaRPr lang="it-IT" sz="2400" dirty="0">
              <a:solidFill>
                <a:srgbClr val="0000CC"/>
              </a:solidFill>
            </a:endParaRPr>
          </a:p>
        </p:txBody>
      </p:sp>
      <p:pic>
        <p:nvPicPr>
          <p:cNvPr id="5" name="Immagine 4"/>
          <p:cNvPicPr>
            <a:picLocks noChangeAspect="1"/>
          </p:cNvPicPr>
          <p:nvPr/>
        </p:nvPicPr>
        <p:blipFill>
          <a:blip r:embed="rId3"/>
          <a:stretch>
            <a:fillRect/>
          </a:stretch>
        </p:blipFill>
        <p:spPr>
          <a:xfrm>
            <a:off x="97724" y="2592342"/>
            <a:ext cx="3211479" cy="3933001"/>
          </a:xfrm>
          <a:prstGeom prst="rect">
            <a:avLst/>
          </a:prstGeom>
        </p:spPr>
      </p:pic>
    </p:spTree>
    <p:extLst>
      <p:ext uri="{BB962C8B-B14F-4D97-AF65-F5344CB8AC3E}">
        <p14:creationId xmlns:p14="http://schemas.microsoft.com/office/powerpoint/2010/main" val="640663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81011" y="191522"/>
            <a:ext cx="3096344" cy="2301374"/>
          </a:xfrm>
          <a:solidFill>
            <a:schemeClr val="accent1">
              <a:lumMod val="20000"/>
              <a:lumOff val="80000"/>
            </a:schemeClr>
          </a:solidFill>
        </p:spPr>
        <p:txBody>
          <a:bodyPr/>
          <a:lstStyle/>
          <a:p>
            <a:pPr algn="ctr"/>
            <a:r>
              <a:rPr lang="it-IT" dirty="0" smtClean="0">
                <a:solidFill>
                  <a:srgbClr val="FF0000"/>
                </a:solidFill>
              </a:rPr>
              <a:t>Guglielmo</a:t>
            </a:r>
            <a:br>
              <a:rPr lang="it-IT" dirty="0" smtClean="0">
                <a:solidFill>
                  <a:srgbClr val="FF0000"/>
                </a:solidFill>
              </a:rPr>
            </a:br>
            <a:r>
              <a:rPr lang="it-IT" dirty="0" smtClean="0">
                <a:solidFill>
                  <a:srgbClr val="FF0000"/>
                </a:solidFill>
              </a:rPr>
              <a:t>di Moerbeke</a:t>
            </a:r>
            <a:endParaRPr lang="it-IT" dirty="0"/>
          </a:p>
        </p:txBody>
      </p:sp>
      <p:sp>
        <p:nvSpPr>
          <p:cNvPr id="6" name="Sottotitolo 5"/>
          <p:cNvSpPr>
            <a:spLocks noGrp="1"/>
          </p:cNvSpPr>
          <p:nvPr>
            <p:ph type="subTitle" idx="1"/>
          </p:nvPr>
        </p:nvSpPr>
        <p:spPr>
          <a:xfrm>
            <a:off x="3377355" y="0"/>
            <a:ext cx="5688632" cy="6858000"/>
          </a:xfrm>
          <a:solidFill>
            <a:schemeClr val="accent6">
              <a:lumMod val="20000"/>
              <a:lumOff val="80000"/>
            </a:schemeClr>
          </a:solidFill>
        </p:spPr>
        <p:txBody>
          <a:bodyPr/>
          <a:lstStyle/>
          <a:p>
            <a:pPr algn="l"/>
            <a:r>
              <a:rPr lang="it-IT" dirty="0" smtClean="0"/>
              <a:t>Ma </a:t>
            </a:r>
            <a:r>
              <a:rPr lang="it-IT" dirty="0"/>
              <a:t>è comunque un fatto che è solo grazie a Guglielmo di Moerbeke che </a:t>
            </a:r>
            <a:r>
              <a:rPr lang="it-IT" dirty="0">
                <a:solidFill>
                  <a:srgbClr val="FF0000"/>
                </a:solidFill>
              </a:rPr>
              <a:t>la gran parte delle opere di Archimede </a:t>
            </a:r>
            <a:r>
              <a:rPr lang="it-IT" dirty="0"/>
              <a:t>diventa accessibile agli europei. </a:t>
            </a:r>
            <a:endParaRPr lang="it-IT" dirty="0" smtClean="0"/>
          </a:p>
          <a:p>
            <a:pPr algn="l"/>
            <a:endParaRPr lang="it-IT" dirty="0"/>
          </a:p>
          <a:p>
            <a:pPr algn="l"/>
            <a:r>
              <a:rPr lang="it-IT" dirty="0" smtClean="0">
                <a:solidFill>
                  <a:srgbClr val="0000CC"/>
                </a:solidFill>
              </a:rPr>
              <a:t>Anche </a:t>
            </a:r>
            <a:r>
              <a:rPr lang="it-IT" dirty="0">
                <a:solidFill>
                  <a:srgbClr val="0000CC"/>
                </a:solidFill>
              </a:rPr>
              <a:t>se gli europei del XIII e del XIV secolo non si lasceranno contagiare più di tanto da quelle opere</a:t>
            </a:r>
            <a:r>
              <a:rPr lang="it-IT" dirty="0"/>
              <a:t>. </a:t>
            </a:r>
            <a:endParaRPr lang="it-IT" dirty="0">
              <a:solidFill>
                <a:srgbClr val="0000CC"/>
              </a:solidFill>
            </a:endParaRPr>
          </a:p>
        </p:txBody>
      </p:sp>
      <p:pic>
        <p:nvPicPr>
          <p:cNvPr id="5" name="Immagine 4"/>
          <p:cNvPicPr>
            <a:picLocks noChangeAspect="1"/>
          </p:cNvPicPr>
          <p:nvPr/>
        </p:nvPicPr>
        <p:blipFill>
          <a:blip r:embed="rId3"/>
          <a:stretch>
            <a:fillRect/>
          </a:stretch>
        </p:blipFill>
        <p:spPr>
          <a:xfrm>
            <a:off x="97724" y="2592342"/>
            <a:ext cx="3211479" cy="3933001"/>
          </a:xfrm>
          <a:prstGeom prst="rect">
            <a:avLst/>
          </a:prstGeom>
        </p:spPr>
      </p:pic>
    </p:spTree>
    <p:extLst>
      <p:ext uri="{BB962C8B-B14F-4D97-AF65-F5344CB8AC3E}">
        <p14:creationId xmlns:p14="http://schemas.microsoft.com/office/powerpoint/2010/main" val="965315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467544" y="116632"/>
            <a:ext cx="3096344" cy="1143000"/>
          </a:xfrm>
          <a:solidFill>
            <a:schemeClr val="accent1">
              <a:lumMod val="20000"/>
              <a:lumOff val="80000"/>
            </a:schemeClr>
          </a:solidFill>
        </p:spPr>
        <p:txBody>
          <a:bodyPr/>
          <a:lstStyle/>
          <a:p>
            <a:r>
              <a:rPr lang="it-IT" dirty="0" smtClean="0"/>
              <a:t>Matematica</a:t>
            </a:r>
            <a:endParaRPr lang="it-IT" dirty="0"/>
          </a:p>
        </p:txBody>
      </p:sp>
      <p:sp>
        <p:nvSpPr>
          <p:cNvPr id="7" name="Sottotitolo 6"/>
          <p:cNvSpPr>
            <a:spLocks noGrp="1"/>
          </p:cNvSpPr>
          <p:nvPr>
            <p:ph type="subTitle" idx="1"/>
          </p:nvPr>
        </p:nvSpPr>
        <p:spPr>
          <a:xfrm>
            <a:off x="3585076" y="116632"/>
            <a:ext cx="5307403" cy="6624736"/>
          </a:xfrm>
          <a:solidFill>
            <a:schemeClr val="accent6">
              <a:lumMod val="20000"/>
              <a:lumOff val="80000"/>
            </a:schemeClr>
          </a:solidFill>
        </p:spPr>
        <p:txBody>
          <a:bodyPr/>
          <a:lstStyle/>
          <a:p>
            <a:pPr algn="l"/>
            <a:r>
              <a:rPr lang="it-IT" sz="2400" dirty="0"/>
              <a:t>Nei testi di storia della scienza non sono ricordati come matematici, ma più propriamente come </a:t>
            </a:r>
            <a:r>
              <a:rPr lang="it-IT" sz="2400" dirty="0">
                <a:solidFill>
                  <a:srgbClr val="0000CC"/>
                </a:solidFill>
              </a:rPr>
              <a:t>meccanici</a:t>
            </a:r>
            <a:r>
              <a:rPr lang="it-IT" sz="2400" dirty="0"/>
              <a:t>: ma sia l’inglese </a:t>
            </a:r>
            <a:r>
              <a:rPr lang="it-IT" sz="2400" dirty="0">
                <a:solidFill>
                  <a:srgbClr val="FF0000"/>
                </a:solidFill>
              </a:rPr>
              <a:t>Thomas </a:t>
            </a:r>
            <a:r>
              <a:rPr lang="it-IT" sz="2400" dirty="0" smtClean="0">
                <a:solidFill>
                  <a:srgbClr val="FF0000"/>
                </a:solidFill>
              </a:rPr>
              <a:t>Bradwardine</a:t>
            </a:r>
            <a:r>
              <a:rPr lang="it-IT" sz="2400" dirty="0" smtClean="0"/>
              <a:t>, </a:t>
            </a:r>
            <a:r>
              <a:rPr lang="it-IT" sz="2400" dirty="0">
                <a:solidFill>
                  <a:srgbClr val="0000CC"/>
                </a:solidFill>
              </a:rPr>
              <a:t>arcivescovo di Canterbury</a:t>
            </a:r>
            <a:r>
              <a:rPr lang="it-IT" sz="2400" dirty="0"/>
              <a:t>, a </a:t>
            </a:r>
            <a:r>
              <a:rPr lang="it-IT" sz="2400" dirty="0">
                <a:solidFill>
                  <a:srgbClr val="0000CC"/>
                </a:solidFill>
              </a:rPr>
              <a:t>Oxford</a:t>
            </a:r>
            <a:r>
              <a:rPr lang="it-IT" sz="2400" dirty="0"/>
              <a:t> sia </a:t>
            </a:r>
            <a:r>
              <a:rPr lang="it-IT" sz="2400" dirty="0">
                <a:solidFill>
                  <a:srgbClr val="FF0000"/>
                </a:solidFill>
              </a:rPr>
              <a:t>Nicola di Oresme </a:t>
            </a:r>
            <a:r>
              <a:rPr lang="it-IT" sz="2400" dirty="0"/>
              <a:t>(1323-1382), v</a:t>
            </a:r>
            <a:r>
              <a:rPr lang="it-IT" sz="2400" dirty="0">
                <a:solidFill>
                  <a:srgbClr val="0000CC"/>
                </a:solidFill>
              </a:rPr>
              <a:t>escovo di Lisieux</a:t>
            </a:r>
            <a:r>
              <a:rPr lang="it-IT" sz="2400" dirty="0"/>
              <a:t>, a </a:t>
            </a:r>
            <a:r>
              <a:rPr lang="it-IT" sz="2400" dirty="0">
                <a:solidFill>
                  <a:srgbClr val="0000CC"/>
                </a:solidFill>
              </a:rPr>
              <a:t>Parigi</a:t>
            </a:r>
            <a:r>
              <a:rPr lang="it-IT" sz="2400" dirty="0"/>
              <a:t> sviluppano in maniera originale </a:t>
            </a:r>
            <a:r>
              <a:rPr lang="it-IT" sz="2400" dirty="0">
                <a:solidFill>
                  <a:srgbClr val="0000CC"/>
                </a:solidFill>
              </a:rPr>
              <a:t>la teoria delle proporzioni </a:t>
            </a:r>
            <a:r>
              <a:rPr lang="it-IT" sz="2400" dirty="0"/>
              <a:t>per confutare </a:t>
            </a:r>
            <a:r>
              <a:rPr lang="it-IT" sz="2400" dirty="0">
                <a:solidFill>
                  <a:srgbClr val="0000CC"/>
                </a:solidFill>
              </a:rPr>
              <a:t>la teoria aristotelica del moto</a:t>
            </a:r>
            <a:r>
              <a:rPr lang="it-IT" sz="2400" dirty="0"/>
              <a:t>. </a:t>
            </a:r>
            <a:endParaRPr lang="it-IT" sz="2400" dirty="0" smtClean="0"/>
          </a:p>
          <a:p>
            <a:pPr algn="l"/>
            <a:r>
              <a:rPr lang="it-IT" sz="2400" dirty="0" smtClean="0"/>
              <a:t>A </a:t>
            </a:r>
            <a:r>
              <a:rPr lang="it-IT" sz="2400" dirty="0"/>
              <a:t>dimostrazione che  gli scienziati europei delle generazioni successive a Fibonacci sono capaci ormai di </a:t>
            </a:r>
            <a:r>
              <a:rPr lang="it-IT" sz="2400" dirty="0">
                <a:solidFill>
                  <a:srgbClr val="0000CC"/>
                </a:solidFill>
              </a:rPr>
              <a:t>matematica creativa </a:t>
            </a:r>
            <a:r>
              <a:rPr lang="it-IT" sz="2400" dirty="0"/>
              <a:t>e che il </a:t>
            </a:r>
            <a:r>
              <a:rPr lang="it-IT" sz="2400" dirty="0">
                <a:solidFill>
                  <a:srgbClr val="0000CC"/>
                </a:solidFill>
              </a:rPr>
              <a:t>rapporto con Aristotele è intenso, ma non subalterno. </a:t>
            </a: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75" y="1988840"/>
            <a:ext cx="3534601" cy="2208096"/>
          </a:xfrm>
          <a:prstGeom prst="rect">
            <a:avLst/>
          </a:prstGeom>
        </p:spPr>
      </p:pic>
    </p:spTree>
    <p:extLst>
      <p:ext uri="{BB962C8B-B14F-4D97-AF65-F5344CB8AC3E}">
        <p14:creationId xmlns:p14="http://schemas.microsoft.com/office/powerpoint/2010/main" val="1875382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 y="191522"/>
            <a:ext cx="3377354" cy="1221254"/>
          </a:xfrm>
          <a:solidFill>
            <a:schemeClr val="accent1">
              <a:lumMod val="20000"/>
              <a:lumOff val="80000"/>
            </a:schemeClr>
          </a:solidFill>
        </p:spPr>
        <p:txBody>
          <a:bodyPr/>
          <a:lstStyle/>
          <a:p>
            <a:pPr algn="ctr"/>
            <a:r>
              <a:rPr lang="it-IT" dirty="0"/>
              <a:t>Bradwardine</a:t>
            </a:r>
          </a:p>
        </p:txBody>
      </p:sp>
      <p:sp>
        <p:nvSpPr>
          <p:cNvPr id="6" name="Sottotitolo 5"/>
          <p:cNvSpPr>
            <a:spLocks noGrp="1"/>
          </p:cNvSpPr>
          <p:nvPr>
            <p:ph type="subTitle" idx="1"/>
          </p:nvPr>
        </p:nvSpPr>
        <p:spPr>
          <a:xfrm>
            <a:off x="3377355" y="0"/>
            <a:ext cx="5688632" cy="6858000"/>
          </a:xfrm>
          <a:solidFill>
            <a:schemeClr val="accent6">
              <a:lumMod val="20000"/>
              <a:lumOff val="80000"/>
            </a:schemeClr>
          </a:solidFill>
        </p:spPr>
        <p:txBody>
          <a:bodyPr/>
          <a:lstStyle/>
          <a:p>
            <a:r>
              <a:rPr lang="it-IT" sz="2800" dirty="0"/>
              <a:t>L’inglese Thomas </a:t>
            </a:r>
            <a:r>
              <a:rPr lang="it-IT" sz="2800" dirty="0">
                <a:solidFill>
                  <a:srgbClr val="FF0000"/>
                </a:solidFill>
              </a:rPr>
              <a:t>Bradwardine</a:t>
            </a:r>
            <a:r>
              <a:rPr lang="it-IT" sz="2800" dirty="0"/>
              <a:t>, noto come il “</a:t>
            </a:r>
            <a:r>
              <a:rPr lang="it-IT" sz="2800" dirty="0" err="1">
                <a:solidFill>
                  <a:srgbClr val="FF0000"/>
                </a:solidFill>
              </a:rPr>
              <a:t>doctor</a:t>
            </a:r>
            <a:r>
              <a:rPr lang="it-IT" sz="2800" dirty="0">
                <a:solidFill>
                  <a:srgbClr val="FF0000"/>
                </a:solidFill>
              </a:rPr>
              <a:t> </a:t>
            </a:r>
            <a:r>
              <a:rPr lang="it-IT" sz="2800" dirty="0" err="1">
                <a:solidFill>
                  <a:srgbClr val="FF0000"/>
                </a:solidFill>
              </a:rPr>
              <a:t>profundus</a:t>
            </a:r>
            <a:r>
              <a:rPr lang="it-IT" sz="2800" dirty="0"/>
              <a:t>”, scrive anche e molto di matematica. Tra i suoi libri vi sono l’</a:t>
            </a:r>
            <a:r>
              <a:rPr lang="it-IT" sz="2800" i="1" dirty="0">
                <a:solidFill>
                  <a:srgbClr val="0000CC"/>
                </a:solidFill>
              </a:rPr>
              <a:t>Aritmetica</a:t>
            </a:r>
            <a:r>
              <a:rPr lang="it-IT" sz="2800" dirty="0"/>
              <a:t>, la </a:t>
            </a:r>
            <a:r>
              <a:rPr lang="it-IT" sz="2800" i="1" dirty="0">
                <a:solidFill>
                  <a:srgbClr val="0000CC"/>
                </a:solidFill>
              </a:rPr>
              <a:t>Geometria</a:t>
            </a:r>
            <a:r>
              <a:rPr lang="it-IT" sz="2800" dirty="0"/>
              <a:t>, la </a:t>
            </a:r>
            <a:r>
              <a:rPr lang="it-IT" sz="2800" i="1" dirty="0">
                <a:solidFill>
                  <a:srgbClr val="0000CC"/>
                </a:solidFill>
              </a:rPr>
              <a:t>Geometria speculativa</a:t>
            </a:r>
            <a:r>
              <a:rPr lang="it-IT" sz="2800" dirty="0">
                <a:solidFill>
                  <a:srgbClr val="0000CC"/>
                </a:solidFill>
              </a:rPr>
              <a:t> </a:t>
            </a:r>
            <a:r>
              <a:rPr lang="it-IT" sz="2800" dirty="0"/>
              <a:t>e il </a:t>
            </a:r>
            <a:r>
              <a:rPr lang="it-IT" sz="2800" i="1" dirty="0" err="1">
                <a:solidFill>
                  <a:srgbClr val="0000CC"/>
                </a:solidFill>
              </a:rPr>
              <a:t>Tractatus</a:t>
            </a:r>
            <a:r>
              <a:rPr lang="it-IT" sz="2800" i="1" dirty="0">
                <a:solidFill>
                  <a:srgbClr val="0000CC"/>
                </a:solidFill>
              </a:rPr>
              <a:t> de continuo</a:t>
            </a:r>
            <a:r>
              <a:rPr lang="it-IT" sz="2800" dirty="0"/>
              <a:t>, un’opera, quest’ultima, che entra nel merito di un problema filosofico che aveva interessato, alcuni anni prima, </a:t>
            </a:r>
            <a:r>
              <a:rPr lang="it-IT" sz="2800" dirty="0">
                <a:solidFill>
                  <a:srgbClr val="FF0000"/>
                </a:solidFill>
              </a:rPr>
              <a:t>Tommaso d’Aquino</a:t>
            </a:r>
            <a:r>
              <a:rPr lang="it-IT" sz="2800" dirty="0"/>
              <a:t>: </a:t>
            </a:r>
            <a:r>
              <a:rPr lang="it-IT" sz="2800" dirty="0">
                <a:solidFill>
                  <a:srgbClr val="0000CC"/>
                </a:solidFill>
              </a:rPr>
              <a:t>il rapporto tra continuo e discreto</a:t>
            </a:r>
            <a:r>
              <a:rPr lang="it-IT" sz="2800" dirty="0"/>
              <a:t>. </a:t>
            </a:r>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844823"/>
            <a:ext cx="3377355" cy="3555111"/>
          </a:xfrm>
          <a:prstGeom prst="rect">
            <a:avLst/>
          </a:prstGeom>
        </p:spPr>
      </p:pic>
    </p:spTree>
    <p:extLst>
      <p:ext uri="{BB962C8B-B14F-4D97-AF65-F5344CB8AC3E}">
        <p14:creationId xmlns:p14="http://schemas.microsoft.com/office/powerpoint/2010/main" val="598450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 y="191522"/>
            <a:ext cx="3377354" cy="1437278"/>
          </a:xfrm>
          <a:solidFill>
            <a:schemeClr val="accent1">
              <a:lumMod val="20000"/>
              <a:lumOff val="80000"/>
            </a:schemeClr>
          </a:solidFill>
        </p:spPr>
        <p:txBody>
          <a:bodyPr/>
          <a:lstStyle/>
          <a:p>
            <a:pPr algn="ctr"/>
            <a:r>
              <a:rPr lang="it-IT" dirty="0" smtClean="0"/>
              <a:t>Nicola</a:t>
            </a:r>
            <a:br>
              <a:rPr lang="it-IT" dirty="0" smtClean="0"/>
            </a:br>
            <a:r>
              <a:rPr lang="it-IT" dirty="0" smtClean="0"/>
              <a:t>di Oresme</a:t>
            </a:r>
            <a:endParaRPr lang="it-IT" dirty="0"/>
          </a:p>
        </p:txBody>
      </p:sp>
      <p:sp>
        <p:nvSpPr>
          <p:cNvPr id="6" name="Sottotitolo 5"/>
          <p:cNvSpPr>
            <a:spLocks noGrp="1"/>
          </p:cNvSpPr>
          <p:nvPr>
            <p:ph type="subTitle" idx="1"/>
          </p:nvPr>
        </p:nvSpPr>
        <p:spPr>
          <a:xfrm>
            <a:off x="3377355" y="0"/>
            <a:ext cx="5688632" cy="6858000"/>
          </a:xfrm>
          <a:solidFill>
            <a:schemeClr val="accent6">
              <a:lumMod val="20000"/>
              <a:lumOff val="80000"/>
            </a:schemeClr>
          </a:solidFill>
        </p:spPr>
        <p:txBody>
          <a:bodyPr/>
          <a:lstStyle/>
          <a:p>
            <a:pPr algn="l"/>
            <a:r>
              <a:rPr lang="it-IT" sz="2400" b="1" dirty="0" smtClean="0">
                <a:solidFill>
                  <a:srgbClr val="FF0000"/>
                </a:solidFill>
              </a:rPr>
              <a:t>Nicola </a:t>
            </a:r>
            <a:r>
              <a:rPr lang="it-IT" sz="2400" b="1" dirty="0">
                <a:solidFill>
                  <a:srgbClr val="FF0000"/>
                </a:solidFill>
              </a:rPr>
              <a:t>di </a:t>
            </a:r>
            <a:r>
              <a:rPr lang="it-IT" sz="2400" b="1" dirty="0" smtClean="0">
                <a:solidFill>
                  <a:srgbClr val="FF0000"/>
                </a:solidFill>
              </a:rPr>
              <a:t>Oresme</a:t>
            </a:r>
            <a:r>
              <a:rPr lang="it-IT" sz="2400" b="1" dirty="0"/>
              <a:t> </a:t>
            </a:r>
            <a:r>
              <a:rPr lang="it-IT" sz="2400" b="1" dirty="0" smtClean="0"/>
              <a:t>insegna </a:t>
            </a:r>
            <a:r>
              <a:rPr lang="it-IT" sz="2400" b="1" dirty="0"/>
              <a:t>al parigino </a:t>
            </a:r>
            <a:r>
              <a:rPr lang="it-IT" sz="2400" b="1" dirty="0">
                <a:solidFill>
                  <a:srgbClr val="0000CC"/>
                </a:solidFill>
              </a:rPr>
              <a:t>Collegio di </a:t>
            </a:r>
            <a:r>
              <a:rPr lang="it-IT" sz="2400" b="1" dirty="0" smtClean="0">
                <a:solidFill>
                  <a:srgbClr val="0000CC"/>
                </a:solidFill>
              </a:rPr>
              <a:t>Navarra</a:t>
            </a:r>
            <a:r>
              <a:rPr lang="it-IT" sz="2400" b="1" dirty="0"/>
              <a:t> </a:t>
            </a:r>
            <a:r>
              <a:rPr lang="it-IT" sz="2400" b="1" dirty="0" smtClean="0"/>
              <a:t>ed </a:t>
            </a:r>
            <a:r>
              <a:rPr lang="it-IT" sz="2400" b="1" dirty="0"/>
              <a:t>è autore di libri come il </a:t>
            </a:r>
            <a:r>
              <a:rPr lang="it-IT" sz="2400" b="1" i="1" dirty="0">
                <a:solidFill>
                  <a:srgbClr val="0000CC"/>
                </a:solidFill>
              </a:rPr>
              <a:t>De </a:t>
            </a:r>
            <a:r>
              <a:rPr lang="it-IT" sz="2400" b="1" i="1" dirty="0" err="1">
                <a:solidFill>
                  <a:srgbClr val="0000CC"/>
                </a:solidFill>
              </a:rPr>
              <a:t>proportionibus</a:t>
            </a:r>
            <a:r>
              <a:rPr lang="it-IT" sz="2400" b="1" i="1" dirty="0">
                <a:solidFill>
                  <a:srgbClr val="0000CC"/>
                </a:solidFill>
              </a:rPr>
              <a:t> </a:t>
            </a:r>
            <a:r>
              <a:rPr lang="it-IT" sz="2400" b="1" i="1" dirty="0" err="1">
                <a:solidFill>
                  <a:srgbClr val="0000CC"/>
                </a:solidFill>
              </a:rPr>
              <a:t>proportionum</a:t>
            </a:r>
            <a:r>
              <a:rPr lang="it-IT" sz="2400" b="1" dirty="0">
                <a:solidFill>
                  <a:srgbClr val="0000CC"/>
                </a:solidFill>
              </a:rPr>
              <a:t> </a:t>
            </a:r>
            <a:r>
              <a:rPr lang="it-IT" sz="2400" b="1" dirty="0"/>
              <a:t>e l’</a:t>
            </a:r>
            <a:r>
              <a:rPr lang="it-IT" sz="2400" b="1" i="1" dirty="0" err="1">
                <a:solidFill>
                  <a:srgbClr val="0000CC"/>
                </a:solidFill>
              </a:rPr>
              <a:t>Algorismus</a:t>
            </a:r>
            <a:r>
              <a:rPr lang="it-IT" sz="2400" b="1" i="1" dirty="0"/>
              <a:t> </a:t>
            </a:r>
            <a:r>
              <a:rPr lang="it-IT" sz="2400" b="1" i="1" dirty="0" err="1">
                <a:solidFill>
                  <a:srgbClr val="0000CC"/>
                </a:solidFill>
              </a:rPr>
              <a:t>proportionum</a:t>
            </a:r>
            <a:r>
              <a:rPr lang="it-IT" sz="2400" b="1" i="1" dirty="0"/>
              <a:t> </a:t>
            </a:r>
            <a:r>
              <a:rPr lang="it-IT" sz="2400" b="1" dirty="0"/>
              <a:t>in cui generalizza i risultati di Thomas Bradwardine e suggerisce l’esistenza di </a:t>
            </a:r>
            <a:r>
              <a:rPr lang="it-IT" sz="2400" b="1" dirty="0">
                <a:solidFill>
                  <a:srgbClr val="0000CC"/>
                </a:solidFill>
              </a:rPr>
              <a:t>proporzioni irrazionali</a:t>
            </a:r>
            <a:r>
              <a:rPr lang="it-IT" sz="2400" b="1" dirty="0"/>
              <a:t>, fornendo «</a:t>
            </a:r>
            <a:r>
              <a:rPr lang="it-IT" sz="2400" b="1" dirty="0">
                <a:solidFill>
                  <a:srgbClr val="0000CC"/>
                </a:solidFill>
              </a:rPr>
              <a:t>la prima idea nella storia della matematica di una funzione trascendente superiore</a:t>
            </a:r>
            <a:r>
              <a:rPr lang="it-IT" sz="2400" b="1" dirty="0"/>
              <a:t>». Anche se «</a:t>
            </a:r>
            <a:r>
              <a:rPr lang="it-IT" sz="2400" b="1" dirty="0">
                <a:solidFill>
                  <a:srgbClr val="0000CC"/>
                </a:solidFill>
              </a:rPr>
              <a:t>la mancanza di una terminologia e di notazioni adeguate gli [impediscono] di sviluppare efficacemente la sua nozione di potenze irrazionali</a:t>
            </a:r>
            <a:r>
              <a:rPr lang="it-IT" sz="2400" b="1" dirty="0"/>
              <a:t>» [</a:t>
            </a:r>
            <a:r>
              <a:rPr lang="it-IT" sz="2400" b="1" dirty="0" smtClean="0"/>
              <a:t>Boyer]. </a:t>
            </a:r>
            <a:endParaRPr lang="it-IT" sz="2400" b="1" dirty="0"/>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832720"/>
            <a:ext cx="3425946" cy="3324472"/>
          </a:xfrm>
          <a:prstGeom prst="rect">
            <a:avLst/>
          </a:prstGeom>
        </p:spPr>
      </p:pic>
    </p:spTree>
    <p:extLst>
      <p:ext uri="{BB962C8B-B14F-4D97-AF65-F5344CB8AC3E}">
        <p14:creationId xmlns:p14="http://schemas.microsoft.com/office/powerpoint/2010/main" val="4178190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 y="191522"/>
            <a:ext cx="3377354" cy="1437278"/>
          </a:xfrm>
          <a:solidFill>
            <a:schemeClr val="accent1">
              <a:lumMod val="20000"/>
              <a:lumOff val="80000"/>
            </a:schemeClr>
          </a:solidFill>
        </p:spPr>
        <p:txBody>
          <a:bodyPr/>
          <a:lstStyle/>
          <a:p>
            <a:pPr algn="ctr"/>
            <a:r>
              <a:rPr lang="it-IT" dirty="0" smtClean="0"/>
              <a:t>Nicola</a:t>
            </a:r>
            <a:br>
              <a:rPr lang="it-IT" dirty="0" smtClean="0"/>
            </a:br>
            <a:r>
              <a:rPr lang="it-IT" dirty="0" smtClean="0"/>
              <a:t>di Oresme</a:t>
            </a:r>
            <a:endParaRPr lang="it-IT" dirty="0"/>
          </a:p>
        </p:txBody>
      </p:sp>
      <p:sp>
        <p:nvSpPr>
          <p:cNvPr id="6" name="Sottotitolo 5"/>
          <p:cNvSpPr>
            <a:spLocks noGrp="1"/>
          </p:cNvSpPr>
          <p:nvPr>
            <p:ph type="subTitle" idx="1"/>
          </p:nvPr>
        </p:nvSpPr>
        <p:spPr>
          <a:xfrm>
            <a:off x="3377355" y="0"/>
            <a:ext cx="5688632" cy="6858000"/>
          </a:xfrm>
          <a:solidFill>
            <a:schemeClr val="accent6">
              <a:lumMod val="20000"/>
              <a:lumOff val="80000"/>
            </a:schemeClr>
          </a:solidFill>
        </p:spPr>
        <p:txBody>
          <a:bodyPr/>
          <a:lstStyle/>
          <a:p>
            <a:pPr algn="l"/>
            <a:r>
              <a:rPr lang="it-IT" dirty="0" smtClean="0"/>
              <a:t>Di </a:t>
            </a:r>
            <a:r>
              <a:rPr lang="it-IT" dirty="0" smtClean="0">
                <a:solidFill>
                  <a:srgbClr val="FF0000"/>
                </a:solidFill>
              </a:rPr>
              <a:t>Nicola di </a:t>
            </a:r>
            <a:r>
              <a:rPr lang="it-IT" dirty="0">
                <a:solidFill>
                  <a:srgbClr val="FF0000"/>
                </a:solidFill>
              </a:rPr>
              <a:t>Oresme </a:t>
            </a:r>
            <a:r>
              <a:rPr lang="it-IT" dirty="0"/>
              <a:t>si dice che abbia contribuito alla formazione del </a:t>
            </a:r>
            <a:r>
              <a:rPr lang="it-IT" dirty="0">
                <a:solidFill>
                  <a:srgbClr val="FF0000"/>
                </a:solidFill>
              </a:rPr>
              <a:t>concetto di funzione </a:t>
            </a:r>
            <a:r>
              <a:rPr lang="it-IT" dirty="0"/>
              <a:t>e </a:t>
            </a:r>
            <a:r>
              <a:rPr lang="it-IT" dirty="0">
                <a:solidFill>
                  <a:srgbClr val="FF0000"/>
                </a:solidFill>
              </a:rPr>
              <a:t>alla rappresentazione, proprio in termini di funzioni, delle leggi fisiche</a:t>
            </a:r>
            <a:r>
              <a:rPr lang="it-IT" dirty="0"/>
              <a:t>. </a:t>
            </a:r>
            <a:endParaRPr lang="it-IT" dirty="0" smtClean="0"/>
          </a:p>
          <a:p>
            <a:pPr algn="l"/>
            <a:endParaRPr lang="it-IT" dirty="0"/>
          </a:p>
          <a:p>
            <a:pPr algn="l"/>
            <a:r>
              <a:rPr lang="it-IT" dirty="0" smtClean="0"/>
              <a:t>Gli </a:t>
            </a:r>
            <a:r>
              <a:rPr lang="it-IT" dirty="0"/>
              <a:t>viene attribuita anche la </a:t>
            </a:r>
            <a:r>
              <a:rPr lang="it-IT" dirty="0">
                <a:solidFill>
                  <a:srgbClr val="0000CC"/>
                </a:solidFill>
              </a:rPr>
              <a:t>fondazione della geometria analitica </a:t>
            </a:r>
            <a:r>
              <a:rPr lang="it-IT" dirty="0"/>
              <a:t>e della </a:t>
            </a:r>
            <a:r>
              <a:rPr lang="it-IT" dirty="0">
                <a:solidFill>
                  <a:srgbClr val="0000CC"/>
                </a:solidFill>
              </a:rPr>
              <a:t>rappresentazione grafica delle funzioni</a:t>
            </a:r>
            <a:r>
              <a:rPr lang="it-IT" dirty="0"/>
              <a:t>. </a:t>
            </a:r>
            <a:endParaRPr lang="it-IT" sz="2400" b="1" dirty="0"/>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832720"/>
            <a:ext cx="3425946" cy="3324472"/>
          </a:xfrm>
          <a:prstGeom prst="rect">
            <a:avLst/>
          </a:prstGeom>
        </p:spPr>
      </p:pic>
    </p:spTree>
    <p:extLst>
      <p:ext uri="{BB962C8B-B14F-4D97-AF65-F5344CB8AC3E}">
        <p14:creationId xmlns:p14="http://schemas.microsoft.com/office/powerpoint/2010/main" val="851207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467544" y="116632"/>
            <a:ext cx="3096344" cy="1143000"/>
          </a:xfrm>
          <a:solidFill>
            <a:schemeClr val="accent1">
              <a:lumMod val="20000"/>
              <a:lumOff val="80000"/>
            </a:schemeClr>
          </a:solidFill>
        </p:spPr>
        <p:txBody>
          <a:bodyPr/>
          <a:lstStyle/>
          <a:p>
            <a:r>
              <a:rPr lang="it-IT" dirty="0" smtClean="0"/>
              <a:t>Matematica</a:t>
            </a:r>
            <a:endParaRPr lang="it-IT" dirty="0"/>
          </a:p>
        </p:txBody>
      </p:sp>
      <p:sp>
        <p:nvSpPr>
          <p:cNvPr id="7" name="Sottotitolo 6"/>
          <p:cNvSpPr>
            <a:spLocks noGrp="1"/>
          </p:cNvSpPr>
          <p:nvPr>
            <p:ph type="subTitle" idx="1"/>
          </p:nvPr>
        </p:nvSpPr>
        <p:spPr>
          <a:xfrm>
            <a:off x="3585076" y="116632"/>
            <a:ext cx="5307403" cy="6624736"/>
          </a:xfrm>
          <a:solidFill>
            <a:schemeClr val="accent6">
              <a:lumMod val="20000"/>
              <a:lumOff val="80000"/>
            </a:schemeClr>
          </a:solidFill>
        </p:spPr>
        <p:txBody>
          <a:bodyPr/>
          <a:lstStyle/>
          <a:p>
            <a:pPr algn="l"/>
            <a:r>
              <a:rPr lang="it-IT" sz="2400" dirty="0">
                <a:solidFill>
                  <a:srgbClr val="FF0000"/>
                </a:solidFill>
              </a:rPr>
              <a:t>Bradwardine</a:t>
            </a:r>
            <a:r>
              <a:rPr lang="it-IT" sz="2400" dirty="0"/>
              <a:t> e </a:t>
            </a:r>
            <a:r>
              <a:rPr lang="it-IT" sz="2400" dirty="0">
                <a:solidFill>
                  <a:srgbClr val="FF0000"/>
                </a:solidFill>
              </a:rPr>
              <a:t>Oresme</a:t>
            </a:r>
            <a:r>
              <a:rPr lang="it-IT" sz="2400" dirty="0"/>
              <a:t> potrebbero essere considerati i </a:t>
            </a:r>
            <a:r>
              <a:rPr lang="it-IT" sz="2400" dirty="0">
                <a:solidFill>
                  <a:srgbClr val="FF0000"/>
                </a:solidFill>
              </a:rPr>
              <a:t>pionieri della fisica matematica</a:t>
            </a:r>
            <a:r>
              <a:rPr lang="it-IT" sz="2400" dirty="0"/>
              <a:t>. Le loro sono idee seminali. E anche se quei semi avranno bisogno ancora di qualche secolo prima di sbocciare, è certo che loro e altri studiosi, soprattutto quelli del </a:t>
            </a:r>
            <a:r>
              <a:rPr lang="it-IT" sz="2400" dirty="0">
                <a:solidFill>
                  <a:srgbClr val="FF0000"/>
                </a:solidFill>
              </a:rPr>
              <a:t>Merton College</a:t>
            </a:r>
            <a:r>
              <a:rPr lang="it-IT" sz="2400" dirty="0"/>
              <a:t>, noti come </a:t>
            </a:r>
            <a:r>
              <a:rPr lang="it-IT" sz="2400" i="1" dirty="0">
                <a:solidFill>
                  <a:srgbClr val="FF0000"/>
                </a:solidFill>
              </a:rPr>
              <a:t>calculatores</a:t>
            </a:r>
            <a:r>
              <a:rPr lang="it-IT" sz="2400" dirty="0"/>
              <a:t>, sono </a:t>
            </a:r>
            <a:r>
              <a:rPr lang="it-IT" sz="2400" dirty="0">
                <a:solidFill>
                  <a:srgbClr val="0000CC"/>
                </a:solidFill>
              </a:rPr>
              <a:t>i primi a cercare di affrontare, con tecniche matematiche, i problemi di filosofia naturale</a:t>
            </a:r>
            <a:r>
              <a:rPr lang="it-IT" sz="2400" dirty="0"/>
              <a:t>. </a:t>
            </a:r>
            <a:endParaRPr lang="it-IT" sz="2400" dirty="0" smtClean="0"/>
          </a:p>
          <a:p>
            <a:pPr algn="l"/>
            <a:r>
              <a:rPr lang="it-IT" sz="2400" dirty="0" smtClean="0"/>
              <a:t>I </a:t>
            </a:r>
            <a:r>
              <a:rPr lang="it-IT" sz="2400" dirty="0"/>
              <a:t>loro calcoli coinvolgono anche le </a:t>
            </a:r>
            <a:r>
              <a:rPr lang="it-IT" sz="2400" dirty="0">
                <a:solidFill>
                  <a:srgbClr val="0000CC"/>
                </a:solidFill>
              </a:rPr>
              <a:t>qualità aristoteliche </a:t>
            </a:r>
            <a:r>
              <a:rPr lang="it-IT" sz="2400" dirty="0"/>
              <a:t>e dimostrano che è possibile misurarne le variazioni di intensità (per esempio del calore o del colore). </a:t>
            </a:r>
            <a:endParaRPr lang="it-IT" sz="2400" dirty="0">
              <a:solidFill>
                <a:srgbClr val="0000CC"/>
              </a:solidFill>
            </a:endParaRP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75" y="1988840"/>
            <a:ext cx="3534601" cy="2208096"/>
          </a:xfrm>
          <a:prstGeom prst="rect">
            <a:avLst/>
          </a:prstGeom>
        </p:spPr>
      </p:pic>
    </p:spTree>
    <p:extLst>
      <p:ext uri="{BB962C8B-B14F-4D97-AF65-F5344CB8AC3E}">
        <p14:creationId xmlns:p14="http://schemas.microsoft.com/office/powerpoint/2010/main" val="2533714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467544" y="116632"/>
            <a:ext cx="3096344" cy="1143000"/>
          </a:xfrm>
          <a:solidFill>
            <a:schemeClr val="accent1">
              <a:lumMod val="20000"/>
              <a:lumOff val="80000"/>
            </a:schemeClr>
          </a:solidFill>
        </p:spPr>
        <p:txBody>
          <a:bodyPr/>
          <a:lstStyle/>
          <a:p>
            <a:r>
              <a:rPr lang="it-IT" dirty="0" smtClean="0"/>
              <a:t>Matematica</a:t>
            </a:r>
            <a:endParaRPr lang="it-IT" dirty="0"/>
          </a:p>
        </p:txBody>
      </p:sp>
      <p:sp>
        <p:nvSpPr>
          <p:cNvPr id="7" name="Sottotitolo 6"/>
          <p:cNvSpPr>
            <a:spLocks noGrp="1"/>
          </p:cNvSpPr>
          <p:nvPr>
            <p:ph type="subTitle" idx="1"/>
          </p:nvPr>
        </p:nvSpPr>
        <p:spPr>
          <a:xfrm>
            <a:off x="3585076" y="116632"/>
            <a:ext cx="5307403" cy="6624736"/>
          </a:xfrm>
          <a:solidFill>
            <a:schemeClr val="accent6">
              <a:lumMod val="20000"/>
              <a:lumOff val="80000"/>
            </a:schemeClr>
          </a:solidFill>
        </p:spPr>
        <p:txBody>
          <a:bodyPr/>
          <a:lstStyle/>
          <a:p>
            <a:pPr algn="l"/>
            <a:r>
              <a:rPr lang="it-IT" sz="3100" dirty="0"/>
              <a:t>Le misure quantitative non saranno né complete, né rigorose, né sistematiche.  Ma è anche vero che </a:t>
            </a:r>
            <a:r>
              <a:rPr lang="it-IT" sz="3100" dirty="0">
                <a:solidFill>
                  <a:srgbClr val="0000CC"/>
                </a:solidFill>
              </a:rPr>
              <a:t>quelli del Collegio di Merton a Oxford come del Collegio di Navarra a Parigi sono tra i primi europei che iniziano ad applicare i metodi matematici alla filosofia naturale</a:t>
            </a:r>
            <a:r>
              <a:rPr lang="it-IT" sz="3100" dirty="0"/>
              <a:t> e iniziano a pensare alla </a:t>
            </a:r>
            <a:r>
              <a:rPr lang="it-IT" sz="3100" dirty="0">
                <a:solidFill>
                  <a:srgbClr val="FF0000"/>
                </a:solidFill>
              </a:rPr>
              <a:t>natura come a un libro scritto in lingua matematica</a:t>
            </a:r>
            <a:r>
              <a:rPr lang="it-IT" sz="3100" dirty="0"/>
              <a:t>.</a:t>
            </a: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75" y="1988840"/>
            <a:ext cx="3534601" cy="2208096"/>
          </a:xfrm>
          <a:prstGeom prst="rect">
            <a:avLst/>
          </a:prstGeom>
        </p:spPr>
      </p:pic>
    </p:spTree>
    <p:extLst>
      <p:ext uri="{BB962C8B-B14F-4D97-AF65-F5344CB8AC3E}">
        <p14:creationId xmlns:p14="http://schemas.microsoft.com/office/powerpoint/2010/main" val="2831929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214290"/>
            <a:ext cx="8058152" cy="1285884"/>
          </a:xfrm>
          <a:solidFill>
            <a:srgbClr val="F8FDB5"/>
          </a:solidFill>
        </p:spPr>
        <p:txBody>
          <a:bodyPr/>
          <a:lstStyle/>
          <a:p>
            <a:r>
              <a:rPr lang="it-IT" dirty="0" smtClean="0"/>
              <a:t>La scienza collante culturale</a:t>
            </a:r>
            <a:br>
              <a:rPr lang="it-IT" dirty="0" smtClean="0"/>
            </a:br>
            <a:r>
              <a:rPr lang="it-IT" dirty="0" smtClean="0"/>
              <a:t>dell’Europa neonata</a:t>
            </a:r>
            <a:endParaRPr lang="it-IT" dirty="0"/>
          </a:p>
        </p:txBody>
      </p:sp>
      <p:sp>
        <p:nvSpPr>
          <p:cNvPr id="3" name="Sottotitolo 2"/>
          <p:cNvSpPr>
            <a:spLocks noGrp="1"/>
          </p:cNvSpPr>
          <p:nvPr>
            <p:ph type="subTitle" idx="1"/>
          </p:nvPr>
        </p:nvSpPr>
        <p:spPr>
          <a:xfrm>
            <a:off x="214282" y="1571612"/>
            <a:ext cx="2428892" cy="5286388"/>
          </a:xfrm>
          <a:solidFill>
            <a:schemeClr val="accent2">
              <a:lumMod val="20000"/>
              <a:lumOff val="80000"/>
            </a:schemeClr>
          </a:solidFill>
        </p:spPr>
        <p:txBody>
          <a:bodyPr/>
          <a:lstStyle/>
          <a:p>
            <a:pPr algn="l"/>
            <a:endParaRPr lang="it-IT" dirty="0" smtClean="0"/>
          </a:p>
          <a:p>
            <a:pPr algn="l">
              <a:buFontTx/>
              <a:buChar char="-"/>
            </a:pPr>
            <a:r>
              <a:rPr lang="it-IT" dirty="0" smtClean="0">
                <a:solidFill>
                  <a:srgbClr val="FF0000"/>
                </a:solidFill>
              </a:rPr>
              <a:t>Ottica</a:t>
            </a:r>
          </a:p>
          <a:p>
            <a:pPr algn="l">
              <a:buFontTx/>
              <a:buChar char="-"/>
            </a:pPr>
            <a:endParaRPr lang="it-IT" dirty="0" smtClean="0">
              <a:solidFill>
                <a:srgbClr val="FF0000"/>
              </a:solidFill>
            </a:endParaRPr>
          </a:p>
          <a:p>
            <a:pPr algn="l">
              <a:buFontTx/>
              <a:buChar char="-"/>
            </a:pPr>
            <a:r>
              <a:rPr lang="it-IT" dirty="0" smtClean="0">
                <a:solidFill>
                  <a:srgbClr val="0000CC"/>
                </a:solidFill>
              </a:rPr>
              <a:t>Ruggero Bacone</a:t>
            </a:r>
          </a:p>
          <a:p>
            <a:pPr algn="l">
              <a:buFontTx/>
              <a:buChar char="-"/>
            </a:pPr>
            <a:endParaRPr lang="it-IT" dirty="0" smtClean="0">
              <a:solidFill>
                <a:srgbClr val="FF0000"/>
              </a:solidFill>
            </a:endParaRPr>
          </a:p>
          <a:p>
            <a:pPr algn="l">
              <a:buFontTx/>
              <a:buChar char="-"/>
            </a:pPr>
            <a:r>
              <a:rPr lang="it-IT" dirty="0" smtClean="0">
                <a:solidFill>
                  <a:srgbClr val="FF0000"/>
                </a:solidFill>
              </a:rPr>
              <a:t>1214-1294	</a:t>
            </a:r>
          </a:p>
          <a:p>
            <a:pPr algn="l">
              <a:buFontTx/>
              <a:buChar char="-"/>
            </a:pPr>
            <a:endParaRPr lang="it-IT" dirty="0"/>
          </a:p>
        </p:txBody>
      </p:sp>
      <p:pic>
        <p:nvPicPr>
          <p:cNvPr id="70658" name="Picture 2" descr="http://2.bp.blogspot.com/_bimIj9mMtuM/SZmlxAyiHCI/AAAAAAAAANo/Mz07viXdo1g/s400/bacone.jpg"/>
          <p:cNvPicPr>
            <a:picLocks noChangeAspect="1" noChangeArrowheads="1"/>
          </p:cNvPicPr>
          <p:nvPr/>
        </p:nvPicPr>
        <p:blipFill>
          <a:blip r:embed="rId2"/>
          <a:srcRect/>
          <a:stretch>
            <a:fillRect/>
          </a:stretch>
        </p:blipFill>
        <p:spPr bwMode="auto">
          <a:xfrm>
            <a:off x="3357554" y="1857364"/>
            <a:ext cx="4926814" cy="442915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14282" y="142852"/>
            <a:ext cx="5286412" cy="6500858"/>
          </a:xfrm>
          <a:solidFill>
            <a:srgbClr val="FFFBB3"/>
          </a:solidFill>
        </p:spPr>
        <p:txBody>
          <a:bodyPr/>
          <a:lstStyle/>
          <a:p>
            <a:pPr algn="l"/>
            <a:r>
              <a:rPr lang="it-IT" dirty="0" smtClean="0"/>
              <a:t>3) </a:t>
            </a:r>
            <a:r>
              <a:rPr lang="it-IT" dirty="0" smtClean="0">
                <a:solidFill>
                  <a:srgbClr val="FF0000"/>
                </a:solidFill>
              </a:rPr>
              <a:t>l’Europa ha iniziato il suo declino quando, meno di un secolo fa, il suo secolare rapporto con la scienza è entrato in crisi. </a:t>
            </a:r>
          </a:p>
          <a:p>
            <a:pPr algn="l"/>
            <a:endParaRPr lang="it-IT" dirty="0" smtClean="0"/>
          </a:p>
          <a:p>
            <a:pPr algn="l"/>
            <a:r>
              <a:rPr lang="it-IT" dirty="0" smtClean="0"/>
              <a:t>Tuttora la crisi non è stata risolta. </a:t>
            </a:r>
          </a:p>
          <a:p>
            <a:pPr algn="l"/>
            <a:endParaRPr lang="it-IT" dirty="0" smtClean="0"/>
          </a:p>
          <a:p>
            <a:pPr algn="l"/>
            <a:r>
              <a:rPr lang="it-IT" dirty="0" smtClean="0"/>
              <a:t>E </a:t>
            </a:r>
            <a:r>
              <a:rPr lang="it-IT" dirty="0" smtClean="0">
                <a:solidFill>
                  <a:srgbClr val="FF0000"/>
                </a:solidFill>
              </a:rPr>
              <a:t>questa crisi irrisolta è il motivo principale del declino </a:t>
            </a:r>
            <a:r>
              <a:rPr lang="it-IT" dirty="0" smtClean="0"/>
              <a:t>del Vecchio continente.</a:t>
            </a:r>
            <a:endParaRPr lang="it-IT" dirty="0"/>
          </a:p>
        </p:txBody>
      </p:sp>
      <p:pic>
        <p:nvPicPr>
          <p:cNvPr id="48130" name="Picture 2" descr="http://www.pilloledistoria.it/wp-content/uploads/2014/05/8f14e45fce_1387183081701adolf-hitler-01.jpg"/>
          <p:cNvPicPr>
            <a:picLocks noChangeAspect="1" noChangeArrowheads="1"/>
          </p:cNvPicPr>
          <p:nvPr/>
        </p:nvPicPr>
        <p:blipFill>
          <a:blip r:embed="rId2"/>
          <a:srcRect/>
          <a:stretch>
            <a:fillRect/>
          </a:stretch>
        </p:blipFill>
        <p:spPr bwMode="auto">
          <a:xfrm>
            <a:off x="6000760" y="0"/>
            <a:ext cx="2981325" cy="3924301"/>
          </a:xfrm>
          <a:prstGeom prst="rect">
            <a:avLst/>
          </a:prstGeom>
          <a:noFill/>
        </p:spPr>
      </p:pic>
      <p:pic>
        <p:nvPicPr>
          <p:cNvPr id="48132" name="Picture 4" descr="http://www.nobelprize.org/nobel_prizes/physics/laureates/1921/einstein_postcard.jpg"/>
          <p:cNvPicPr>
            <a:picLocks noChangeAspect="1" noChangeArrowheads="1"/>
          </p:cNvPicPr>
          <p:nvPr/>
        </p:nvPicPr>
        <p:blipFill>
          <a:blip r:embed="rId3"/>
          <a:srcRect/>
          <a:stretch>
            <a:fillRect/>
          </a:stretch>
        </p:blipFill>
        <p:spPr bwMode="auto">
          <a:xfrm>
            <a:off x="5429256" y="3086099"/>
            <a:ext cx="2667000" cy="3771901"/>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214290"/>
            <a:ext cx="8058152" cy="1285884"/>
          </a:xfrm>
          <a:solidFill>
            <a:srgbClr val="F8FDB5"/>
          </a:solidFill>
        </p:spPr>
        <p:txBody>
          <a:bodyPr/>
          <a:lstStyle/>
          <a:p>
            <a:r>
              <a:rPr lang="it-IT" dirty="0" smtClean="0"/>
              <a:t>La scienza collante culturale</a:t>
            </a:r>
            <a:br>
              <a:rPr lang="it-IT" dirty="0" smtClean="0"/>
            </a:br>
            <a:r>
              <a:rPr lang="it-IT" dirty="0" smtClean="0"/>
              <a:t>dell’Europa neonata</a:t>
            </a:r>
            <a:endParaRPr lang="it-IT" dirty="0"/>
          </a:p>
        </p:txBody>
      </p:sp>
      <p:sp>
        <p:nvSpPr>
          <p:cNvPr id="3" name="Sottotitolo 2"/>
          <p:cNvSpPr>
            <a:spLocks noGrp="1"/>
          </p:cNvSpPr>
          <p:nvPr>
            <p:ph type="subTitle" idx="1"/>
          </p:nvPr>
        </p:nvSpPr>
        <p:spPr>
          <a:xfrm>
            <a:off x="214282" y="1571612"/>
            <a:ext cx="2571768" cy="5286388"/>
          </a:xfrm>
          <a:solidFill>
            <a:schemeClr val="accent2">
              <a:lumMod val="20000"/>
              <a:lumOff val="80000"/>
            </a:schemeClr>
          </a:solidFill>
        </p:spPr>
        <p:txBody>
          <a:bodyPr/>
          <a:lstStyle/>
          <a:p>
            <a:pPr algn="l"/>
            <a:endParaRPr lang="it-IT" dirty="0" smtClean="0"/>
          </a:p>
          <a:p>
            <a:pPr algn="l">
              <a:buFontTx/>
              <a:buChar char="-"/>
            </a:pPr>
            <a:r>
              <a:rPr lang="it-IT" dirty="0" smtClean="0">
                <a:solidFill>
                  <a:srgbClr val="0000CC"/>
                </a:solidFill>
              </a:rPr>
              <a:t>Meccanica</a:t>
            </a:r>
          </a:p>
          <a:p>
            <a:pPr algn="l">
              <a:buFontTx/>
              <a:buChar char="-"/>
            </a:pPr>
            <a:endParaRPr lang="it-IT" dirty="0" smtClean="0">
              <a:solidFill>
                <a:srgbClr val="0000CC"/>
              </a:solidFill>
            </a:endParaRPr>
          </a:p>
          <a:p>
            <a:pPr algn="l">
              <a:buFontTx/>
              <a:buChar char="-"/>
            </a:pPr>
            <a:r>
              <a:rPr lang="it-IT" dirty="0" smtClean="0">
                <a:solidFill>
                  <a:srgbClr val="FF0000"/>
                </a:solidFill>
              </a:rPr>
              <a:t>Giordano </a:t>
            </a:r>
            <a:r>
              <a:rPr lang="it-IT" dirty="0" err="1" smtClean="0">
                <a:solidFill>
                  <a:srgbClr val="FF0000"/>
                </a:solidFill>
              </a:rPr>
              <a:t>Nomerario</a:t>
            </a:r>
            <a:endParaRPr lang="it-IT" dirty="0" smtClean="0">
              <a:solidFill>
                <a:srgbClr val="FF0000"/>
              </a:solidFill>
            </a:endParaRPr>
          </a:p>
          <a:p>
            <a:pPr algn="l">
              <a:buFontTx/>
              <a:buChar char="-"/>
            </a:pPr>
            <a:endParaRPr lang="it-IT" dirty="0" smtClean="0">
              <a:solidFill>
                <a:srgbClr val="0000CC"/>
              </a:solidFill>
            </a:endParaRPr>
          </a:p>
          <a:p>
            <a:pPr algn="l">
              <a:buFontTx/>
              <a:buChar char="-"/>
            </a:pPr>
            <a:r>
              <a:rPr lang="it-IT" dirty="0" smtClean="0">
                <a:solidFill>
                  <a:srgbClr val="0000CC"/>
                </a:solidFill>
              </a:rPr>
              <a:t>Vissuto nel XIII sec.</a:t>
            </a:r>
          </a:p>
          <a:p>
            <a:pPr algn="l">
              <a:buFontTx/>
              <a:buChar char="-"/>
            </a:pPr>
            <a:endParaRPr lang="it-IT" dirty="0"/>
          </a:p>
        </p:txBody>
      </p:sp>
      <p:sp>
        <p:nvSpPr>
          <p:cNvPr id="69634" name="AutoShape 2" descr="data:image/jpeg;base64,/9j/4AAQSkZJRgABAQAAAQABAAD/2wBDAAUDBAQEAwUEBAQFBQUGBwwIBwcHBw8LCwkMEQ8SEhEPERETFhwXExQaFRERGCEYGh0dHx8fExciJCIeJBweHx7/2wBDAQUFBQcGBw4ICA4eFBEUHh4eHh4eHh4eHh4eHh4eHh4eHh4eHh4eHh4eHh4eHh4eHh4eHh4eHh4eHh4eHh4eHh7/wAARCAFaAOcDASIAAhEBAxEB/8QAGwABAQADAQEBAAAAAAAAAAAAAAYEBQcBAwL/xABOEAAABQMAAwgLDwMDAwUAAAAAAQIDBAUGEQcSIRMUMTVRVHXRFRYiN0FVYZOUsrQIFzI0UlZxc4GChJWzwtKRksEjQmIzcqElQ0V0sf/EABkBAQEBAQEBAAAAAAAAAAAAAAABAwIEBf/EACQRAQACAQMCBwEAAAAAAAAAAAABAhESMTIDUQQTFCFBgaFh/9oADAMBAAIRAxEAPwDgGlK/b6h6TbqiRL0uOPGYrMxtllqqPIQ2hLyySlKSVgiIiIiIuATfvjaQvn3dH5u//MNLvfYvDp2b+usS4Co98bSF8+7o/N3/AOYe+NpC+fd0fm7/APMaVmj1V5pLrNMmuNqLKVJjqMjLlI8D99gq14on+jL6hcDb++NpC+fd0fm7/wDMPfG0hfPu6Pzd/wDmNR2CrXiif6MvqDsFWvFE/wBGX1BhW398bSF8+7o/N3/5h742kL593R+bv/zGo7BVrxRP9GX1B2CrXiif6MvqDA2/vjaQvn3dH5u//MPfG0hfPu6Pzd/+Y1HYKteKJ/oy+oOwVa8UT/Rl9QYG398bSF8+7o/N3/5h742kL593R+bv/wAxqOwVa8UT/Rl9Qdgq14on+jL6gwNv742kL593R+bv/wAw98bSF8+7o/N3/wCY1HYKteKJ/oy+oOwVa8UT/Rl9QYG398bSF8+7o/N3/wCYe+NpC+fd0fm7/wDMajsFWvFE/wBGX1B2CrXiif6MvqDA2/vjaQvn3dH5u/8AzD3xtIXz7uj83f8A5jUdgq14on+jL6g7BVrxRP8ARl9QYG398bSF8+7o/N3/AOYe+NpC+fd0fm7/APMajsFWvFE/0ZfUHYKteKJ/oy+oMDb++NpC+fd0fm7/APMPfG0hfPu6Pzd/+Y1HYKteKJ/oy+oOwVa8UT/Rl9QYG398bSF8+7o/N3/5h742kL593R+bv/zGo7BVrxRP9GX1B2CrXiif6MvqDA2/vjaQvn3dH5u//MPfG0hfPu6Pzd/+Y1HYKteKJ/oy+oOwVa8UT/Rl9QYG398bSF8+7o/N3/5h742kL593R+bv/wAxqOwVa8UT/Rl9Qw5UZ+K6bMllxl0uFDiDSZfYYmB2r3NF63jVtNtv0+q3bXp8N3fO6R5NRddbXiM6ZZSpRkeDIj+kiAaH3KXf8tv8V7K8A5khLaXe+xeHTs39dYlyFRpd77F4dOzf11iXIdIq71lymm6ChqS8hPYeOeErMi/3Cd3/ADueyPOn1jeX3wULoaP/AJE0LlZZO/53PZHnT6w3/O57I86fWMYAyjJ3/O57I86fWG/53PZHnT6xjAGRk7/nc9kedPrDf87nsjzp9YxgDIyd/wA7nsjzp9Yb/nc9kedPrGMAZGTv+dz2R50+sN/zueyPOn1jGAMjJ3/O57I86fWG/wCdz2R50+sYwBkZO/53PZHnT6w3/O57I86fWMYAyMnf87nsjzp9Yb/nc9kedPrGMAZGTv8Anc9kedPrDf8AO57I86fWMYAyMnf87nsjzp9Yb/nc9kedPrGMAZGTv+dz2R50+sN/zueyPOn1jGAMjJ3/ADueyPOn1ij0pqUqvwlKUajOkQTMz25Pe6BJkKvShx7B6Ig+zoD4X4U3uUu/5bf4r2V4A9yl3/Lb/FeyvAOJIS2l3vsXh07N/XWJchUaXe+xeHTs39dYlyHSKW++ChdDR/8AImhS33wULoaP/kTQqyAACIyKfCl1CWiJBivypDmSQyy2a1qwWdhFtPZkfdqkT3qZNqTcZRxYK0NyV5ItzUszJJGR7dppMVWgXvsUT/ud/RcH3pXezvzpCD+o6LDuKxMZc/AhVaLKFT7ju9mlVNxxuKuO+4pbfwkmhpSiPy7SLYN7FolmXHb1dRb0WqRKjRoapiHpL6VpltIPuzUgiLUPB5IiM/pDCRSZjMIao0qfT4kKVMjm0zOaN6MozI9dBKNOfJtI+EYI6NeKYaqJo9TUESVxTpqt1THxuik7srYnOzI+1atWlyLDqlej21WLfkU5xk0lLeNxEltxWr/uQk9YtnBs2hh1PT7OZjLplMqFTW8inwn5SmWlPOk0g1GhBcKjxwEXKLpdMsWhUW3p1aiVOfIqkMnnGGHybS0W6LSbmcHrZ1SIk7C2Ht2jNhWhFpukC66IzUJpR4VIkSWHGnTbUtO5pWlK8cJYURGXAeAwR05ctG9ti067cjUh2kwyeajGROuLdS2hJqzgsqMiyeD2Cqp1uUGHo/p9xTKJU62UtTpS3okrc0wiSeCIyJJ7TLblWCG4psu1W9Arqn6RUHG+yxNuEmUSVKkbhkl51fgYx3P/AJEwRTu5E4hTa1IWWFJPBkPyOts2HTaVAorVQte4K3IqMZEmTJhrNDcVK+BKSJB6yiLaeTLqxKdYdEg128INwyZK49BZS827H7la0msjxg/CaTx5DPw4FweXLl4DotLpFoSaVVrylwKgzRIjrUWNTkSSU66+pOTy6ZbElw8Gdvk24d3UCgvWXBvG2mpUSK5LVBlw5DxOmy6SdYjSrBZIy5Qwk0lDDYRqPPk0eXV2IxrhRFoQ+7ksINfwSxw7cCg0Z25T63Kqc2suPppdIhLmSUsYJbhFwIIz4M8oqd2tqRobueRb0OdBzLiJkR5DxOkkyUeFJXgskZeA+AyEwtaZjLmNTps+mSEsVGG/EdW2l1KHUGkzQoskrB+AxiCv0rU5umXHHjNyZchJ06K5rSXjcURqbIzIjPgLJ7C8AkAcWjEgAAIEKvShx7B6Ig+zoEoQq9KHHsHoiD7OgX4WNpU3uUu/5bf4r2V4A9yl3/Lb/FeyvAOJIS2l3vsXh07N/XWJchUaXe+xeHTs39dYlyHSKW++ChdDR/8AImhS33wULoaP/kTQqyAACIp9FtbhW5fVNrVR3TesZThubmnWV3TaklgtmdpkPrBr0Bmy7opS913xU5cZ2PhHc6ra1mrJ52bFEJMBcuotMey90Cm2nSLHW6g3GyiSjWgjxrFuC8lkZTVbsy3LfrhW3JqkyoViIcMm5TKUJitLPKyNRGeuezGSIvoIQdJqU2lTCl0+S5GfJCkE42eD1VEaVF9pGZDLtu3azcUtcajwlyVtoNxxWSShtPylKMyJJfSYZdVvMRiIWlIvajQqvYs16O9IbocVbMxBoLYpSl4UjJ7TSSiUWcbSH1rN0UFNqXHSmK/XK3MqpsrQ9MZ1Eo1XNbVwajPOM5Pg4NglKzZVdptLdqikw5cJhSUvPQ5jT6WjUeCJWoZmWT2DV1Sky6bGhPyTYNE1ndmtzeSs9XP+4iPuT8hiLrtDaXdWIdTpduR426G5TqaUZ/WTgtfdXFbOUsKIVjt8UNV/XFWy31vWoUVcJj/SLW3Q2UILJZ2FlJ7Ry/B8A9wfDgPdz5k5dG0bVy27XejVlVfrTclCT33TG4pG1JPbhJr18avBwls2jUvXHTndGkygJbcbmv1w56UJR/ppaNvVxnlI/BgR5Ee0xuLpoEm33oLcl5pw5kJqYjc89ylwskR5LhFNc4W026KHctMpTtSuOt0KoQYaIbzcZg3W30o+CssLThRke3I0tHuClU+DeEPfE6QmqRksQ3XkFrrw4Rkbm0yLYXKYisGGDENcz7yt7Kr1D7VKlaVyHKjwpb6JTEuMglqZdSWNqTxlJl5Qu+vURu0IVnWyqXIgsy1TZMuS0TannjTqlhJGeEknHCYiMGAqa5xhYaMrip1DlVSDWkvnTKvCXDkLYIjW3ngWRHw4PwDZzKzZ9NsGs21RJFSmSJrzDu+n2SbSs0KPKSSRnqkReE+EzPgwOeAIsXmIwqNJVbhV+vszYG67kiBHYPdE6p6yGySr7MkJcABzM5nIAACBCr0oceweiIPs6BKEKvShx7B6Ig+zoF+FjaVN7lLv+W3+K9leAPcpd/y2/wAV7K8A4khLaXe+xeHTs39dYlyFRpd77F4dOzf11iXIdIpb74KF0NH/AMiaFLffBQuho/8AkTQqyAACIAAAA6Q8pVO0ARV09ZpOp1haKgtB7cIR3DZ+T/dgc3FVZ13FRqbLotTprNXosxROOxHFmg0OFwOIUW1KsFjPIDukxDNVaMFdkVW4qPdSZqaelgpkUobjX/UWSSTrKPCsHt+z6BSQLMo1XrtiQDjlHYnUk5c42jMlPGg1mf2ngiyJ2o3jQmLQqduW5brsBqqKaOU9Imm8s9zXrpIi1SIto+bWkCZFqVsVGFFQ29QohRsLXrJfTrKNWeQjJRkK7zSJUVuybdvWdVLbValLphlEfdpsmIlSXW1tkaiJxRmeuRkR5yMKAuhUDRhRq+5b0Go1STMksEctJqa1C1dqk5LJlsIuTJjGcvigQGam9bNrHTajUWVsOSHJhupZQv4ZNp1SxnymeBOVC4N9WZS7c3sSSgSXn92186+6auzGNmNUMk2hXLOj2jYdAnrtynVadXCdeeXNSpRNtJVqkhGDLVPy8I2d8M7/AL9t5NKtxNVS5b8U40F5ajQhOoeqazIyySS4cmRcpiYp15UZ61oFDuS3TqhU1azhOtSzZMkqPJoXgjyWeTAzi0mpVdaKw5RGUxlUkqU9EadNJG1jHcKxlOzGOHgDK6qz7ZbC/qAR6OCr0+j0Sm1SPUkxv/SXUG040pBq7skKURKIy+kbGrLtWh31SLcas+myGagzEKY7I1lKLdUpI9z24QZZznhM8+ARNVuylLst21aPRHYcZc1Evd3pW6uqUlKk91hJF4Sxgi4PDkfKuXedTvSnXFvImjhpip3HdM624kkuHGzOqBN6/Cmp9u0WgovOvTKe3UmaHNKHBiPqPc1LU4aSUvG0ySWNnhGDX26Rcujd+6I1Gh0ipU6eiM+iGk0MvNrSZpPV8CiMvAMWnX82iq3EdSpCJ1HrzpuyYJvGk0qJeslSVkWxScn4Now7muyDKtxq27fpB0qlpf3y8S391dfdxgjUrBbCLgIiBJtXCRAAEYgAAAAAAEKvShx7B6Ig+zoEoQq9KHHsHoiD7OgX4WNpU3uUu/5bf4r2V4A9yl3/AC2/xXsrwDiSEtpd77F4dOzf11iXIVGl3vsXh07N/XWJch0ilvvgoXQ0f/I11p0V+4rjg0SM6hp6Y6TaVr+CnPhPA2N98FC6Gj/5GXoW76dv/wD2y/8AwxXURm0Me47KqNDvOPbUp5lTkpxpLElJHuTiXDIiWR8mcl9hjT3DS3aNXp9IdcS65CkuR1LQR4UaFGkzLPg2DrlLMrsk71Vg6rbFdJ1nZ3TsJUktZP3FHnyEPaPCh9uuk2vPyY0aXTZLhRX32TdSwpx9ZG7qkRmZljHAfCLhr5cTs4mpJpMyMsGXgMekhRkZkRmRcI6Td1WpFSs9lmfcLFdr7E9Bx5LcVxC97mR6yFqUktYtbBkLKdcEpOnJq0248JFGlLbYlxSjo1ZGuyRmpZ4yZkZljbswXlzMOdEd3BDQZER4PB+ECQZnsIz+gdeotWfuONe9vz2YxUun0qRKgRm2UpTGWwotTVMiz9O08+EYdYq8+ybEtIraW3CeqcVcuZKQ0k1vL18EkzMj2JLZgMGj5y5ZqnnA91D8v9B3WNCgK012nP3hGbOq0M5syMhBJbN1UZ7W2eDOCP7RF25WLuuu4H5MKZAhJp8R11LrrKEsU+PlOTR3J6uNhFgjPhx4REmmN3PlINJ4PJH5R+mm9dxKVK1EmoiNRlsT5R07SKtE/RpR6m/Vo9bmoqbsY57bKkKUjcyVqHrJSZ4M85x4R+tMtwTW7tetqIliJTcRlPtNNpLd1mhteus8ZzwEXkL6RcE9PHvLnlw0+LTau9ChVRipsNmWrJYSZIXkiPYR7dnB9gwFIUnhIyHdqzFixNIt/wBwJiR3pVGhNuwmnGyUhDikpLdNU9h6pFnbyiZYqsu8tFlzybkW3Jl0dcd6FMW2lLid0WaVN5IiyRl4PBkMLPTc6oNOfq9ahUuMWXpb6GUfSo8f0FVTrKiV69q1RqLVCjwKWy68qXM7rKGlJSpXcFwGZ5LZwD66BEIVpOp6lERqbafWjPyiaVgZ2hFSlVq7lrzrHbkw1fTrN5ApWJw1crR+67TZU63q/S6+URG6SGYprS8hBcKiQsiMyLyCKJJnwEZ/QOge5/J4tJUR0tYorUeQqWf+0mtyVnW8mcfbgZ7c+RaGiykVS39SNUKxMkb5mk2lTiUNqwltJmXcl4TwBpiY1bOYY24HuoeM42Ds7yGKnW9GVzyIrLNTqr5pmpQ2SSeNp4kpcNJFjKiPJ/YP1bdyv1K47tok+BT5FHgw5cmLAUwkmmnGFZQZYLO3bnbtyYYPL7y4saD2eUeavlwOlVKrzrp0RVKbWVNPyqZVGSiupaSk0NuIUSm9hF3OwjIh+L+ZSV/2shDRES6fTjwSeHJFkMJPT7OckkzPYWeQeGWB2M6tSKXpCvqE9ORRahLlqRAqRsa6Y5k5lSTxtQSiwWsRbBz/AEjQq7AuRxu4nmZE1xtDhSGjSaHmzSWqsjSREeSLhxk/CIk0xCbIVelDj2D0RB9nQJQhV6UOPYPREH2dAvwkbSpvcpd/y2/xXsrwB7lLv+W3+K9leAcSkJbS732Lw6dm/rrEuQqNLvfYvDp2b+usS5DpFLffBQuho/8Akau2qxKoFdh1mEls5MRwnGycLKTMuUiwNpffBQuho/8AkTQq5xLe0G66rRLr7ZYCm0TTdW4ojSZoVr51kmWeDaMiDetXh3JUq42mK45VFOHNjutazLyXFaykmkzzjPlyXKJoBFi0w3lauBqoMNsR6DSKahDpOmcVlWuoyIyIjWtSjxt4CMizt8BDIdvOrOXy3eCkRuyLbiHEpJB7nlCSSWzOeAi8Im+E8ENwxa9xvpfUzQam6TBf6poirPc9mduzZsMjAzaX0o90VGlSaw/GSwa6vEeiSddJnhDvwtXbsPk4RsaPfU6DRWKNMpVKq8KKs1xUT2DWbBnwkk0qI8GfCR5ITtOplQqUsolPgyZcg8/6TLRrX/Qto/c+kVSBPTAnU2XFlLMiSy6ypKzM9hYSZZMDNm6RfdeK9EXYtxl2oNoU2glt4bQg21N6pJLGCJKjx5RhWlcs22pkh6I1HkNSo6o0mPIRrNvNq4UqIjLkLaRjGeoFbZjokPUie2y48bCFqjqJKnCMyNBHjarJHsHtToFbpbjDdSpE+GuQeGUvx1INz/tyW3hLgBc23Z9fu6dV6JHoqoUCHT40hT7LMZo06hmnBlkzMz5duT8ow7kr82v19ytTUtJkr1Mk2kyT3CSSWwzPwJIO1q4N5vzOwlS3tHUpLzu9V6jZpMyURnjBYMjz9Ax6RR6pWH1MUqmy5zqSypEdlThkXlwWwEnVO7fp0g15F4S7oSUXfU1G5SWDa1mHW8ERoUgz2keC8I+NwXpOqlGKix6fTqTTTd3ZyNBZNCXV+BSjMzM8fTgaGZAmw5pwpcSQxKSeqplxs0rI+TB7RnyrXuOKqOmTQamyclWqwS4q07ofInJbTBc2l+7DrardvCmVksmmM+RuEX+5s9iy+1JmQ3LVwuWRfNafoDtPqcSSl2OSnUm406w4olYMiMtuwiP6DHxuqyKla9woh1KNNegE6whUtmMokua6UqNKM7DUWVFjlSNTclLKLPmuQIdSRTGZG4JcmM6q0qxnVXjYSuHYB71htalf1Wk0t+mQYVKosSSWrIRTYpMm8XIpW1Rl5M4Hxt69J1KozlEfgU+q0xbu7FGnNGtLbmMGpBkZGk/oMaRmmVB9lp5mDJcaecNptaGjMlrxnVLlPyD71e365SGm3arSJ8Ftw8IVIjqQSvDsMyAzbds5971mZc9Pr7iYqXqcaN6R22tRhlKDylCUkewvtGLS7nqNPqlUqLCWDeqcd+O+SkmZarvwsbdh8nCMemW7X6nEXLp9FqEuMjOs6zGWtBY4dpFgbfR/RoVdcq1HfjqOeqC49BcyZGl1ruzRjODJSSUW3gPAEaplqYtdmR7bmUBtLW85j7b7pmXd6yCPGD4CLafgFDF0k1piJATvGluzae0TMWoOxtaQ02XAkjM8eQjxks8PhESfCAJFphTHeDr9XqdSqVEo9RcqL+7uIkMqwheT+AaVEoi28GcHsGuumvz7jqp1CoG3r6iW20NI1UNoSWEpSXgIiGqAE1TjAQq9KHHsHoiD7OgShCr0oceweiIPs6BfgjaVN7lLv+W3+K9leAPcpd/y2/xXsrwDiSEtpd77F4dOzf11iXIVGl3vsXh07N/XWJch0ilvvgoXQ0f/ACJoUt98FC6Gj/5E0KsgAAiP03/1E/8AcQ7ledSulnTfQIcWVPRF14hx2kKUltSFEklngth5wojPyeQcMQeFEZ8BGQ6VfOk6suV+Uq167LZprzLSSLUIjSZNpSrUMy1kbS4UmQsS1paIicq6SmgxaTpGktPTGEHWUsvuU1CVPJYMz2bVFhBryR7dvBtEmq4KJUFWZRqaVWkLp1UTqyZ7aEq3NTiMNlqqVsI/6ZENQrhrVDnLm0qoPRn3CMnFEeScI/AojySvtIfas3XcFXmxplQqK3Hoq9djVQlCW1ZI8klJEkjyReDwBlZ6kTCxuS8qtC0yy6jJcenMU2puE3E1zJvUbUpJEki2EZFk844do9qNJhOrol10OrVCTS5VcS05Gn7HWXzNKjPJGZLyRbVFyFkQjFcqrFdOuMznUVI3VOnILGsalZ1jPwbcnkuDaNo9d9Yq9dpcqvVBb7EOQhxKEtpQhBEojUZIQRFnZyZDKReJ3dUYqN0H7pNcB1+bvTfbiDYVkmt6mlRnlPwdXG3PhPyjWYt+NolmmqRU2IT1wvIfVTW0KM0pIzaSrWUXcYwZeUS97aR6/MrNaj0iuSk0aZJdNpOqSVG2pWdXWMtYk/8AHOBM25dFet5Tp0eouRkvY3Vs0pW2vHBlCiNJn5cBl1PUiJdUs6t0K4NJdmMxmp7q6fFda3zUEIS4+pKVqZ+Co86p7CPI5xU65dxvzDlVOrFqyidey6vDbpGZEf8AxPhIv6DAqly12pVVmqTKk8qYxgmXUGTZtYPJapJwSdu3ZgZVx3pc9wxERKxVnZLCFErc9RKCUovCrVItY/KeTDLmbxMLfStPqj2l5iG7MluQN8QHGWVOqNojNprKklnHCatvLkbGWtNUvjSJZzqjNdSW6/CQZZzJZM1pIuQzSSi+zA5rOvK5p1LhUyXVnXosJSFx0KSnKDR8HusZPHgyZjDTXqum4Oz6Z7pVTdje3yR91rnwmGVnqRl05ylzXrptWwqPUnaW/S4C3pchBmS23nUG49giwZqJGEl/QfLVo6tDl3IpUysTWWZcVZrntJQknDdwakYUe0yPbnBjmqK7WEV466ioPpqZum8clKsL1z4Tz5eTgGfWb1uisRZEWo1d56NIJJOsklKG1ap6xdykiIjztyRbfCGTzIdNvuXb1KkWqaqjcURuJS478Eqe02bJGZZNZGpZd0Z8OwauxKpDrXuhU1eBFciw5Tz7xtOJIlJSbKtbJEZlw5MRNFvi6aPTk06BVloioMzQ240h0m88OrrpPV+zAyrRuZumy63XJ778isPw3GYij25dd7lTilf8U5xymYZPMiZhMTjQc1828am6K1ccmR8QPhARiAAABCr0oceweiIPs6BKEKvShx7B6Ig+zoF+FjaVN7lLv+W3+K9leAPcpd/y2/xXsrwDiSEtpd77F4dOzf11iXIXWlqgVxzSldjyKNUFNuVuYtC0xlmSkm+syMjxtIyEwVvV3w0Wol+GX1DrCezZX3wULoaP/kTQsLyplRk9hyjwJT25Uphpzc2lK1FlnKTwWwy5BoOwVa8UzvR19QEy1wDYdgq14qnejr6g7BVrxVO9HX1AmWvAbDsFWvFU70dfUHYKteKp3o6+oDLXgNh2CrXiqd6OvqDsFWvFU70dfUBlrwGw7BVrxVO9HX1B2CrXiqd6OvqAa8BsOwVa8VTvR19Qdgq14qnejr6gGvAbDsFWvFU70dfUHYKteKp3o6+oDLXgNh2CrXiqd6OvqDsFWvFU70dfUBlrwGw7BVrxVO9HX1B2CrXiqd6OvqAy14DYdgq14qnejr6g7BVrxVO9HX1AZa8BsOwVa8VTvR19Qdgq14qnejr6gMteA2HYKteKp3o6+oOwVa8VTvR19QGWvIVelDj2D0RB9nQNL2DrXimd6OvqFLpBptQqFYhuwIEqU2ilw2lKZaUskrSwglJMyLYZHsMuEj2GL8Oon2lu/cpd/wAtv8V7K8Az/cuUWsRdOluyZNKnMsI3zruOMKSlOYrpFkzLBbTIgHFiHf7soKZdenOmWTVIcPg/5GNT2rp5DF9VCLslK2f+8v1jGKSSLwDaNn0Y8PSYiXK7ct1L82qJUXwJzif6YG87U2+QxnWcRHU630o9+0VWqnkCNnHT6FJjKH7UmvkmHak18kxcaqeQNVPIK79PRD9qTXyTDtSa+SYuNVPIGqnkA9PRD9qTXyTDtSa+SYuNVPIGqnkA9PRD9qTXyTDtSa+SYuNVPIGqnkA9PRD9qTXyTDtSa+SYuNVPIGqnkA9PRD9qTXyTDtSa+SYuNVPIGqnkA9PRD9qTXyTDtSa+SYuNVPIGqnkA9PRD9qTXyTDtSa+SYuNVPIGqnkA9PRD9qTXyTDtSa+SYuNVPIGqnkA9PRD9qTXyTDtSa+SYuNVPIGqnkA9PRD9qTXyTDtSa+SYuNVPIGqnkA9PRDlaTXyTE5YVvk/Hm5LYmoy0F9j6y/wOuEkuQhGaMiLe1RLH/y072lwT5cX6FImIUGjyhlCuuJIIsapL/8oUQCktoi7NsbPleqYDO+7Dr0ilsQx6pxnK+uX6xjGGTVOM5X1y/WMYw0jZ9Cm0JSzeMq10o9+0VYlLM4yrXSj37RVhGzjpcQAAVqAAAAAAAAAAAAAAAAAAAAAAAAAAAAAAAAAPSEXoy+L1Hpad7S4LQhF6Mvi9R6Wne0uCSxvyh0S2uO2PveqYBbXHbH3vVMBnfd5vFc/pj1TjOV9cv1jGMMmqcZyvrl+sYxhpGz202hKWZxlWulHv2irEpZnGVa6Ue/aKsI2cdLiAACtQAAAAAAAAAAAAAAAAAAAAAAAAAAAAAAAAB6Qi9GXxeo9LTvaXBaEIvRl8XqPS072lwSWN+UOiW1x2x971TALa47Y+96pgM77vN4rn9MeqcZyvrl+sYxhk1TjOV9cv1jGMNI2e2m0JSzOMq10o9+0VYlLM4yrXSj37RVhGzjpcQAAVqAAAAAAAAAAAAAAAAAAAAAAAAAAAAAAAAAPSEXoy+L1Hpad7S4LQhF6Mvi9R6Wne0uCSxvyh0S2uO2PveqYBbXHbH3vVMBnfd5vFc/pj1TjOV9cv1jGMMmqcZyvrl+sYxhpGz202hKWZxlWulHv2irEpZnGVa6Ue/aKsI2cdLiAACtQAAAAAAAAAAAAAAAAAAAAAAAAAAAAAAAAB6Qi9GXxeo9LTvaXBaEIvRl8XqPS072lwSWN+UOiW1x2x971TALa47Y+96pgM77vN4rn9MeqcZyvrl+sYxhk1TjOV9cv1jGMNI2e2m0JSzOMq10o9+0VYlLM4yrXSj37RVhGzjpcQAAVqAAAAAAAAAAAAAAAAAAAAAAAAAAAAAAAAAPSEXoy+L1Hpad7S4LQhF6Mvi9R6Wne0uCSxvyh0S2uO2PveqYBbXHbH3vVMBnfd5vFc/pj1TjOV9cv1jGMMmqcZyvrl+sYxhpGz202hKWZxlWulHv2irEpZnGVa6Ue/aKsI2cdLiAACtQAAAAAAAAAAAAAAAAAAAAAAAAAAAAAAAAB6Qi9GXxeo9LTvaXBaEIvRl8XqPS072lwSWN+UOiW1x2x971TALa47Y+96pgM77vN4rn9MeqcZyvrl+sYxhk1TjOV9cv1jGMNI2e2m0JSzOMq10o9+0VYlLM4yrXSj37RVhGzjpcQAAVqAAAAAAAAD8ua+5q3PV18Hq63BnwZ8gDCYrFPdaW4qQhhKZK4xbsokaziFGkyLPDwbB9nqhAZW4h6dFbU2nWWSnkkaS2bTyewtpf1LlEhKtKrPRlKUqkuyJCZaH0PoUtpnd3CXrN7MmaeDbjW5SH77THmEOuMHBkyCmMvtnKQZk6hthDWq4ZFktpGouHBkXCIz1W7KOnVunzWm1lIbaU686y0hxaSU4aFmg9Us7fg52eDAySqEA1uITOjGppJqcInU5QRGZGZ7dmDIyP6BCTLFrLsWnRkToLbcV83lJaJTaUq3wbvckRGZljBapnsxnaNgdlGqHKa3WM29JenrW8lHdasg1apHsyeMpyXkDJqt2VsiZEjIUuRKYZSnGTW4SSLPBw8vg5R9ywZZIyMhD1K2LhqDDjkh+lFLUtlTRoNwksG2haSUWSPXPuz2GWDIzLwZO2ZSpDKELUSlJSRGZFgjPHJ4AdVmZfoAAV0AAAAAAAAAA9IRejL4vUelp3tLgtCEXoy+L1Hpad7S4JLG/KHRLa47Y+96pgFtcdsfe9UwGd93m8Vz+mPVOM5X1y/WMYwyapxnK+uX6xjGGkbPbTaEpZnGVa6Ue/aKsSlmcZVrpR79oqwjZx0uIAAK1AAAAAAAAAAAAAAAAAAAAAAAAAAAAAAAAAHpCL0ZfF6j0tO9pcFoQi9GXxeo9LTvaXBJY35Q6JbXHbH3vVMAtrjtj73qmAzvu83iuf0x6pxnK+uX6xjGGTVOM5X1y/WMYw0jZ7abQlLM4yrXSj37RViUszjKtdKPftFWEbOOlxAABWoAAAAAAAAAAAAAAAAAAAAAAAAAAAAAAAAA9IRejL4vUelp3tLgtCEXoy+L1Hpad7S4JLG/KHRLa47Y+96pgFtcdsfe9UwGd93m8Vz+mPVOM5X1y/WMYwyapxnK+uX6xjGGkbPbTaEpZnGVa6Ue/aKsSlmcZVrpR79oqwjZx0uIAAK1AAAAAAAAAAAAAAAAAAAAAAAAAAAAAAAAAHpCL0ZfF6j0tO9pcFoQi9GXxeo9LTvaXBJY35Q6JbXHbH3vVMAtrjtj73qmAzvu83iuf0x6pxnK+uX6xjGGTVOM5X1y/WMYw0jZ7a8YSlnbKnWulHv2iryQ0U22KTJmLlKgsbq6rWWrV+ErlMfjtUpPMmP7QZ1i1YxhQZLlDJcon+1Sk8yY/sDtUpPMmP7AXVft+qDJcoZLlE/wBqlJ5kx/YHapSeZMf2Aar9v1QZLlDJcon+1Sk8yY/sDtTpPMo/9gGb9v1QZLlDJcom1WzRE62tGikaCI1EZY1c8o+napSeZR/7SA1X7fqgyXKGS5RPKtWkJSalQ45JIsmerwD4t2/bzrhIaTAWozwRJUkzMDVbt+qfJcoZLlE8Vq0gzURQ45mR4PueAE2rSDziHHPB4PCeADN+36oclyhkuUT52nSuZMf2h2p0rmLB/QggM37fqgyXKGS5ROptajrNRIixVGk8KIiLuTxnB/1H67U6VzJj+0DN+36oMlyhkuUT/anSuZR/7R4dqUkiMzhx8Fw9yC5v2/VDkuUMlyicTbFFUadWNFPXTrJwRd0XKXKW0v6j9dqlK5lH/tBM37fqhyXKGS5ROptajrNWpEjK1TweCLYfIfIY/XanSuZMf2Aub9v1QEZcojNGXxao+WrTvaHBs+1Olcyj/wBoz6NSY1Lb3KI02y3k1aiCwWTPJn9JmK5xa1ozCitrjtj73qmA9trjtj73qmAyvu83iuf0xqpxnK+uX6xjGF6uFDWo1KiR1KM8mZtkZmY83hB5lG80nqHUWeivV9o9kGAvN4QeZRvNJ6g3hB5lG80nqF1L5v8AEGAvN4QeZRvNJ6g3hB5lG80nqDUeb/EGAvN4QeZRvNJ6g3hB5lG80nqDUeb/ABBgLzeEHmUbzSeoN4QeZRvNJ6g1Hm/xxyt0KbKq0qoQVoZeWhpo9c+5faI1ayFFnZjOSPwH5DMergXC4bCnpalajqVrJtzUJSi3XKiL5PdN9znwH9vYt4QeZRvNJ6g3hB5lG80nqDU41x2cqokWpHFJusZeccQpLpKWRoI8JIyIi4SPCjyfBkywWRq36DMUpTrTO5PFUnn23ULSS0tqaUlOD8HdGWwdp3hB5lG80nqDeEHmUbzSeoNS647OMUWDcrMtDspbSUrdQuQREkiX/pMpUeU4POshzhI9hkWzwZMaFW2a8p5Cm0QVyluLRki1kmgtuS25yR7DI854SwOvbwg8yjeaT1BvCDzKN5pPUGpNbj7kW49+EpqQ5uKnVm6S3E/A3fKSRyHuZmX2faMePSLhOkVpmZOU5NlxjRGdS6ZIQe56pFjwGR7TMi2/+B2jeEHmUbzSeoN4QeZRvNJ6g1GtxPsVcLD86RTnFMOyFZTu7pLTgmG0lrbT7rWQe0vpPI2UxmulHp6Y61rNDxOSFqWkl6pOEZowR4MtTWLOT8HLkutbwg8yjeaT1BvCDzKN5pPUGpdbi0unXJIiMKKS81NbZfStSZOGzeNJEhZF8jJZwfBng8I/Zs3SqQSjTho5ZrwbqTMmj1S1DLOODW27TzyDs28IPMo3mk9Qbwg8yjeaT1BqTXDj79LqnYimtxXFR5kanmwSyWXcOmTeDPlTlB5Lwj3elxbulRyss63+sglkSl7XNqDx3JbW9nIRl9PX94QeZRvNJ6g3hB5lG80nqDUa4cbtaBcMKe8urOtvk8klrdaVqkbxNtpUo0+ElGlWODGODbs/ZRLjcbZJUhbajbQTv+qR4cJaddRHjag062CwRkfJnKew7wg8yjeaT1BvCDzKN5pPUGo1uMMUy6WnIxPVZbrW0nTQZa5appJB7cFhSUqNXIazwWwjLf0VqSzS46Jrjjkkm07sa1EZ6+O62l4M5HSN4QeZRvNJ6g3hB5lG80nqDUsdTHwlLa47Y+96pgK5qJEaWS2ozKFlwKS2RGQDO05l5evbVbL/2Q==%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9636" name="AutoShape 4" descr="data:image/jpeg;base64,/9j/4AAQSkZJRgABAQAAAQABAAD/2wBDAAUDBAQEAwUEBAQFBQUGBwwIBwcHBw8LCwkMEQ8SEhEPERETFhwXExQaFRERGCEYGh0dHx8fExciJCIeJBweHx7/2wBDAQUFBQcGBw4ICA4eFBEUHh4eHh4eHh4eHh4eHh4eHh4eHh4eHh4eHh4eHh4eHh4eHh4eHh4eHh4eHh4eHh4eHh7/wAARCAFaAOcDASIAAhEBAxEB/8QAGwABAQADAQEBAAAAAAAAAAAAAAYEBQcBAwL/xABOEAAABQMAAwgLDwMDAwUAAAAAAQIDBAUGEQcSIRMUMTVRVHXRFRYiN0FVYZOUsrQIFzI0UlZxc4GChJWzwtKRksEjQmIzcqElQ0V0sf/EABkBAQEBAQEBAAAAAAAAAAAAAAABAwIEBf/EACQRAQACAQMCBwEAAAAAAAAAAAABAhESMTIDUQQTFCFBgaFh/9oADAMBAAIRAxEAPwDgGlK/b6h6TbqiRL0uOPGYrMxtllqqPIQ2hLyySlKSVgiIiIiIuATfvjaQvn3dH5u//MNLvfYvDp2b+usS4Co98bSF8+7o/N3/AOYe+NpC+fd0fm7/APMaVmj1V5pLrNMmuNqLKVJjqMjLlI8D99gq14on+jL6hcDb++NpC+fd0fm7/wDMPfG0hfPu6Pzd/wDmNR2CrXiif6MvqDsFWvFE/wBGX1BhW398bSF8+7o/N3/5h742kL593R+bv/zGo7BVrxRP9GX1B2CrXiif6MvqDA2/vjaQvn3dH5u//MPfG0hfPu6Pzd/+Y1HYKteKJ/oy+oOwVa8UT/Rl9QYG398bSF8+7o/N3/5h742kL593R+bv/wAxqOwVa8UT/Rl9Qdgq14on+jL6gwNv742kL593R+bv/wAw98bSF8+7o/N3/wCY1HYKteKJ/oy+oOwVa8UT/Rl9QYG398bSF8+7o/N3/wCYe+NpC+fd0fm7/wDMajsFWvFE/wBGX1B2CrXiif6MvqDA2/vjaQvn3dH5u/8AzD3xtIXz7uj83f8A5jUdgq14on+jL6g7BVrxRP8ARl9QYG398bSF8+7o/N3/AOYe+NpC+fd0fm7/APMajsFWvFE/0ZfUHYKteKJ/oy+oMDb++NpC+fd0fm7/APMPfG0hfPu6Pzd/+Y1HYKteKJ/oy+oOwVa8UT/Rl9QYG398bSF8+7o/N3/5h742kL593R+bv/zGo7BVrxRP9GX1B2CrXiif6MvqDA2/vjaQvn3dH5u//MPfG0hfPu6Pzd/+Y1HYKteKJ/oy+oOwVa8UT/Rl9QYG398bSF8+7o/N3/5h742kL593R+bv/wAxqOwVa8UT/Rl9Qw5UZ+K6bMllxl0uFDiDSZfYYmB2r3NF63jVtNtv0+q3bXp8N3fO6R5NRddbXiM6ZZSpRkeDIj+kiAaH3KXf8tv8V7K8A5khLaXe+xeHTs39dYlyFRpd77F4dOzf11iXIdIq71lymm6ChqS8hPYeOeErMi/3Cd3/ADueyPOn1jeX3wULoaP/AJE0LlZZO/53PZHnT6w3/O57I86fWMYAyjJ3/O57I86fWG/53PZHnT6xjAGRk7/nc9kedPrDf87nsjzp9YxgDIyd/wA7nsjzp9Yb/nc9kedPrGMAZGTv+dz2R50+sN/zueyPOn1jGAMjJ3/O57I86fWG/wCdz2R50+sYwBkZO/53PZHnT6w3/O57I86fWMYAyMnf87nsjzp9Yb/nc9kedPrGMAZGTv8Anc9kedPrDf8AO57I86fWMYAyMnf87nsjzp9Yb/nc9kedPrGMAZGTv+dz2R50+sN/zueyPOn1jGAMjJ3/ADueyPOn1ij0pqUqvwlKUajOkQTMz25Pe6BJkKvShx7B6Ig+zoD4X4U3uUu/5bf4r2V4A9yl3/Lb/FeyvAOJIS2l3vsXh07N/XWJchUaXe+xeHTs39dYlyHSKW++ChdDR/8AImhS33wULoaP/kTQqyAACIyKfCl1CWiJBivypDmSQyy2a1qwWdhFtPZkfdqkT3qZNqTcZRxYK0NyV5ItzUszJJGR7dppMVWgXvsUT/ud/RcH3pXezvzpCD+o6LDuKxMZc/AhVaLKFT7ju9mlVNxxuKuO+4pbfwkmhpSiPy7SLYN7FolmXHb1dRb0WqRKjRoapiHpL6VpltIPuzUgiLUPB5IiM/pDCRSZjMIao0qfT4kKVMjm0zOaN6MozI9dBKNOfJtI+EYI6NeKYaqJo9TUESVxTpqt1THxuik7srYnOzI+1atWlyLDqlej21WLfkU5xk0lLeNxEltxWr/uQk9YtnBs2hh1PT7OZjLplMqFTW8inwn5SmWlPOk0g1GhBcKjxwEXKLpdMsWhUW3p1aiVOfIqkMnnGGHybS0W6LSbmcHrZ1SIk7C2Ht2jNhWhFpukC66IzUJpR4VIkSWHGnTbUtO5pWlK8cJYURGXAeAwR05ctG9ti067cjUh2kwyeajGROuLdS2hJqzgsqMiyeD2Cqp1uUGHo/p9xTKJU62UtTpS3okrc0wiSeCIyJJ7TLblWCG4psu1W9Arqn6RUHG+yxNuEmUSVKkbhkl51fgYx3P/AJEwRTu5E4hTa1IWWFJPBkPyOts2HTaVAorVQte4K3IqMZEmTJhrNDcVK+BKSJB6yiLaeTLqxKdYdEg128INwyZK49BZS827H7la0msjxg/CaTx5DPw4FweXLl4DotLpFoSaVVrylwKgzRIjrUWNTkSSU66+pOTy6ZbElw8Gdvk24d3UCgvWXBvG2mpUSK5LVBlw5DxOmy6SdYjSrBZIy5Qwk0lDDYRqPPk0eXV2IxrhRFoQ+7ksINfwSxw7cCg0Z25T63Kqc2suPppdIhLmSUsYJbhFwIIz4M8oqd2tqRobueRb0OdBzLiJkR5DxOkkyUeFJXgskZeA+AyEwtaZjLmNTps+mSEsVGG/EdW2l1KHUGkzQoskrB+AxiCv0rU5umXHHjNyZchJ06K5rSXjcURqbIzIjPgLJ7C8AkAcWjEgAAIEKvShx7B6Ig+zoEoQq9KHHsHoiD7OgX4WNpU3uUu/5bf4r2V4A9yl3/Lb/FeyvAOJIS2l3vsXh07N/XWJchUaXe+xeHTs39dYlyHSKW++ChdDR/8AImhS33wULoaP/kTQqyAACIp9FtbhW5fVNrVR3TesZThubmnWV3TaklgtmdpkPrBr0Bmy7opS913xU5cZ2PhHc6ra1mrJ52bFEJMBcuotMey90Cm2nSLHW6g3GyiSjWgjxrFuC8lkZTVbsy3LfrhW3JqkyoViIcMm5TKUJitLPKyNRGeuezGSIvoIQdJqU2lTCl0+S5GfJCkE42eD1VEaVF9pGZDLtu3azcUtcajwlyVtoNxxWSShtPylKMyJJfSYZdVvMRiIWlIvajQqvYs16O9IbocVbMxBoLYpSl4UjJ7TSSiUWcbSH1rN0UFNqXHSmK/XK3MqpsrQ9MZ1Eo1XNbVwajPOM5Pg4NglKzZVdptLdqikw5cJhSUvPQ5jT6WjUeCJWoZmWT2DV1Sky6bGhPyTYNE1ndmtzeSs9XP+4iPuT8hiLrtDaXdWIdTpduR426G5TqaUZ/WTgtfdXFbOUsKIVjt8UNV/XFWy31vWoUVcJj/SLW3Q2UILJZ2FlJ7Ry/B8A9wfDgPdz5k5dG0bVy27XejVlVfrTclCT33TG4pG1JPbhJr18avBwls2jUvXHTndGkygJbcbmv1w56UJR/ppaNvVxnlI/BgR5Ee0xuLpoEm33oLcl5pw5kJqYjc89ylwskR5LhFNc4W026KHctMpTtSuOt0KoQYaIbzcZg3W30o+CssLThRke3I0tHuClU+DeEPfE6QmqRksQ3XkFrrw4Rkbm0yLYXKYisGGDENcz7yt7Kr1D7VKlaVyHKjwpb6JTEuMglqZdSWNqTxlJl5Qu+vURu0IVnWyqXIgsy1TZMuS0TannjTqlhJGeEknHCYiMGAqa5xhYaMrip1DlVSDWkvnTKvCXDkLYIjW3ngWRHw4PwDZzKzZ9NsGs21RJFSmSJrzDu+n2SbSs0KPKSSRnqkReE+EzPgwOeAIsXmIwqNJVbhV+vszYG67kiBHYPdE6p6yGySr7MkJcABzM5nIAACBCr0oceweiIPs6BKEKvShx7B6Ig+zoF+FjaVN7lLv+W3+K9leAPcpd/y2/wAV7K8A4khLaXe+xeHTs39dYlyFRpd77F4dOzf11iXIdIpb74KF0NH/AMiaFLffBQuho/8AkTQqyAACIAAAA6Q8pVO0ARV09ZpOp1haKgtB7cIR3DZ+T/dgc3FVZ13FRqbLotTprNXosxROOxHFmg0OFwOIUW1KsFjPIDukxDNVaMFdkVW4qPdSZqaelgpkUobjX/UWSSTrKPCsHt+z6BSQLMo1XrtiQDjlHYnUk5c42jMlPGg1mf2ngiyJ2o3jQmLQqduW5brsBqqKaOU9Imm8s9zXrpIi1SIto+bWkCZFqVsVGFFQ29QohRsLXrJfTrKNWeQjJRkK7zSJUVuybdvWdVLbValLphlEfdpsmIlSXW1tkaiJxRmeuRkR5yMKAuhUDRhRq+5b0Go1STMksEctJqa1C1dqk5LJlsIuTJjGcvigQGam9bNrHTajUWVsOSHJhupZQv4ZNp1SxnymeBOVC4N9WZS7c3sSSgSXn92186+6auzGNmNUMk2hXLOj2jYdAnrtynVadXCdeeXNSpRNtJVqkhGDLVPy8I2d8M7/AL9t5NKtxNVS5b8U40F5ajQhOoeqazIyySS4cmRcpiYp15UZ61oFDuS3TqhU1azhOtSzZMkqPJoXgjyWeTAzi0mpVdaKw5RGUxlUkqU9EadNJG1jHcKxlOzGOHgDK6qz7ZbC/qAR6OCr0+j0Sm1SPUkxv/SXUG040pBq7skKURKIy+kbGrLtWh31SLcas+myGagzEKY7I1lKLdUpI9z24QZZznhM8+ARNVuylLst21aPRHYcZc1Evd3pW6uqUlKk91hJF4Sxgi4PDkfKuXedTvSnXFvImjhpip3HdM624kkuHGzOqBN6/Cmp9u0WgovOvTKe3UmaHNKHBiPqPc1LU4aSUvG0ySWNnhGDX26Rcujd+6I1Gh0ipU6eiM+iGk0MvNrSZpPV8CiMvAMWnX82iq3EdSpCJ1HrzpuyYJvGk0qJeslSVkWxScn4Now7muyDKtxq27fpB0qlpf3y8S391dfdxgjUrBbCLgIiBJtXCRAAEYgAAAAAAEKvShx7B6Ig+zoEoQq9KHHsHoiD7OgX4WNpU3uUu/5bf4r2V4A9yl3/AC2/xXsrwDiSEtpd77F4dOzf11iXIVGl3vsXh07N/XWJch0ilvvgoXQ0f/I11p0V+4rjg0SM6hp6Y6TaVr+CnPhPA2N98FC6Gj/5GXoW76dv/wD2y/8AwxXURm0Me47KqNDvOPbUp5lTkpxpLElJHuTiXDIiWR8mcl9hjT3DS3aNXp9IdcS65CkuR1LQR4UaFGkzLPg2DrlLMrsk71Vg6rbFdJ1nZ3TsJUktZP3FHnyEPaPCh9uuk2vPyY0aXTZLhRX32TdSwpx9ZG7qkRmZljHAfCLhr5cTs4mpJpMyMsGXgMekhRkZkRmRcI6Td1WpFSs9lmfcLFdr7E9Bx5LcVxC97mR6yFqUktYtbBkLKdcEpOnJq0248JFGlLbYlxSjo1ZGuyRmpZ4yZkZljbswXlzMOdEd3BDQZER4PB+ECQZnsIz+gdeotWfuONe9vz2YxUun0qRKgRm2UpTGWwotTVMiz9O08+EYdYq8+ybEtIraW3CeqcVcuZKQ0k1vL18EkzMj2JLZgMGj5y5ZqnnA91D8v9B3WNCgK012nP3hGbOq0M5syMhBJbN1UZ7W2eDOCP7RF25WLuuu4H5MKZAhJp8R11LrrKEsU+PlOTR3J6uNhFgjPhx4REmmN3PlINJ4PJH5R+mm9dxKVK1EmoiNRlsT5R07SKtE/RpR6m/Vo9bmoqbsY57bKkKUjcyVqHrJSZ4M85x4R+tMtwTW7tetqIliJTcRlPtNNpLd1mhteus8ZzwEXkL6RcE9PHvLnlw0+LTau9ChVRipsNmWrJYSZIXkiPYR7dnB9gwFIUnhIyHdqzFixNIt/wBwJiR3pVGhNuwmnGyUhDikpLdNU9h6pFnbyiZYqsu8tFlzybkW3Jl0dcd6FMW2lLid0WaVN5IiyRl4PBkMLPTc6oNOfq9ahUuMWXpb6GUfSo8f0FVTrKiV69q1RqLVCjwKWy68qXM7rKGlJSpXcFwGZ5LZwD66BEIVpOp6lERqbafWjPyiaVgZ2hFSlVq7lrzrHbkw1fTrN5ApWJw1crR+67TZU63q/S6+URG6SGYprS8hBcKiQsiMyLyCKJJnwEZ/QOge5/J4tJUR0tYorUeQqWf+0mtyVnW8mcfbgZ7c+RaGiykVS39SNUKxMkb5mk2lTiUNqwltJmXcl4TwBpiY1bOYY24HuoeM42Ds7yGKnW9GVzyIrLNTqr5pmpQ2SSeNp4kpcNJFjKiPJ/YP1bdyv1K47tok+BT5FHgw5cmLAUwkmmnGFZQZYLO3bnbtyYYPL7y4saD2eUeavlwOlVKrzrp0RVKbWVNPyqZVGSiupaSk0NuIUSm9hF3OwjIh+L+ZSV/2shDRES6fTjwSeHJFkMJPT7OckkzPYWeQeGWB2M6tSKXpCvqE9ORRahLlqRAqRsa6Y5k5lSTxtQSiwWsRbBz/AEjQq7AuRxu4nmZE1xtDhSGjSaHmzSWqsjSREeSLhxk/CIk0xCbIVelDj2D0RB9nQJQhV6UOPYPREH2dAvwkbSpvcpd/y2/xXsrwB7lLv+W3+K9leAcSkJbS732Lw6dm/rrEuQqNLvfYvDp2b+usS5DpFLffBQuho/8Akau2qxKoFdh1mEls5MRwnGycLKTMuUiwNpffBQuho/8AkTQq5xLe0G66rRLr7ZYCm0TTdW4ojSZoVr51kmWeDaMiDetXh3JUq42mK45VFOHNjutazLyXFaykmkzzjPlyXKJoBFi0w3lauBqoMNsR6DSKahDpOmcVlWuoyIyIjWtSjxt4CMizt8BDIdvOrOXy3eCkRuyLbiHEpJB7nlCSSWzOeAi8Im+E8ENwxa9xvpfUzQam6TBf6poirPc9mduzZsMjAzaX0o90VGlSaw/GSwa6vEeiSddJnhDvwtXbsPk4RsaPfU6DRWKNMpVKq8KKs1xUT2DWbBnwkk0qI8GfCR5ITtOplQqUsolPgyZcg8/6TLRrX/Qto/c+kVSBPTAnU2XFlLMiSy6ypKzM9hYSZZMDNm6RfdeK9EXYtxl2oNoU2glt4bQg21N6pJLGCJKjx5RhWlcs22pkh6I1HkNSo6o0mPIRrNvNq4UqIjLkLaRjGeoFbZjokPUie2y48bCFqjqJKnCMyNBHjarJHsHtToFbpbjDdSpE+GuQeGUvx1INz/tyW3hLgBc23Z9fu6dV6JHoqoUCHT40hT7LMZo06hmnBlkzMz5duT8ow7kr82v19ytTUtJkr1Mk2kyT3CSSWwzPwJIO1q4N5vzOwlS3tHUpLzu9V6jZpMyURnjBYMjz9Ax6RR6pWH1MUqmy5zqSypEdlThkXlwWwEnVO7fp0g15F4S7oSUXfU1G5SWDa1mHW8ERoUgz2keC8I+NwXpOqlGKix6fTqTTTd3ZyNBZNCXV+BSjMzM8fTgaGZAmw5pwpcSQxKSeqplxs0rI+TB7RnyrXuOKqOmTQamyclWqwS4q07ofInJbTBc2l+7DrardvCmVksmmM+RuEX+5s9iy+1JmQ3LVwuWRfNafoDtPqcSSl2OSnUm406w4olYMiMtuwiP6DHxuqyKla9woh1KNNegE6whUtmMokua6UqNKM7DUWVFjlSNTclLKLPmuQIdSRTGZG4JcmM6q0qxnVXjYSuHYB71htalf1Wk0t+mQYVKosSSWrIRTYpMm8XIpW1Rl5M4Hxt69J1KozlEfgU+q0xbu7FGnNGtLbmMGpBkZGk/oMaRmmVB9lp5mDJcaecNptaGjMlrxnVLlPyD71e365SGm3arSJ8Ftw8IVIjqQSvDsMyAzbds5971mZc9Pr7iYqXqcaN6R22tRhlKDylCUkewvtGLS7nqNPqlUqLCWDeqcd+O+SkmZarvwsbdh8nCMemW7X6nEXLp9FqEuMjOs6zGWtBY4dpFgbfR/RoVdcq1HfjqOeqC49BcyZGl1ruzRjODJSSUW3gPAEaplqYtdmR7bmUBtLW85j7b7pmXd6yCPGD4CLafgFDF0k1piJATvGluzae0TMWoOxtaQ02XAkjM8eQjxks8PhESfCAJFphTHeDr9XqdSqVEo9RcqL+7uIkMqwheT+AaVEoi28GcHsGuumvz7jqp1CoG3r6iW20NI1UNoSWEpSXgIiGqAE1TjAQq9KHHsHoiD7OgShCr0oceweiIPs6BfgjaVN7lLv+W3+K9leAPcpd/y2/xXsrwDiSEtpd77F4dOzf11iXIVGl3vsXh07N/XWJch0ilvvgoXQ0f/ACJoUt98FC6Gj/5E0KsgAAiP03/1E/8AcQ7ledSulnTfQIcWVPRF14hx2kKUltSFEklngth5wojPyeQcMQeFEZ8BGQ6VfOk6suV+Uq167LZprzLSSLUIjSZNpSrUMy1kbS4UmQsS1paIicq6SmgxaTpGktPTGEHWUsvuU1CVPJYMz2bVFhBryR7dvBtEmq4KJUFWZRqaVWkLp1UTqyZ7aEq3NTiMNlqqVsI/6ZENQrhrVDnLm0qoPRn3CMnFEeScI/AojySvtIfas3XcFXmxplQqK3Hoq9djVQlCW1ZI8klJEkjyReDwBlZ6kTCxuS8qtC0yy6jJcenMU2puE3E1zJvUbUpJEki2EZFk844do9qNJhOrol10OrVCTS5VcS05Gn7HWXzNKjPJGZLyRbVFyFkQjFcqrFdOuMznUVI3VOnILGsalZ1jPwbcnkuDaNo9d9Yq9dpcqvVBb7EOQhxKEtpQhBEojUZIQRFnZyZDKReJ3dUYqN0H7pNcB1+bvTfbiDYVkmt6mlRnlPwdXG3PhPyjWYt+NolmmqRU2IT1wvIfVTW0KM0pIzaSrWUXcYwZeUS97aR6/MrNaj0iuSk0aZJdNpOqSVG2pWdXWMtYk/8AHOBM25dFet5Tp0eouRkvY3Vs0pW2vHBlCiNJn5cBl1PUiJdUs6t0K4NJdmMxmp7q6fFda3zUEIS4+pKVqZ+Co86p7CPI5xU65dxvzDlVOrFqyidey6vDbpGZEf8AxPhIv6DAqly12pVVmqTKk8qYxgmXUGTZtYPJapJwSdu3ZgZVx3pc9wxERKxVnZLCFErc9RKCUovCrVItY/KeTDLmbxMLfStPqj2l5iG7MluQN8QHGWVOqNojNprKklnHCatvLkbGWtNUvjSJZzqjNdSW6/CQZZzJZM1pIuQzSSi+zA5rOvK5p1LhUyXVnXosJSFx0KSnKDR8HusZPHgyZjDTXqum4Oz6Z7pVTdje3yR91rnwmGVnqRl05ylzXrptWwqPUnaW/S4C3pchBmS23nUG49giwZqJGEl/QfLVo6tDl3IpUysTWWZcVZrntJQknDdwakYUe0yPbnBjmqK7WEV466ioPpqZum8clKsL1z4Tz5eTgGfWb1uisRZEWo1d56NIJJOsklKG1ap6xdykiIjztyRbfCGTzIdNvuXb1KkWqaqjcURuJS478Eqe02bJGZZNZGpZd0Z8OwauxKpDrXuhU1eBFciw5Tz7xtOJIlJSbKtbJEZlw5MRNFvi6aPTk06BVloioMzQ240h0m88OrrpPV+zAyrRuZumy63XJ778isPw3GYij25dd7lTilf8U5xymYZPMiZhMTjQc1828am6K1ccmR8QPhARiAAABCr0oceweiIPs6BKEKvShx7B6Ig+zoF+FjaVN7lLv+W3+K9leAPcpd/y2/xXsrwDiSEtpd77F4dOzf11iXIXWlqgVxzSldjyKNUFNuVuYtC0xlmSkm+syMjxtIyEwVvV3w0Wol+GX1DrCezZX3wULoaP/kTQsLyplRk9hyjwJT25Uphpzc2lK1FlnKTwWwy5BoOwVa8UzvR19QEy1wDYdgq14qnejr6g7BVrxVO9HX1AmWvAbDsFWvFU70dfUHYKteKp3o6+oDLXgNh2CrXiqd6OvqDsFWvFU70dfUBlrwGw7BVrxVO9HX1B2CrXiqd6OvqAa8BsOwVa8VTvR19Qdgq14qnejr6gGvAbDsFWvFU70dfUHYKteKp3o6+oDLXgNh2CrXiqd6OvqDsFWvFU70dfUBlrwGw7BVrxVO9HX1B2CrXiqd6OvqAy14DYdgq14qnejr6g7BVrxVO9HX1AZa8BsOwVa8VTvR19Qdgq14qnejr6gMteA2HYKteKp3o6+oOwVa8VTvR19QGWvIVelDj2D0RB9nQNL2DrXimd6OvqFLpBptQqFYhuwIEqU2ilw2lKZaUskrSwglJMyLYZHsMuEj2GL8Oon2lu/cpd/wAtv8V7K8Az/cuUWsRdOluyZNKnMsI3zruOMKSlOYrpFkzLBbTIgHFiHf7soKZdenOmWTVIcPg/5GNT2rp5DF9VCLslK2f+8v1jGKSSLwDaNn0Y8PSYiXK7ct1L82qJUXwJzif6YG87U2+QxnWcRHU630o9+0VWqnkCNnHT6FJjKH7UmvkmHak18kxcaqeQNVPIK79PRD9qTXyTDtSa+SYuNVPIGqnkA9PRD9qTXyTDtSa+SYuNVPIGqnkA9PRD9qTXyTDtSa+SYuNVPIGqnkA9PRD9qTXyTDtSa+SYuNVPIGqnkA9PRD9qTXyTDtSa+SYuNVPIGqnkA9PRD9qTXyTDtSa+SYuNVPIGqnkA9PRD9qTXyTDtSa+SYuNVPIGqnkA9PRD9qTXyTDtSa+SYuNVPIGqnkA9PRD9qTXyTDtSa+SYuNVPIGqnkA9PRD9qTXyTDtSa+SYuNVPIGqnkA9PRDlaTXyTE5YVvk/Hm5LYmoy0F9j6y/wOuEkuQhGaMiLe1RLH/y072lwT5cX6FImIUGjyhlCuuJIIsapL/8oUQCktoi7NsbPleqYDO+7Dr0ilsQx6pxnK+uX6xjGGTVOM5X1y/WMYw0jZ9Cm0JSzeMq10o9+0VYlLM4yrXSj37RVhGzjpcQAAVqAAAAAAAAAAAAAAAAAAAAAAAAAAAAAAAAAPSEXoy+L1Hpad7S4LQhF6Mvi9R6Wne0uCSxvyh0S2uO2PveqYBbXHbH3vVMBnfd5vFc/pj1TjOV9cv1jGMMmqcZyvrl+sYxhpGz202hKWZxlWulHv2irEpZnGVa6Ue/aKsI2cdLiAACtQAAAAAAAAAAAAAAAAAAAAAAAAAAAAAAAAB6Qi9GXxeo9LTvaXBaEIvRl8XqPS072lwSWN+UOiW1x2x971TALa47Y+96pgM77vN4rn9MeqcZyvrl+sYxhk1TjOV9cv1jGMNI2e2m0JSzOMq10o9+0VYlLM4yrXSj37RVhGzjpcQAAVqAAAAAAAAAAAAAAAAAAAAAAAAAAAAAAAAAPSEXoy+L1Hpad7S4LQhF6Mvi9R6Wne0uCSxvyh0S2uO2PveqYBbXHbH3vVMBnfd5vFc/pj1TjOV9cv1jGMMmqcZyvrl+sYxhpGz202hKWZxlWulHv2irEpZnGVa6Ue/aKsI2cdLiAACtQAAAAAAAAAAAAAAAAAAAAAAAAAAAAAAAAB6Qi9GXxeo9LTvaXBaEIvRl8XqPS072lwSWN+UOiW1x2x971TALa47Y+96pgM77vN4rn9MeqcZyvrl+sYxhk1TjOV9cv1jGMNI2e2m0JSzOMq10o9+0VYlLM4yrXSj37RVhGzjpcQAAVqAAAAAAAAAAAAAAAAAAAAAAAAAAAAAAAAAPSEXoy+L1Hpad7S4LQhF6Mvi9R6Wne0uCSxvyh0S2uO2PveqYBbXHbH3vVMBnfd5vFc/pj1TjOV9cv1jGMMmqcZyvrl+sYxhpGz202hKWZxlWulHv2irEpZnGVa6Ue/aKsI2cdLiAACtQAAAAAAAAAAAAAAAAAAAAAAAAAAAAAAAAB6Qi9GXxeo9LTvaXBaEIvRl8XqPS072lwSWN+UOiW1x2x971TALa47Y+96pgM77vN4rn9MeqcZyvrl+sYxhk1TjOV9cv1jGMNI2e2m0JSzOMq10o9+0VYlLM4yrXSj37RVhGzjpcQAAVqAAAAAAAAD8ua+5q3PV18Hq63BnwZ8gDCYrFPdaW4qQhhKZK4xbsokaziFGkyLPDwbB9nqhAZW4h6dFbU2nWWSnkkaS2bTyewtpf1LlEhKtKrPRlKUqkuyJCZaH0PoUtpnd3CXrN7MmaeDbjW5SH77THmEOuMHBkyCmMvtnKQZk6hthDWq4ZFktpGouHBkXCIz1W7KOnVunzWm1lIbaU686y0hxaSU4aFmg9Us7fg52eDAySqEA1uITOjGppJqcInU5QRGZGZ7dmDIyP6BCTLFrLsWnRkToLbcV83lJaJTaUq3wbvckRGZljBapnsxnaNgdlGqHKa3WM29JenrW8lHdasg1apHsyeMpyXkDJqt2VsiZEjIUuRKYZSnGTW4SSLPBw8vg5R9ywZZIyMhD1K2LhqDDjkh+lFLUtlTRoNwksG2haSUWSPXPuz2GWDIzLwZO2ZSpDKELUSlJSRGZFgjPHJ4AdVmZfoAAV0AAAAAAAAAA9IRejL4vUelp3tLgtCEXoy+L1Hpad7S4JLG/KHRLa47Y+96pgFtcdsfe9UwGd93m8Vz+mPVOM5X1y/WMYwyapxnK+uX6xjGGkbPbTaEpZnGVa6Ue/aKsSlmcZVrpR79oqwjZx0uIAAK1AAAAAAAAAAAAAAAAAAAAAAAAAAAAAAAAAHpCL0ZfF6j0tO9pcFoQi9GXxeo9LTvaXBJY35Q6JbXHbH3vVMAtrjtj73qmAzvu83iuf0x6pxnK+uX6xjGGTVOM5X1y/WMYw0jZ7abQlLM4yrXSj37RViUszjKtdKPftFWEbOOlxAABWoAAAAAAAAAAAAAAAAAAAAAAAAAAAAAAAAA9IRejL4vUelp3tLgtCEXoy+L1Hpad7S4JLG/KHRLa47Y+96pgFtcdsfe9UwGd93m8Vz+mPVOM5X1y/WMYwyapxnK+uX6xjGGkbPbTaEpZnGVa6Ue/aKsSlmcZVrpR79oqwjZx0uIAAK1AAAAAAAAAAAAAAAAAAAAAAAAAAAAAAAAAHpCL0ZfF6j0tO9pcFoQi9GXxeo9LTvaXBJY35Q6JbXHbH3vVMAtrjtj73qmAzvu83iuf0x6pxnK+uX6xjGGTVOM5X1y/WMYw0jZ7a8YSlnbKnWulHv2iryQ0U22KTJmLlKgsbq6rWWrV+ErlMfjtUpPMmP7QZ1i1YxhQZLlDJcon+1Sk8yY/sDtUpPMmP7AXVft+qDJcoZLlE/wBqlJ5kx/YHapSeZMf2Aar9v1QZLlDJcon+1Sk8yY/sDtTpPMo/9gGb9v1QZLlDJcom1WzRE62tGikaCI1EZY1c8o+napSeZR/7SA1X7fqgyXKGS5RPKtWkJSalQ45JIsmerwD4t2/bzrhIaTAWozwRJUkzMDVbt+qfJcoZLlE8Vq0gzURQ45mR4PueAE2rSDziHHPB4PCeADN+36oclyhkuUT52nSuZMf2h2p0rmLB/QggM37fqgyXKGS5ROptajrNRIixVGk8KIiLuTxnB/1H67U6VzJj+0DN+36oMlyhkuUT/anSuZR/7R4dqUkiMzhx8Fw9yC5v2/VDkuUMlyicTbFFUadWNFPXTrJwRd0XKXKW0v6j9dqlK5lH/tBM37fqhyXKGS5ROptajrNWpEjK1TweCLYfIfIY/XanSuZMf2Aub9v1QEZcojNGXxao+WrTvaHBs+1Olcyj/wBoz6NSY1Lb3KI02y3k1aiCwWTPJn9JmK5xa1ozCitrjtj73qmA9trjtj73qmAyvu83iuf0xqpxnK+uX6xjGF6uFDWo1KiR1KM8mZtkZmY83hB5lG80nqHUWeivV9o9kGAvN4QeZRvNJ6g3hB5lG80nqF1L5v8AEGAvN4QeZRvNJ6g3hB5lG80nqDUeb/EGAvN4QeZRvNJ6g3hB5lG80nqDUeb/ABBgLzeEHmUbzSeoN4QeZRvNJ6g1Hm/xxyt0KbKq0qoQVoZeWhpo9c+5faI1ayFFnZjOSPwH5DMergXC4bCnpalajqVrJtzUJSi3XKiL5PdN9znwH9vYt4QeZRvNJ6g3hB5lG80nqDU41x2cqokWpHFJusZeccQpLpKWRoI8JIyIi4SPCjyfBkywWRq36DMUpTrTO5PFUnn23ULSS0tqaUlOD8HdGWwdp3hB5lG80nqDeEHmUbzSeoNS647OMUWDcrMtDspbSUrdQuQREkiX/pMpUeU4POshzhI9hkWzwZMaFW2a8p5Cm0QVyluLRki1kmgtuS25yR7DI854SwOvbwg8yjeaT1BvCDzKN5pPUGpNbj7kW49+EpqQ5uKnVm6S3E/A3fKSRyHuZmX2faMePSLhOkVpmZOU5NlxjRGdS6ZIQe56pFjwGR7TMi2/+B2jeEHmUbzSeoN4QeZRvNJ6g1GtxPsVcLD86RTnFMOyFZTu7pLTgmG0lrbT7rWQe0vpPI2UxmulHp6Y61rNDxOSFqWkl6pOEZowR4MtTWLOT8HLkutbwg8yjeaT1BvCDzKN5pPUGpdbi0unXJIiMKKS81NbZfStSZOGzeNJEhZF8jJZwfBng8I/Zs3SqQSjTho5ZrwbqTMmj1S1DLOODW27TzyDs28IPMo3mk9Qbwg8yjeaT1BqTXDj79LqnYimtxXFR5kanmwSyWXcOmTeDPlTlB5Lwj3elxbulRyss63+sglkSl7XNqDx3JbW9nIRl9PX94QeZRvNJ6g3hB5lG80nqDUa4cbtaBcMKe8urOtvk8klrdaVqkbxNtpUo0+ElGlWODGODbs/ZRLjcbZJUhbajbQTv+qR4cJaddRHjag062CwRkfJnKew7wg8yjeaT1BvCDzKN5pPUGo1uMMUy6WnIxPVZbrW0nTQZa5appJB7cFhSUqNXIazwWwjLf0VqSzS46Jrjjkkm07sa1EZ6+O62l4M5HSN4QeZRvNJ6g3hB5lG80nqDUsdTHwlLa47Y+96pgK5qJEaWS2ozKFlwKS2RGQDO05l5evbVbL/2Q==%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9638" name="AutoShape 6" descr="data:image/jpeg;base64,/9j/4AAQSkZJRgABAQAAAQABAAD/2wBDAAUDBAQEAwUEBAQFBQUGBwwIBwcHBw8LCwkMEQ8SEhEPERETFhwXExQaFRERGCEYGh0dHx8fExciJCIeJBweHx7/2wBDAQUFBQcGBw4ICA4eFBEUHh4eHh4eHh4eHh4eHh4eHh4eHh4eHh4eHh4eHh4eHh4eHh4eHh4eHh4eHh4eHh4eHh7/wAARCAFaAOcDASIAAhEBAxEB/8QAGwABAQADAQEBAAAAAAAAAAAAAAYEBQcBAwL/xABOEAAABQMAAwgLDwMDAwUAAAAAAQIDBAUGEQcSIRMUMTVRVHXRFRYiN0FVYZOUsrQIFzI0UlZxc4GChJWzwtKRksEjQmIzcqElQ0V0sf/EABkBAQEBAQEBAAAAAAAAAAAAAAABAwIEBf/EACQRAQACAQMCBwEAAAAAAAAAAAABAhESMTIDUQQTFCFBgaFh/9oADAMBAAIRAxEAPwDgGlK/b6h6TbqiRL0uOPGYrMxtllqqPIQ2hLyySlKSVgiIiIiIuATfvjaQvn3dH5u//MNLvfYvDp2b+usS4Co98bSF8+7o/N3/AOYe+NpC+fd0fm7/APMaVmj1V5pLrNMmuNqLKVJjqMjLlI8D99gq14on+jL6hcDb++NpC+fd0fm7/wDMPfG0hfPu6Pzd/wDmNR2CrXiif6MvqDsFWvFE/wBGX1BhW398bSF8+7o/N3/5h742kL593R+bv/zGo7BVrxRP9GX1B2CrXiif6MvqDA2/vjaQvn3dH5u//MPfG0hfPu6Pzd/+Y1HYKteKJ/oy+oOwVa8UT/Rl9QYG398bSF8+7o/N3/5h742kL593R+bv/wAxqOwVa8UT/Rl9Qdgq14on+jL6gwNv742kL593R+bv/wAw98bSF8+7o/N3/wCY1HYKteKJ/oy+oOwVa8UT/Rl9QYG398bSF8+7o/N3/wCYe+NpC+fd0fm7/wDMajsFWvFE/wBGX1B2CrXiif6MvqDA2/vjaQvn3dH5u/8AzD3xtIXz7uj83f8A5jUdgq14on+jL6g7BVrxRP8ARl9QYG398bSF8+7o/N3/AOYe+NpC+fd0fm7/APMajsFWvFE/0ZfUHYKteKJ/oy+oMDb++NpC+fd0fm7/APMPfG0hfPu6Pzd/+Y1HYKteKJ/oy+oOwVa8UT/Rl9QYG398bSF8+7o/N3/5h742kL593R+bv/zGo7BVrxRP9GX1B2CrXiif6MvqDA2/vjaQvn3dH5u//MPfG0hfPu6Pzd/+Y1HYKteKJ/oy+oOwVa8UT/Rl9QYG398bSF8+7o/N3/5h742kL593R+bv/wAxqOwVa8UT/Rl9Qw5UZ+K6bMllxl0uFDiDSZfYYmB2r3NF63jVtNtv0+q3bXp8N3fO6R5NRddbXiM6ZZSpRkeDIj+kiAaH3KXf8tv8V7K8A5khLaXe+xeHTs39dYlyFRpd77F4dOzf11iXIdIq71lymm6ChqS8hPYeOeErMi/3Cd3/ADueyPOn1jeX3wULoaP/AJE0LlZZO/53PZHnT6w3/O57I86fWMYAyjJ3/O57I86fWG/53PZHnT6xjAGRk7/nc9kedPrDf87nsjzp9YxgDIyd/wA7nsjzp9Yb/nc9kedPrGMAZGTv+dz2R50+sN/zueyPOn1jGAMjJ3/O57I86fWG/wCdz2R50+sYwBkZO/53PZHnT6w3/O57I86fWMYAyMnf87nsjzp9Yb/nc9kedPrGMAZGTv8Anc9kedPrDf8AO57I86fWMYAyMnf87nsjzp9Yb/nc9kedPrGMAZGTv+dz2R50+sN/zueyPOn1jGAMjJ3/ADueyPOn1ij0pqUqvwlKUajOkQTMz25Pe6BJkKvShx7B6Ig+zoD4X4U3uUu/5bf4r2V4A9yl3/Lb/FeyvAOJIS2l3vsXh07N/XWJchUaXe+xeHTs39dYlyHSKW++ChdDR/8AImhS33wULoaP/kTQqyAACIyKfCl1CWiJBivypDmSQyy2a1qwWdhFtPZkfdqkT3qZNqTcZRxYK0NyV5ItzUszJJGR7dppMVWgXvsUT/ud/RcH3pXezvzpCD+o6LDuKxMZc/AhVaLKFT7ju9mlVNxxuKuO+4pbfwkmhpSiPy7SLYN7FolmXHb1dRb0WqRKjRoapiHpL6VpltIPuzUgiLUPB5IiM/pDCRSZjMIao0qfT4kKVMjm0zOaN6MozI9dBKNOfJtI+EYI6NeKYaqJo9TUESVxTpqt1THxuik7srYnOzI+1atWlyLDqlej21WLfkU5xk0lLeNxEltxWr/uQk9YtnBs2hh1PT7OZjLplMqFTW8inwn5SmWlPOk0g1GhBcKjxwEXKLpdMsWhUW3p1aiVOfIqkMnnGGHybS0W6LSbmcHrZ1SIk7C2Ht2jNhWhFpukC66IzUJpR4VIkSWHGnTbUtO5pWlK8cJYURGXAeAwR05ctG9ti067cjUh2kwyeajGROuLdS2hJqzgsqMiyeD2Cqp1uUGHo/p9xTKJU62UtTpS3okrc0wiSeCIyJJ7TLblWCG4psu1W9Arqn6RUHG+yxNuEmUSVKkbhkl51fgYx3P/AJEwRTu5E4hTa1IWWFJPBkPyOts2HTaVAorVQte4K3IqMZEmTJhrNDcVK+BKSJB6yiLaeTLqxKdYdEg128INwyZK49BZS827H7la0msjxg/CaTx5DPw4FweXLl4DotLpFoSaVVrylwKgzRIjrUWNTkSSU66+pOTy6ZbElw8Gdvk24d3UCgvWXBvG2mpUSK5LVBlw5DxOmy6SdYjSrBZIy5Qwk0lDDYRqPPk0eXV2IxrhRFoQ+7ksINfwSxw7cCg0Z25T63Kqc2suPppdIhLmSUsYJbhFwIIz4M8oqd2tqRobueRb0OdBzLiJkR5DxOkkyUeFJXgskZeA+AyEwtaZjLmNTps+mSEsVGG/EdW2l1KHUGkzQoskrB+AxiCv0rU5umXHHjNyZchJ06K5rSXjcURqbIzIjPgLJ7C8AkAcWjEgAAIEKvShx7B6Ig+zoEoQq9KHHsHoiD7OgX4WNpU3uUu/5bf4r2V4A9yl3/Lb/FeyvAOJIS2l3vsXh07N/XWJchUaXe+xeHTs39dYlyHSKW++ChdDR/8AImhS33wULoaP/kTQqyAACIp9FtbhW5fVNrVR3TesZThubmnWV3TaklgtmdpkPrBr0Bmy7opS913xU5cZ2PhHc6ra1mrJ52bFEJMBcuotMey90Cm2nSLHW6g3GyiSjWgjxrFuC8lkZTVbsy3LfrhW3JqkyoViIcMm5TKUJitLPKyNRGeuezGSIvoIQdJqU2lTCl0+S5GfJCkE42eD1VEaVF9pGZDLtu3azcUtcajwlyVtoNxxWSShtPylKMyJJfSYZdVvMRiIWlIvajQqvYs16O9IbocVbMxBoLYpSl4UjJ7TSSiUWcbSH1rN0UFNqXHSmK/XK3MqpsrQ9MZ1Eo1XNbVwajPOM5Pg4NglKzZVdptLdqikw5cJhSUvPQ5jT6WjUeCJWoZmWT2DV1Sky6bGhPyTYNE1ndmtzeSs9XP+4iPuT8hiLrtDaXdWIdTpduR426G5TqaUZ/WTgtfdXFbOUsKIVjt8UNV/XFWy31vWoUVcJj/SLW3Q2UILJZ2FlJ7Ry/B8A9wfDgPdz5k5dG0bVy27XejVlVfrTclCT33TG4pG1JPbhJr18avBwls2jUvXHTndGkygJbcbmv1w56UJR/ppaNvVxnlI/BgR5Ee0xuLpoEm33oLcl5pw5kJqYjc89ylwskR5LhFNc4W026KHctMpTtSuOt0KoQYaIbzcZg3W30o+CssLThRke3I0tHuClU+DeEPfE6QmqRksQ3XkFrrw4Rkbm0yLYXKYisGGDENcz7yt7Kr1D7VKlaVyHKjwpb6JTEuMglqZdSWNqTxlJl5Qu+vURu0IVnWyqXIgsy1TZMuS0TannjTqlhJGeEknHCYiMGAqa5xhYaMrip1DlVSDWkvnTKvCXDkLYIjW3ngWRHw4PwDZzKzZ9NsGs21RJFSmSJrzDu+n2SbSs0KPKSSRnqkReE+EzPgwOeAIsXmIwqNJVbhV+vszYG67kiBHYPdE6p6yGySr7MkJcABzM5nIAACBCr0oceweiIPs6BKEKvShx7B6Ig+zoF+FjaVN7lLv+W3+K9leAPcpd/y2/wAV7K8A4khLaXe+xeHTs39dYlyFRpd77F4dOzf11iXIdIpb74KF0NH/AMiaFLffBQuho/8AkTQqyAACIAAAA6Q8pVO0ARV09ZpOp1haKgtB7cIR3DZ+T/dgc3FVZ13FRqbLotTprNXosxROOxHFmg0OFwOIUW1KsFjPIDukxDNVaMFdkVW4qPdSZqaelgpkUobjX/UWSSTrKPCsHt+z6BSQLMo1XrtiQDjlHYnUk5c42jMlPGg1mf2ngiyJ2o3jQmLQqduW5brsBqqKaOU9Imm8s9zXrpIi1SIto+bWkCZFqVsVGFFQ29QohRsLXrJfTrKNWeQjJRkK7zSJUVuybdvWdVLbValLphlEfdpsmIlSXW1tkaiJxRmeuRkR5yMKAuhUDRhRq+5b0Go1STMksEctJqa1C1dqk5LJlsIuTJjGcvigQGam9bNrHTajUWVsOSHJhupZQv4ZNp1SxnymeBOVC4N9WZS7c3sSSgSXn92186+6auzGNmNUMk2hXLOj2jYdAnrtynVadXCdeeXNSpRNtJVqkhGDLVPy8I2d8M7/AL9t5NKtxNVS5b8U40F5ajQhOoeqazIyySS4cmRcpiYp15UZ61oFDuS3TqhU1azhOtSzZMkqPJoXgjyWeTAzi0mpVdaKw5RGUxlUkqU9EadNJG1jHcKxlOzGOHgDK6qz7ZbC/qAR6OCr0+j0Sm1SPUkxv/SXUG040pBq7skKURKIy+kbGrLtWh31SLcas+myGagzEKY7I1lKLdUpI9z24QZZznhM8+ARNVuylLst21aPRHYcZc1Evd3pW6uqUlKk91hJF4Sxgi4PDkfKuXedTvSnXFvImjhpip3HdM624kkuHGzOqBN6/Cmp9u0WgovOvTKe3UmaHNKHBiPqPc1LU4aSUvG0ySWNnhGDX26Rcujd+6I1Gh0ipU6eiM+iGk0MvNrSZpPV8CiMvAMWnX82iq3EdSpCJ1HrzpuyYJvGk0qJeslSVkWxScn4Now7muyDKtxq27fpB0qlpf3y8S391dfdxgjUrBbCLgIiBJtXCRAAEYgAAAAAAEKvShx7B6Ig+zoEoQq9KHHsHoiD7OgX4WNpU3uUu/5bf4r2V4A9yl3/AC2/xXsrwDiSEtpd77F4dOzf11iXIVGl3vsXh07N/XWJch0ilvvgoXQ0f/I11p0V+4rjg0SM6hp6Y6TaVr+CnPhPA2N98FC6Gj/5GXoW76dv/wD2y/8AwxXURm0Me47KqNDvOPbUp5lTkpxpLElJHuTiXDIiWR8mcl9hjT3DS3aNXp9IdcS65CkuR1LQR4UaFGkzLPg2DrlLMrsk71Vg6rbFdJ1nZ3TsJUktZP3FHnyEPaPCh9uuk2vPyY0aXTZLhRX32TdSwpx9ZG7qkRmZljHAfCLhr5cTs4mpJpMyMsGXgMekhRkZkRmRcI6Td1WpFSs9lmfcLFdr7E9Bx5LcVxC97mR6yFqUktYtbBkLKdcEpOnJq0248JFGlLbYlxSjo1ZGuyRmpZ4yZkZljbswXlzMOdEd3BDQZER4PB+ECQZnsIz+gdeotWfuONe9vz2YxUun0qRKgRm2UpTGWwotTVMiz9O08+EYdYq8+ybEtIraW3CeqcVcuZKQ0k1vL18EkzMj2JLZgMGj5y5ZqnnA91D8v9B3WNCgK012nP3hGbOq0M5syMhBJbN1UZ7W2eDOCP7RF25WLuuu4H5MKZAhJp8R11LrrKEsU+PlOTR3J6uNhFgjPhx4REmmN3PlINJ4PJH5R+mm9dxKVK1EmoiNRlsT5R07SKtE/RpR6m/Vo9bmoqbsY57bKkKUjcyVqHrJSZ4M85x4R+tMtwTW7tetqIliJTcRlPtNNpLd1mhteus8ZzwEXkL6RcE9PHvLnlw0+LTau9ChVRipsNmWrJYSZIXkiPYR7dnB9gwFIUnhIyHdqzFixNIt/wBwJiR3pVGhNuwmnGyUhDikpLdNU9h6pFnbyiZYqsu8tFlzybkW3Jl0dcd6FMW2lLid0WaVN5IiyRl4PBkMLPTc6oNOfq9ahUuMWXpb6GUfSo8f0FVTrKiV69q1RqLVCjwKWy68qXM7rKGlJSpXcFwGZ5LZwD66BEIVpOp6lERqbafWjPyiaVgZ2hFSlVq7lrzrHbkw1fTrN5ApWJw1crR+67TZU63q/S6+URG6SGYprS8hBcKiQsiMyLyCKJJnwEZ/QOge5/J4tJUR0tYorUeQqWf+0mtyVnW8mcfbgZ7c+RaGiykVS39SNUKxMkb5mk2lTiUNqwltJmXcl4TwBpiY1bOYY24HuoeM42Ds7yGKnW9GVzyIrLNTqr5pmpQ2SSeNp4kpcNJFjKiPJ/YP1bdyv1K47tok+BT5FHgw5cmLAUwkmmnGFZQZYLO3bnbtyYYPL7y4saD2eUeavlwOlVKrzrp0RVKbWVNPyqZVGSiupaSk0NuIUSm9hF3OwjIh+L+ZSV/2shDRES6fTjwSeHJFkMJPT7OckkzPYWeQeGWB2M6tSKXpCvqE9ORRahLlqRAqRsa6Y5k5lSTxtQSiwWsRbBz/AEjQq7AuRxu4nmZE1xtDhSGjSaHmzSWqsjSREeSLhxk/CIk0xCbIVelDj2D0RB9nQJQhV6UOPYPREH2dAvwkbSpvcpd/y2/xXsrwB7lLv+W3+K9leAcSkJbS732Lw6dm/rrEuQqNLvfYvDp2b+usS5DpFLffBQuho/8Akau2qxKoFdh1mEls5MRwnGycLKTMuUiwNpffBQuho/8AkTQq5xLe0G66rRLr7ZYCm0TTdW4ojSZoVr51kmWeDaMiDetXh3JUq42mK45VFOHNjutazLyXFaykmkzzjPlyXKJoBFi0w3lauBqoMNsR6DSKahDpOmcVlWuoyIyIjWtSjxt4CMizt8BDIdvOrOXy3eCkRuyLbiHEpJB7nlCSSWzOeAi8Im+E8ENwxa9xvpfUzQam6TBf6poirPc9mduzZsMjAzaX0o90VGlSaw/GSwa6vEeiSddJnhDvwtXbsPk4RsaPfU6DRWKNMpVKq8KKs1xUT2DWbBnwkk0qI8GfCR5ITtOplQqUsolPgyZcg8/6TLRrX/Qto/c+kVSBPTAnU2XFlLMiSy6ypKzM9hYSZZMDNm6RfdeK9EXYtxl2oNoU2glt4bQg21N6pJLGCJKjx5RhWlcs22pkh6I1HkNSo6o0mPIRrNvNq4UqIjLkLaRjGeoFbZjokPUie2y48bCFqjqJKnCMyNBHjarJHsHtToFbpbjDdSpE+GuQeGUvx1INz/tyW3hLgBc23Z9fu6dV6JHoqoUCHT40hT7LMZo06hmnBlkzMz5duT8ow7kr82v19ytTUtJkr1Mk2kyT3CSSWwzPwJIO1q4N5vzOwlS3tHUpLzu9V6jZpMyURnjBYMjz9Ax6RR6pWH1MUqmy5zqSypEdlThkXlwWwEnVO7fp0g15F4S7oSUXfU1G5SWDa1mHW8ERoUgz2keC8I+NwXpOqlGKix6fTqTTTd3ZyNBZNCXV+BSjMzM8fTgaGZAmw5pwpcSQxKSeqplxs0rI+TB7RnyrXuOKqOmTQamyclWqwS4q07ofInJbTBc2l+7DrardvCmVksmmM+RuEX+5s9iy+1JmQ3LVwuWRfNafoDtPqcSSl2OSnUm406w4olYMiMtuwiP6DHxuqyKla9woh1KNNegE6whUtmMokua6UqNKM7DUWVFjlSNTclLKLPmuQIdSRTGZG4JcmM6q0qxnVXjYSuHYB71htalf1Wk0t+mQYVKosSSWrIRTYpMm8XIpW1Rl5M4Hxt69J1KozlEfgU+q0xbu7FGnNGtLbmMGpBkZGk/oMaRmmVB9lp5mDJcaecNptaGjMlrxnVLlPyD71e365SGm3arSJ8Ftw8IVIjqQSvDsMyAzbds5971mZc9Pr7iYqXqcaN6R22tRhlKDylCUkewvtGLS7nqNPqlUqLCWDeqcd+O+SkmZarvwsbdh8nCMemW7X6nEXLp9FqEuMjOs6zGWtBY4dpFgbfR/RoVdcq1HfjqOeqC49BcyZGl1ruzRjODJSSUW3gPAEaplqYtdmR7bmUBtLW85j7b7pmXd6yCPGD4CLafgFDF0k1piJATvGluzae0TMWoOxtaQ02XAkjM8eQjxks8PhESfCAJFphTHeDr9XqdSqVEo9RcqL+7uIkMqwheT+AaVEoi28GcHsGuumvz7jqp1CoG3r6iW20NI1UNoSWEpSXgIiGqAE1TjAQq9KHHsHoiD7OgShCr0oceweiIPs6BfgjaVN7lLv+W3+K9leAPcpd/y2/xXsrwDiSEtpd77F4dOzf11iXIVGl3vsXh07N/XWJch0ilvvgoXQ0f/ACJoUt98FC6Gj/5E0KsgAAiP03/1E/8AcQ7ledSulnTfQIcWVPRF14hx2kKUltSFEklngth5wojPyeQcMQeFEZ8BGQ6VfOk6suV+Uq167LZprzLSSLUIjSZNpSrUMy1kbS4UmQsS1paIicq6SmgxaTpGktPTGEHWUsvuU1CVPJYMz2bVFhBryR7dvBtEmq4KJUFWZRqaVWkLp1UTqyZ7aEq3NTiMNlqqVsI/6ZENQrhrVDnLm0qoPRn3CMnFEeScI/AojySvtIfas3XcFXmxplQqK3Hoq9djVQlCW1ZI8klJEkjyReDwBlZ6kTCxuS8qtC0yy6jJcenMU2puE3E1zJvUbUpJEki2EZFk844do9qNJhOrol10OrVCTS5VcS05Gn7HWXzNKjPJGZLyRbVFyFkQjFcqrFdOuMznUVI3VOnILGsalZ1jPwbcnkuDaNo9d9Yq9dpcqvVBb7EOQhxKEtpQhBEojUZIQRFnZyZDKReJ3dUYqN0H7pNcB1+bvTfbiDYVkmt6mlRnlPwdXG3PhPyjWYt+NolmmqRU2IT1wvIfVTW0KM0pIzaSrWUXcYwZeUS97aR6/MrNaj0iuSk0aZJdNpOqSVG2pWdXWMtYk/8AHOBM25dFet5Tp0eouRkvY3Vs0pW2vHBlCiNJn5cBl1PUiJdUs6t0K4NJdmMxmp7q6fFda3zUEIS4+pKVqZ+Co86p7CPI5xU65dxvzDlVOrFqyidey6vDbpGZEf8AxPhIv6DAqly12pVVmqTKk8qYxgmXUGTZtYPJapJwSdu3ZgZVx3pc9wxERKxVnZLCFErc9RKCUovCrVItY/KeTDLmbxMLfStPqj2l5iG7MluQN8QHGWVOqNojNprKklnHCatvLkbGWtNUvjSJZzqjNdSW6/CQZZzJZM1pIuQzSSi+zA5rOvK5p1LhUyXVnXosJSFx0KSnKDR8HusZPHgyZjDTXqum4Oz6Z7pVTdje3yR91rnwmGVnqRl05ylzXrptWwqPUnaW/S4C3pchBmS23nUG49giwZqJGEl/QfLVo6tDl3IpUysTWWZcVZrntJQknDdwakYUe0yPbnBjmqK7WEV466ioPpqZum8clKsL1z4Tz5eTgGfWb1uisRZEWo1d56NIJJOsklKG1ap6xdykiIjztyRbfCGTzIdNvuXb1KkWqaqjcURuJS478Eqe02bJGZZNZGpZd0Z8OwauxKpDrXuhU1eBFciw5Tz7xtOJIlJSbKtbJEZlw5MRNFvi6aPTk06BVloioMzQ240h0m88OrrpPV+zAyrRuZumy63XJ778isPw3GYij25dd7lTilf8U5xymYZPMiZhMTjQc1828am6K1ccmR8QPhARiAAABCr0oceweiIPs6BKEKvShx7B6Ig+zoF+FjaVN7lLv+W3+K9leAPcpd/y2/xXsrwDiSEtpd77F4dOzf11iXIXWlqgVxzSldjyKNUFNuVuYtC0xlmSkm+syMjxtIyEwVvV3w0Wol+GX1DrCezZX3wULoaP/kTQsLyplRk9hyjwJT25Uphpzc2lK1FlnKTwWwy5BoOwVa8UzvR19QEy1wDYdgq14qnejr6g7BVrxVO9HX1AmWvAbDsFWvFU70dfUHYKteKp3o6+oDLXgNh2CrXiqd6OvqDsFWvFU70dfUBlrwGw7BVrxVO9HX1B2CrXiqd6OvqAa8BsOwVa8VTvR19Qdgq14qnejr6gGvAbDsFWvFU70dfUHYKteKp3o6+oDLXgNh2CrXiqd6OvqDsFWvFU70dfUBlrwGw7BVrxVO9HX1B2CrXiqd6OvqAy14DYdgq14qnejr6g7BVrxVO9HX1AZa8BsOwVa8VTvR19Qdgq14qnejr6gMteA2HYKteKp3o6+oOwVa8VTvR19QGWvIVelDj2D0RB9nQNL2DrXimd6OvqFLpBptQqFYhuwIEqU2ilw2lKZaUskrSwglJMyLYZHsMuEj2GL8Oon2lu/cpd/wAtv8V7K8Az/cuUWsRdOluyZNKnMsI3zruOMKSlOYrpFkzLBbTIgHFiHf7soKZdenOmWTVIcPg/5GNT2rp5DF9VCLslK2f+8v1jGKSSLwDaNn0Y8PSYiXK7ct1L82qJUXwJzif6YG87U2+QxnWcRHU630o9+0VWqnkCNnHT6FJjKH7UmvkmHak18kxcaqeQNVPIK79PRD9qTXyTDtSa+SYuNVPIGqnkA9PRD9qTXyTDtSa+SYuNVPIGqnkA9PRD9qTXyTDtSa+SYuNVPIGqnkA9PRD9qTXyTDtSa+SYuNVPIGqnkA9PRD9qTXyTDtSa+SYuNVPIGqnkA9PRD9qTXyTDtSa+SYuNVPIGqnkA9PRD9qTXyTDtSa+SYuNVPIGqnkA9PRD9qTXyTDtSa+SYuNVPIGqnkA9PRD9qTXyTDtSa+SYuNVPIGqnkA9PRD9qTXyTDtSa+SYuNVPIGqnkA9PRDlaTXyTE5YVvk/Hm5LYmoy0F9j6y/wOuEkuQhGaMiLe1RLH/y072lwT5cX6FImIUGjyhlCuuJIIsapL/8oUQCktoi7NsbPleqYDO+7Dr0ilsQx6pxnK+uX6xjGGTVOM5X1y/WMYw0jZ9Cm0JSzeMq10o9+0VYlLM4yrXSj37RVhGzjpcQAAVqAAAAAAAAAAAAAAAAAAAAAAAAAAAAAAAAAPSEXoy+L1Hpad7S4LQhF6Mvi9R6Wne0uCSxvyh0S2uO2PveqYBbXHbH3vVMBnfd5vFc/pj1TjOV9cv1jGMMmqcZyvrl+sYxhpGz202hKWZxlWulHv2irEpZnGVa6Ue/aKsI2cdLiAACtQAAAAAAAAAAAAAAAAAAAAAAAAAAAAAAAAB6Qi9GXxeo9LTvaXBaEIvRl8XqPS072lwSWN+UOiW1x2x971TALa47Y+96pgM77vN4rn9MeqcZyvrl+sYxhk1TjOV9cv1jGMNI2e2m0JSzOMq10o9+0VYlLM4yrXSj37RVhGzjpcQAAVqAAAAAAAAAAAAAAAAAAAAAAAAAAAAAAAAAPSEXoy+L1Hpad7S4LQhF6Mvi9R6Wne0uCSxvyh0S2uO2PveqYBbXHbH3vVMBnfd5vFc/pj1TjOV9cv1jGMMmqcZyvrl+sYxhpGz202hKWZxlWulHv2irEpZnGVa6Ue/aKsI2cdLiAACtQAAAAAAAAAAAAAAAAAAAAAAAAAAAAAAAAB6Qi9GXxeo9LTvaXBaEIvRl8XqPS072lwSWN+UOiW1x2x971TALa47Y+96pgM77vN4rn9MeqcZyvrl+sYxhk1TjOV9cv1jGMNI2e2m0JSzOMq10o9+0VYlLM4yrXSj37RVhGzjpcQAAVqAAAAAAAAAAAAAAAAAAAAAAAAAAAAAAAAAPSEXoy+L1Hpad7S4LQhF6Mvi9R6Wne0uCSxvyh0S2uO2PveqYBbXHbH3vVMBnfd5vFc/pj1TjOV9cv1jGMMmqcZyvrl+sYxhpGz202hKWZxlWulHv2irEpZnGVa6Ue/aKsI2cdLiAACtQAAAAAAAAAAAAAAAAAAAAAAAAAAAAAAAAB6Qi9GXxeo9LTvaXBaEIvRl8XqPS072lwSWN+UOiW1x2x971TALa47Y+96pgM77vN4rn9MeqcZyvrl+sYxhk1TjOV9cv1jGMNI2e2m0JSzOMq10o9+0VYlLM4yrXSj37RVhGzjpcQAAVqAAAAAAAAD8ua+5q3PV18Hq63BnwZ8gDCYrFPdaW4qQhhKZK4xbsokaziFGkyLPDwbB9nqhAZW4h6dFbU2nWWSnkkaS2bTyewtpf1LlEhKtKrPRlKUqkuyJCZaH0PoUtpnd3CXrN7MmaeDbjW5SH77THmEOuMHBkyCmMvtnKQZk6hthDWq4ZFktpGouHBkXCIz1W7KOnVunzWm1lIbaU686y0hxaSU4aFmg9Us7fg52eDAySqEA1uITOjGppJqcInU5QRGZGZ7dmDIyP6BCTLFrLsWnRkToLbcV83lJaJTaUq3wbvckRGZljBapnsxnaNgdlGqHKa3WM29JenrW8lHdasg1apHsyeMpyXkDJqt2VsiZEjIUuRKYZSnGTW4SSLPBw8vg5R9ywZZIyMhD1K2LhqDDjkh+lFLUtlTRoNwksG2haSUWSPXPuz2GWDIzLwZO2ZSpDKELUSlJSRGZFgjPHJ4AdVmZfoAAV0AAAAAAAAAA9IRejL4vUelp3tLgtCEXoy+L1Hpad7S4JLG/KHRLa47Y+96pgFtcdsfe9UwGd93m8Vz+mPVOM5X1y/WMYwyapxnK+uX6xjGGkbPbTaEpZnGVa6Ue/aKsSlmcZVrpR79oqwjZx0uIAAK1AAAAAAAAAAAAAAAAAAAAAAAAAAAAAAAAAHpCL0ZfF6j0tO9pcFoQi9GXxeo9LTvaXBJY35Q6JbXHbH3vVMAtrjtj73qmAzvu83iuf0x6pxnK+uX6xjGGTVOM5X1y/WMYw0jZ7abQlLM4yrXSj37RViUszjKtdKPftFWEbOOlxAABWoAAAAAAAAAAAAAAAAAAAAAAAAAAAAAAAAA9IRejL4vUelp3tLgtCEXoy+L1Hpad7S4JLG/KHRLa47Y+96pgFtcdsfe9UwGd93m8Vz+mPVOM5X1y/WMYwyapxnK+uX6xjGGkbPbTaEpZnGVa6Ue/aKsSlmcZVrpR79oqwjZx0uIAAK1AAAAAAAAAAAAAAAAAAAAAAAAAAAAAAAAAHpCL0ZfF6j0tO9pcFoQi9GXxeo9LTvaXBJY35Q6JbXHbH3vVMAtrjtj73qmAzvu83iuf0x6pxnK+uX6xjGGTVOM5X1y/WMYw0jZ7a8YSlnbKnWulHv2iryQ0U22KTJmLlKgsbq6rWWrV+ErlMfjtUpPMmP7QZ1i1YxhQZLlDJcon+1Sk8yY/sDtUpPMmP7AXVft+qDJcoZLlE/wBqlJ5kx/YHapSeZMf2Aar9v1QZLlDJcon+1Sk8yY/sDtTpPMo/9gGb9v1QZLlDJcom1WzRE62tGikaCI1EZY1c8o+napSeZR/7SA1X7fqgyXKGS5RPKtWkJSalQ45JIsmerwD4t2/bzrhIaTAWozwRJUkzMDVbt+qfJcoZLlE8Vq0gzURQ45mR4PueAE2rSDziHHPB4PCeADN+36oclyhkuUT52nSuZMf2h2p0rmLB/QggM37fqgyXKGS5ROptajrNRIixVGk8KIiLuTxnB/1H67U6VzJj+0DN+36oMlyhkuUT/anSuZR/7R4dqUkiMzhx8Fw9yC5v2/VDkuUMlyicTbFFUadWNFPXTrJwRd0XKXKW0v6j9dqlK5lH/tBM37fqhyXKGS5ROptajrNWpEjK1TweCLYfIfIY/XanSuZMf2Aub9v1QEZcojNGXxao+WrTvaHBs+1Olcyj/wBoz6NSY1Lb3KI02y3k1aiCwWTPJn9JmK5xa1ozCitrjtj73qmA9trjtj73qmAyvu83iuf0xqpxnK+uX6xjGF6uFDWo1KiR1KM8mZtkZmY83hB5lG80nqHUWeivV9o9kGAvN4QeZRvNJ6g3hB5lG80nqF1L5v8AEGAvN4QeZRvNJ6g3hB5lG80nqDUeb/EGAvN4QeZRvNJ6g3hB5lG80nqDUeb/ABBgLzeEHmUbzSeoN4QeZRvNJ6g1Hm/xxyt0KbKq0qoQVoZeWhpo9c+5faI1ayFFnZjOSPwH5DMergXC4bCnpalajqVrJtzUJSi3XKiL5PdN9znwH9vYt4QeZRvNJ6g3hB5lG80nqDU41x2cqokWpHFJusZeccQpLpKWRoI8JIyIi4SPCjyfBkywWRq36DMUpTrTO5PFUnn23ULSS0tqaUlOD8HdGWwdp3hB5lG80nqDeEHmUbzSeoNS647OMUWDcrMtDspbSUrdQuQREkiX/pMpUeU4POshzhI9hkWzwZMaFW2a8p5Cm0QVyluLRki1kmgtuS25yR7DI854SwOvbwg8yjeaT1BvCDzKN5pPUGpNbj7kW49+EpqQ5uKnVm6S3E/A3fKSRyHuZmX2faMePSLhOkVpmZOU5NlxjRGdS6ZIQe56pFjwGR7TMi2/+B2jeEHmUbzSeoN4QeZRvNJ6g1GtxPsVcLD86RTnFMOyFZTu7pLTgmG0lrbT7rWQe0vpPI2UxmulHp6Y61rNDxOSFqWkl6pOEZowR4MtTWLOT8HLkutbwg8yjeaT1BvCDzKN5pPUGpdbi0unXJIiMKKS81NbZfStSZOGzeNJEhZF8jJZwfBng8I/Zs3SqQSjTho5ZrwbqTMmj1S1DLOODW27TzyDs28IPMo3mk9Qbwg8yjeaT1BqTXDj79LqnYimtxXFR5kanmwSyWXcOmTeDPlTlB5Lwj3elxbulRyss63+sglkSl7XNqDx3JbW9nIRl9PX94QeZRvNJ6g3hB5lG80nqDUa4cbtaBcMKe8urOtvk8klrdaVqkbxNtpUo0+ElGlWODGODbs/ZRLjcbZJUhbajbQTv+qR4cJaddRHjag062CwRkfJnKew7wg8yjeaT1BvCDzKN5pPUGo1uMMUy6WnIxPVZbrW0nTQZa5appJB7cFhSUqNXIazwWwjLf0VqSzS46Jrjjkkm07sa1EZ6+O62l4M5HSN4QeZRvNJ6g3hB5lG80nqDUsdTHwlLa47Y+96pgK5qJEaWS2ozKFlwKS2RGQDO05l5evbVbL/2Q==%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9640" name="Picture 8" descr="http://ecx.images-amazon.com/images/I/6163evLyE%2BL.jpg"/>
          <p:cNvPicPr>
            <a:picLocks noChangeAspect="1" noChangeArrowheads="1"/>
          </p:cNvPicPr>
          <p:nvPr/>
        </p:nvPicPr>
        <p:blipFill>
          <a:blip r:embed="rId2"/>
          <a:srcRect/>
          <a:stretch>
            <a:fillRect/>
          </a:stretch>
        </p:blipFill>
        <p:spPr bwMode="auto">
          <a:xfrm>
            <a:off x="4071934" y="1643050"/>
            <a:ext cx="3214711" cy="4822067"/>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214290"/>
            <a:ext cx="8058152" cy="1285884"/>
          </a:xfrm>
          <a:solidFill>
            <a:srgbClr val="F8FDB5"/>
          </a:solidFill>
        </p:spPr>
        <p:txBody>
          <a:bodyPr/>
          <a:lstStyle/>
          <a:p>
            <a:r>
              <a:rPr lang="it-IT" dirty="0" smtClean="0"/>
              <a:t>La scienza collante culturale</a:t>
            </a:r>
            <a:br>
              <a:rPr lang="it-IT" dirty="0" smtClean="0"/>
            </a:br>
            <a:r>
              <a:rPr lang="it-IT" dirty="0" smtClean="0"/>
              <a:t>dell’Europa neonata</a:t>
            </a:r>
            <a:endParaRPr lang="it-IT" dirty="0"/>
          </a:p>
        </p:txBody>
      </p:sp>
      <p:sp>
        <p:nvSpPr>
          <p:cNvPr id="3" name="Sottotitolo 2"/>
          <p:cNvSpPr>
            <a:spLocks noGrp="1"/>
          </p:cNvSpPr>
          <p:nvPr>
            <p:ph type="subTitle" idx="1"/>
          </p:nvPr>
        </p:nvSpPr>
        <p:spPr>
          <a:xfrm>
            <a:off x="6357950" y="1571612"/>
            <a:ext cx="2428892" cy="5286388"/>
          </a:xfrm>
          <a:solidFill>
            <a:schemeClr val="accent2">
              <a:lumMod val="20000"/>
              <a:lumOff val="80000"/>
            </a:schemeClr>
          </a:solidFill>
        </p:spPr>
        <p:txBody>
          <a:bodyPr/>
          <a:lstStyle/>
          <a:p>
            <a:pPr algn="l"/>
            <a:endParaRPr lang="it-IT" dirty="0" smtClean="0"/>
          </a:p>
          <a:p>
            <a:pPr algn="l">
              <a:buFontTx/>
              <a:buChar char="-"/>
            </a:pPr>
            <a:r>
              <a:rPr lang="it-IT" dirty="0" smtClean="0">
                <a:solidFill>
                  <a:srgbClr val="FF0000"/>
                </a:solidFill>
              </a:rPr>
              <a:t>Astronomia</a:t>
            </a:r>
          </a:p>
          <a:p>
            <a:pPr algn="l">
              <a:buFontTx/>
              <a:buChar char="-"/>
            </a:pPr>
            <a:endParaRPr lang="it-IT" dirty="0" smtClean="0">
              <a:solidFill>
                <a:srgbClr val="FF0000"/>
              </a:solidFill>
            </a:endParaRPr>
          </a:p>
          <a:p>
            <a:pPr algn="l">
              <a:buFontTx/>
              <a:buChar char="-"/>
            </a:pPr>
            <a:r>
              <a:rPr lang="it-IT" dirty="0" smtClean="0">
                <a:solidFill>
                  <a:srgbClr val="0000CC"/>
                </a:solidFill>
              </a:rPr>
              <a:t>Giovanni di </a:t>
            </a:r>
            <a:r>
              <a:rPr lang="it-IT" dirty="0" err="1" smtClean="0">
                <a:solidFill>
                  <a:srgbClr val="0000CC"/>
                </a:solidFill>
              </a:rPr>
              <a:t>Sacrobosco</a:t>
            </a:r>
            <a:endParaRPr lang="it-IT" dirty="0" smtClean="0">
              <a:solidFill>
                <a:srgbClr val="0000CC"/>
              </a:solidFill>
            </a:endParaRPr>
          </a:p>
          <a:p>
            <a:pPr algn="l">
              <a:buFontTx/>
              <a:buChar char="-"/>
            </a:pPr>
            <a:endParaRPr lang="it-IT" dirty="0" smtClean="0">
              <a:solidFill>
                <a:srgbClr val="FF0000"/>
              </a:solidFill>
            </a:endParaRPr>
          </a:p>
          <a:p>
            <a:pPr algn="l">
              <a:buFontTx/>
              <a:buChar char="-"/>
            </a:pPr>
            <a:r>
              <a:rPr lang="it-IT" dirty="0" smtClean="0">
                <a:solidFill>
                  <a:srgbClr val="FF0000"/>
                </a:solidFill>
              </a:rPr>
              <a:t>1195-1256</a:t>
            </a:r>
          </a:p>
          <a:p>
            <a:pPr algn="l">
              <a:buFontTx/>
              <a:buChar char="-"/>
            </a:pPr>
            <a:endParaRPr lang="it-IT" dirty="0"/>
          </a:p>
        </p:txBody>
      </p:sp>
      <p:pic>
        <p:nvPicPr>
          <p:cNvPr id="68610" name="Picture 2" descr="http://upload.wikimedia.org/wikipedia/commons/thumb/a/ae/Sacrobosco_sphaera1.jpg/220px-Sacrobosco_sphaera1.jpg"/>
          <p:cNvPicPr>
            <a:picLocks noChangeAspect="1" noChangeArrowheads="1"/>
          </p:cNvPicPr>
          <p:nvPr/>
        </p:nvPicPr>
        <p:blipFill>
          <a:blip r:embed="rId2"/>
          <a:srcRect/>
          <a:stretch>
            <a:fillRect/>
          </a:stretch>
        </p:blipFill>
        <p:spPr bwMode="auto">
          <a:xfrm>
            <a:off x="214282" y="1785926"/>
            <a:ext cx="3357586" cy="4761669"/>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214290"/>
            <a:ext cx="8058152" cy="1285884"/>
          </a:xfrm>
          <a:solidFill>
            <a:srgbClr val="F8FDB5"/>
          </a:solidFill>
        </p:spPr>
        <p:txBody>
          <a:bodyPr/>
          <a:lstStyle/>
          <a:p>
            <a:r>
              <a:rPr lang="it-IT" dirty="0" smtClean="0"/>
              <a:t>La scienza collante culturale</a:t>
            </a:r>
            <a:br>
              <a:rPr lang="it-IT" dirty="0" smtClean="0"/>
            </a:br>
            <a:r>
              <a:rPr lang="it-IT" dirty="0" smtClean="0"/>
              <a:t>dell’Europa neonata</a:t>
            </a:r>
            <a:endParaRPr lang="it-IT" dirty="0"/>
          </a:p>
        </p:txBody>
      </p:sp>
      <p:sp>
        <p:nvSpPr>
          <p:cNvPr id="3" name="Sottotitolo 2"/>
          <p:cNvSpPr>
            <a:spLocks noGrp="1"/>
          </p:cNvSpPr>
          <p:nvPr>
            <p:ph type="subTitle" idx="1"/>
          </p:nvPr>
        </p:nvSpPr>
        <p:spPr>
          <a:xfrm>
            <a:off x="6929454" y="1571612"/>
            <a:ext cx="1857388" cy="5286388"/>
          </a:xfrm>
          <a:solidFill>
            <a:schemeClr val="accent2">
              <a:lumMod val="20000"/>
              <a:lumOff val="80000"/>
            </a:schemeClr>
          </a:solidFill>
        </p:spPr>
        <p:txBody>
          <a:bodyPr/>
          <a:lstStyle/>
          <a:p>
            <a:pPr algn="l"/>
            <a:r>
              <a:rPr lang="it-IT" dirty="0" smtClean="0">
                <a:solidFill>
                  <a:srgbClr val="0000CC"/>
                </a:solidFill>
              </a:rPr>
              <a:t>Alchimia</a:t>
            </a:r>
          </a:p>
          <a:p>
            <a:pPr algn="l"/>
            <a:endParaRPr lang="it-IT" dirty="0" smtClean="0">
              <a:solidFill>
                <a:srgbClr val="0000CC"/>
              </a:solidFill>
            </a:endParaRPr>
          </a:p>
          <a:p>
            <a:pPr algn="l"/>
            <a:r>
              <a:rPr lang="it-IT" dirty="0" smtClean="0">
                <a:solidFill>
                  <a:srgbClr val="FF0000"/>
                </a:solidFill>
              </a:rPr>
              <a:t>Pietro Bono di Ferrara</a:t>
            </a:r>
          </a:p>
          <a:p>
            <a:pPr algn="l"/>
            <a:endParaRPr lang="it-IT" dirty="0" smtClean="0">
              <a:solidFill>
                <a:srgbClr val="FF0000"/>
              </a:solidFill>
            </a:endParaRPr>
          </a:p>
          <a:p>
            <a:pPr algn="l"/>
            <a:r>
              <a:rPr lang="it-IT" dirty="0" smtClean="0">
                <a:solidFill>
                  <a:srgbClr val="0000CC"/>
                </a:solidFill>
              </a:rPr>
              <a:t>Vissuto nel XIV secolo</a:t>
            </a:r>
          </a:p>
          <a:p>
            <a:pPr algn="l">
              <a:buFontTx/>
              <a:buChar char="-"/>
            </a:pPr>
            <a:endParaRPr lang="it-IT" dirty="0"/>
          </a:p>
        </p:txBody>
      </p:sp>
      <p:pic>
        <p:nvPicPr>
          <p:cNvPr id="67586" name="Picture 2" descr="http://static.deamoneta.com/auctions/206/img/979D_img/TileGroup0/1-0-0.jpg"/>
          <p:cNvPicPr>
            <a:picLocks noChangeAspect="1" noChangeArrowheads="1"/>
          </p:cNvPicPr>
          <p:nvPr/>
        </p:nvPicPr>
        <p:blipFill>
          <a:blip r:embed="rId2"/>
          <a:srcRect/>
          <a:stretch>
            <a:fillRect/>
          </a:stretch>
        </p:blipFill>
        <p:spPr bwMode="auto">
          <a:xfrm>
            <a:off x="285720" y="1571612"/>
            <a:ext cx="5286388" cy="5286388"/>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214290"/>
            <a:ext cx="8058152" cy="1285884"/>
          </a:xfrm>
          <a:solidFill>
            <a:srgbClr val="F8FDB5"/>
          </a:solidFill>
        </p:spPr>
        <p:txBody>
          <a:bodyPr/>
          <a:lstStyle/>
          <a:p>
            <a:r>
              <a:rPr lang="it-IT" dirty="0" smtClean="0"/>
              <a:t>La scienza collante culturale</a:t>
            </a:r>
            <a:br>
              <a:rPr lang="it-IT" dirty="0" smtClean="0"/>
            </a:br>
            <a:r>
              <a:rPr lang="it-IT" dirty="0" smtClean="0"/>
              <a:t>dell’Europa neonata</a:t>
            </a:r>
            <a:endParaRPr lang="it-IT" dirty="0"/>
          </a:p>
        </p:txBody>
      </p:sp>
      <p:sp>
        <p:nvSpPr>
          <p:cNvPr id="3" name="Sottotitolo 2"/>
          <p:cNvSpPr>
            <a:spLocks noGrp="1"/>
          </p:cNvSpPr>
          <p:nvPr>
            <p:ph type="subTitle" idx="1"/>
          </p:nvPr>
        </p:nvSpPr>
        <p:spPr>
          <a:xfrm>
            <a:off x="214282" y="1571612"/>
            <a:ext cx="2000264" cy="5286388"/>
          </a:xfrm>
          <a:solidFill>
            <a:schemeClr val="accent2">
              <a:lumMod val="20000"/>
              <a:lumOff val="80000"/>
            </a:schemeClr>
          </a:solidFill>
        </p:spPr>
        <p:txBody>
          <a:bodyPr/>
          <a:lstStyle/>
          <a:p>
            <a:pPr algn="l"/>
            <a:r>
              <a:rPr lang="it-IT" dirty="0" smtClean="0">
                <a:solidFill>
                  <a:srgbClr val="0000CC"/>
                </a:solidFill>
              </a:rPr>
              <a:t>Medicina</a:t>
            </a:r>
          </a:p>
          <a:p>
            <a:pPr algn="l"/>
            <a:endParaRPr lang="it-IT" dirty="0" smtClean="0">
              <a:solidFill>
                <a:srgbClr val="0000CC"/>
              </a:solidFill>
            </a:endParaRPr>
          </a:p>
          <a:p>
            <a:pPr algn="l"/>
            <a:r>
              <a:rPr lang="it-IT" dirty="0" smtClean="0">
                <a:solidFill>
                  <a:srgbClr val="FF0000"/>
                </a:solidFill>
              </a:rPr>
              <a:t>Ruggero di Salerno</a:t>
            </a:r>
          </a:p>
          <a:p>
            <a:pPr algn="l"/>
            <a:endParaRPr lang="it-IT" dirty="0" smtClean="0">
              <a:solidFill>
                <a:srgbClr val="0000CC"/>
              </a:solidFill>
            </a:endParaRPr>
          </a:p>
          <a:p>
            <a:pPr algn="l"/>
            <a:r>
              <a:rPr lang="it-IT" dirty="0" smtClean="0">
                <a:solidFill>
                  <a:srgbClr val="0000CC"/>
                </a:solidFill>
              </a:rPr>
              <a:t>Vissuto nel XIII secolo</a:t>
            </a:r>
          </a:p>
          <a:p>
            <a:pPr algn="l"/>
            <a:endParaRPr lang="it-IT" dirty="0"/>
          </a:p>
        </p:txBody>
      </p:sp>
      <p:pic>
        <p:nvPicPr>
          <p:cNvPr id="72706" name="Picture 2" descr="http://www.ilmegliodisalerno.it/images/scuola_medica_1.jpg"/>
          <p:cNvPicPr>
            <a:picLocks noChangeAspect="1" noChangeArrowheads="1"/>
          </p:cNvPicPr>
          <p:nvPr/>
        </p:nvPicPr>
        <p:blipFill>
          <a:blip r:embed="rId2"/>
          <a:srcRect/>
          <a:stretch>
            <a:fillRect/>
          </a:stretch>
        </p:blipFill>
        <p:spPr bwMode="auto">
          <a:xfrm>
            <a:off x="3071802" y="2071678"/>
            <a:ext cx="4143404" cy="414340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214290"/>
            <a:ext cx="8058152" cy="1285884"/>
          </a:xfrm>
          <a:solidFill>
            <a:srgbClr val="F8FDB5"/>
          </a:solidFill>
        </p:spPr>
        <p:txBody>
          <a:bodyPr/>
          <a:lstStyle/>
          <a:p>
            <a:r>
              <a:rPr lang="it-IT" dirty="0" smtClean="0"/>
              <a:t>La scienza collante culturale</a:t>
            </a:r>
            <a:br>
              <a:rPr lang="it-IT" dirty="0" smtClean="0"/>
            </a:br>
            <a:r>
              <a:rPr lang="it-IT" dirty="0" smtClean="0"/>
              <a:t>dell’Europa neonata</a:t>
            </a:r>
            <a:endParaRPr lang="it-IT" dirty="0"/>
          </a:p>
        </p:txBody>
      </p:sp>
      <p:sp>
        <p:nvSpPr>
          <p:cNvPr id="3" name="Sottotitolo 2"/>
          <p:cNvSpPr>
            <a:spLocks noGrp="1"/>
          </p:cNvSpPr>
          <p:nvPr>
            <p:ph type="subTitle" idx="1"/>
          </p:nvPr>
        </p:nvSpPr>
        <p:spPr>
          <a:xfrm>
            <a:off x="7000892" y="1571612"/>
            <a:ext cx="1785950" cy="5286388"/>
          </a:xfrm>
          <a:solidFill>
            <a:schemeClr val="accent2">
              <a:lumMod val="20000"/>
              <a:lumOff val="80000"/>
            </a:schemeClr>
          </a:solidFill>
        </p:spPr>
        <p:txBody>
          <a:bodyPr/>
          <a:lstStyle/>
          <a:p>
            <a:pPr algn="l"/>
            <a:endParaRPr lang="it-IT" dirty="0" smtClean="0"/>
          </a:p>
          <a:p>
            <a:pPr algn="l">
              <a:buFontTx/>
              <a:buChar char="-"/>
            </a:pPr>
            <a:r>
              <a:rPr lang="it-IT" dirty="0" smtClean="0">
                <a:solidFill>
                  <a:srgbClr val="FF0000"/>
                </a:solidFill>
              </a:rPr>
              <a:t>Tecnica</a:t>
            </a:r>
          </a:p>
          <a:p>
            <a:pPr algn="l">
              <a:buFontTx/>
              <a:buChar char="-"/>
            </a:pPr>
            <a:endParaRPr lang="it-IT" dirty="0"/>
          </a:p>
        </p:txBody>
      </p:sp>
      <p:pic>
        <p:nvPicPr>
          <p:cNvPr id="71682" name="Picture 2" descr="http://nautilus.ashmm.com/0204it/cultura/cultura/medio.jpg"/>
          <p:cNvPicPr>
            <a:picLocks noChangeAspect="1" noChangeArrowheads="1"/>
          </p:cNvPicPr>
          <p:nvPr/>
        </p:nvPicPr>
        <p:blipFill>
          <a:blip r:embed="rId2"/>
          <a:srcRect/>
          <a:stretch>
            <a:fillRect/>
          </a:stretch>
        </p:blipFill>
        <p:spPr bwMode="auto">
          <a:xfrm>
            <a:off x="214281" y="1571612"/>
            <a:ext cx="5303255" cy="4857784"/>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214290"/>
            <a:ext cx="8058152" cy="1285884"/>
          </a:xfrm>
          <a:solidFill>
            <a:srgbClr val="F8FDB5"/>
          </a:solidFill>
        </p:spPr>
        <p:txBody>
          <a:bodyPr/>
          <a:lstStyle/>
          <a:p>
            <a:r>
              <a:rPr lang="it-IT" dirty="0" smtClean="0"/>
              <a:t>La scienza collante culturale</a:t>
            </a:r>
            <a:br>
              <a:rPr lang="it-IT" dirty="0" smtClean="0"/>
            </a:br>
            <a:r>
              <a:rPr lang="it-IT" dirty="0" smtClean="0"/>
              <a:t>dell’Europa neonata</a:t>
            </a:r>
            <a:endParaRPr lang="it-IT" dirty="0"/>
          </a:p>
        </p:txBody>
      </p:sp>
      <p:sp>
        <p:nvSpPr>
          <p:cNvPr id="3" name="Sottotitolo 2"/>
          <p:cNvSpPr>
            <a:spLocks noGrp="1"/>
          </p:cNvSpPr>
          <p:nvPr>
            <p:ph type="subTitle" idx="1"/>
          </p:nvPr>
        </p:nvSpPr>
        <p:spPr>
          <a:xfrm>
            <a:off x="214282" y="1571612"/>
            <a:ext cx="4572032" cy="5286388"/>
          </a:xfrm>
          <a:solidFill>
            <a:schemeClr val="accent2">
              <a:lumMod val="20000"/>
              <a:lumOff val="80000"/>
            </a:schemeClr>
          </a:solidFill>
        </p:spPr>
        <p:txBody>
          <a:bodyPr/>
          <a:lstStyle/>
          <a:p>
            <a:pPr algn="l"/>
            <a:r>
              <a:rPr lang="it-IT" dirty="0" smtClean="0"/>
              <a:t>  </a:t>
            </a:r>
            <a:r>
              <a:rPr lang="it-IT" dirty="0" smtClean="0">
                <a:solidFill>
                  <a:srgbClr val="0000CC"/>
                </a:solidFill>
              </a:rPr>
              <a:t>scienza e teologia</a:t>
            </a:r>
          </a:p>
          <a:p>
            <a:pPr algn="l"/>
            <a:r>
              <a:rPr lang="it-IT" dirty="0" smtClean="0"/>
              <a:t> </a:t>
            </a:r>
          </a:p>
          <a:p>
            <a:pPr algn="l">
              <a:buFontTx/>
              <a:buChar char="-"/>
            </a:pPr>
            <a:r>
              <a:rPr lang="it-IT" dirty="0" smtClean="0"/>
              <a:t> </a:t>
            </a:r>
            <a:r>
              <a:rPr lang="it-IT" dirty="0" err="1" smtClean="0">
                <a:solidFill>
                  <a:srgbClr val="FF0000"/>
                </a:solidFill>
              </a:rPr>
              <a:t>Sigieri</a:t>
            </a:r>
            <a:r>
              <a:rPr lang="it-IT" dirty="0" smtClean="0">
                <a:solidFill>
                  <a:srgbClr val="FF0000"/>
                </a:solidFill>
              </a:rPr>
              <a:t> di </a:t>
            </a:r>
            <a:r>
              <a:rPr lang="it-IT" dirty="0" err="1" smtClean="0">
                <a:solidFill>
                  <a:srgbClr val="FF0000"/>
                </a:solidFill>
              </a:rPr>
              <a:t>Brabante</a:t>
            </a:r>
            <a:endParaRPr lang="it-IT" dirty="0" smtClean="0">
              <a:solidFill>
                <a:srgbClr val="FF0000"/>
              </a:solidFill>
            </a:endParaRPr>
          </a:p>
          <a:p>
            <a:pPr algn="l">
              <a:buFontTx/>
              <a:buChar char="-"/>
            </a:pPr>
            <a:endParaRPr lang="it-IT" dirty="0" smtClean="0"/>
          </a:p>
          <a:p>
            <a:pPr algn="l">
              <a:buFontTx/>
              <a:buChar char="-"/>
            </a:pPr>
            <a:r>
              <a:rPr lang="it-IT" dirty="0" smtClean="0"/>
              <a:t> </a:t>
            </a:r>
            <a:r>
              <a:rPr lang="it-IT" dirty="0" err="1" smtClean="0">
                <a:solidFill>
                  <a:srgbClr val="0000CC"/>
                </a:solidFill>
              </a:rPr>
              <a:t>Bonaventura</a:t>
            </a:r>
            <a:r>
              <a:rPr lang="it-IT" dirty="0" smtClean="0">
                <a:solidFill>
                  <a:srgbClr val="0000CC"/>
                </a:solidFill>
              </a:rPr>
              <a:t> di   </a:t>
            </a:r>
            <a:r>
              <a:rPr lang="it-IT" dirty="0" err="1" smtClean="0">
                <a:solidFill>
                  <a:srgbClr val="0000CC"/>
                </a:solidFill>
              </a:rPr>
              <a:t>Bagnoreggio</a:t>
            </a:r>
            <a:endParaRPr lang="it-IT" dirty="0" smtClean="0">
              <a:solidFill>
                <a:srgbClr val="0000CC"/>
              </a:solidFill>
            </a:endParaRPr>
          </a:p>
          <a:p>
            <a:pPr algn="l">
              <a:buFontTx/>
              <a:buChar char="-"/>
            </a:pPr>
            <a:endParaRPr lang="it-IT" dirty="0" smtClean="0"/>
          </a:p>
          <a:p>
            <a:pPr algn="l">
              <a:buFontTx/>
              <a:buChar char="-"/>
            </a:pPr>
            <a:r>
              <a:rPr lang="it-IT" dirty="0" smtClean="0">
                <a:solidFill>
                  <a:srgbClr val="FF0000"/>
                </a:solidFill>
              </a:rPr>
              <a:t>Alberto Magno e Tommaso d’Aquino</a:t>
            </a:r>
          </a:p>
          <a:p>
            <a:pPr algn="l">
              <a:buFontTx/>
              <a:buChar char="-"/>
            </a:pPr>
            <a:endParaRPr lang="it-IT" dirty="0"/>
          </a:p>
        </p:txBody>
      </p:sp>
      <p:pic>
        <p:nvPicPr>
          <p:cNvPr id="33794" name="Picture 2" descr="http://upload.wikimedia.org/wikipedia/commons/b/bf/Dante_Pd10_Kopenhagen_MS_Thott_411.2.jpg"/>
          <p:cNvPicPr>
            <a:picLocks noChangeAspect="1" noChangeArrowheads="1"/>
          </p:cNvPicPr>
          <p:nvPr/>
        </p:nvPicPr>
        <p:blipFill>
          <a:blip r:embed="rId2"/>
          <a:srcRect/>
          <a:stretch>
            <a:fillRect/>
          </a:stretch>
        </p:blipFill>
        <p:spPr bwMode="auto">
          <a:xfrm>
            <a:off x="6072198" y="928670"/>
            <a:ext cx="2552693" cy="2607442"/>
          </a:xfrm>
          <a:prstGeom prst="rect">
            <a:avLst/>
          </a:prstGeom>
          <a:noFill/>
        </p:spPr>
      </p:pic>
      <p:pic>
        <p:nvPicPr>
          <p:cNvPr id="33796" name="Picture 4" descr="http://www.parrocchie.it/crema/sanlorenzo/bonav/Bon4.jpg"/>
          <p:cNvPicPr>
            <a:picLocks noChangeAspect="1" noChangeArrowheads="1"/>
          </p:cNvPicPr>
          <p:nvPr/>
        </p:nvPicPr>
        <p:blipFill>
          <a:blip r:embed="rId3"/>
          <a:srcRect/>
          <a:stretch>
            <a:fillRect/>
          </a:stretch>
        </p:blipFill>
        <p:spPr bwMode="auto">
          <a:xfrm>
            <a:off x="3929058" y="1857364"/>
            <a:ext cx="2071684" cy="2578096"/>
          </a:xfrm>
          <a:prstGeom prst="rect">
            <a:avLst/>
          </a:prstGeom>
          <a:noFill/>
        </p:spPr>
      </p:pic>
      <p:pic>
        <p:nvPicPr>
          <p:cNvPr id="33798" name="Picture 6" descr="http://upload.wikimedia.org/wikipedia/commons/thumb/4/49/07_Alberto_Magno.jpg/225px-07_Alberto_Magno.jpg"/>
          <p:cNvPicPr>
            <a:picLocks noChangeAspect="1" noChangeArrowheads="1"/>
          </p:cNvPicPr>
          <p:nvPr/>
        </p:nvPicPr>
        <p:blipFill>
          <a:blip r:embed="rId4"/>
          <a:srcRect/>
          <a:stretch>
            <a:fillRect/>
          </a:stretch>
        </p:blipFill>
        <p:spPr bwMode="auto">
          <a:xfrm>
            <a:off x="4429124" y="4024316"/>
            <a:ext cx="1785935" cy="2833684"/>
          </a:xfrm>
          <a:prstGeom prst="rect">
            <a:avLst/>
          </a:prstGeom>
          <a:noFill/>
        </p:spPr>
      </p:pic>
      <p:pic>
        <p:nvPicPr>
          <p:cNvPr id="33800" name="Picture 8" descr="http://www.padrebergamaschi.com/Filosofia/Pics/tommaso_aquino.jpg"/>
          <p:cNvPicPr>
            <a:picLocks noChangeAspect="1" noChangeArrowheads="1"/>
          </p:cNvPicPr>
          <p:nvPr/>
        </p:nvPicPr>
        <p:blipFill>
          <a:blip r:embed="rId5"/>
          <a:srcRect/>
          <a:stretch>
            <a:fillRect/>
          </a:stretch>
        </p:blipFill>
        <p:spPr bwMode="auto">
          <a:xfrm>
            <a:off x="6858015" y="4143380"/>
            <a:ext cx="1982103" cy="271462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214290"/>
            <a:ext cx="8058152" cy="1285884"/>
          </a:xfrm>
          <a:solidFill>
            <a:srgbClr val="F8FDB5"/>
          </a:solidFill>
        </p:spPr>
        <p:txBody>
          <a:bodyPr/>
          <a:lstStyle/>
          <a:p>
            <a:r>
              <a:rPr lang="it-IT" dirty="0" smtClean="0"/>
              <a:t>La scienza collante culturale</a:t>
            </a:r>
            <a:br>
              <a:rPr lang="it-IT" dirty="0" smtClean="0"/>
            </a:br>
            <a:r>
              <a:rPr lang="it-IT" dirty="0" smtClean="0"/>
              <a:t>dell’Europa neonata</a:t>
            </a:r>
            <a:endParaRPr lang="it-IT" dirty="0"/>
          </a:p>
        </p:txBody>
      </p:sp>
      <p:sp>
        <p:nvSpPr>
          <p:cNvPr id="3" name="Sottotitolo 2"/>
          <p:cNvSpPr>
            <a:spLocks noGrp="1"/>
          </p:cNvSpPr>
          <p:nvPr>
            <p:ph type="subTitle" idx="1"/>
          </p:nvPr>
        </p:nvSpPr>
        <p:spPr>
          <a:xfrm>
            <a:off x="6215074" y="1571612"/>
            <a:ext cx="2571768" cy="5286388"/>
          </a:xfrm>
          <a:solidFill>
            <a:schemeClr val="accent2">
              <a:lumMod val="20000"/>
              <a:lumOff val="80000"/>
            </a:schemeClr>
          </a:solidFill>
        </p:spPr>
        <p:txBody>
          <a:bodyPr/>
          <a:lstStyle/>
          <a:p>
            <a:pPr algn="l"/>
            <a:endParaRPr lang="it-IT" dirty="0" smtClean="0"/>
          </a:p>
          <a:p>
            <a:pPr algn="l">
              <a:buFontTx/>
              <a:buChar char="-"/>
            </a:pPr>
            <a:r>
              <a:rPr lang="it-IT" dirty="0" smtClean="0"/>
              <a:t> </a:t>
            </a:r>
            <a:r>
              <a:rPr lang="it-IT" dirty="0" smtClean="0">
                <a:solidFill>
                  <a:srgbClr val="FF0000"/>
                </a:solidFill>
              </a:rPr>
              <a:t>Dante</a:t>
            </a:r>
            <a:r>
              <a:rPr lang="it-IT" dirty="0" smtClean="0"/>
              <a:t>, poeta della scienza</a:t>
            </a:r>
          </a:p>
          <a:p>
            <a:pPr algn="l">
              <a:buFontTx/>
              <a:buChar char="-"/>
            </a:pPr>
            <a:endParaRPr lang="it-IT" dirty="0"/>
          </a:p>
        </p:txBody>
      </p:sp>
      <p:pic>
        <p:nvPicPr>
          <p:cNvPr id="32770" name="Picture 2" descr="http://image.nanopress.it/628X0/donna/tuttogratis/it/wp-content/uploads/2012/01/dante.jpg"/>
          <p:cNvPicPr>
            <a:picLocks noChangeAspect="1" noChangeArrowheads="1"/>
          </p:cNvPicPr>
          <p:nvPr/>
        </p:nvPicPr>
        <p:blipFill>
          <a:blip r:embed="rId2"/>
          <a:srcRect/>
          <a:stretch>
            <a:fillRect/>
          </a:stretch>
        </p:blipFill>
        <p:spPr bwMode="auto">
          <a:xfrm>
            <a:off x="0" y="1785926"/>
            <a:ext cx="5981700" cy="4676776"/>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214290"/>
            <a:ext cx="8058152" cy="1285884"/>
          </a:xfrm>
          <a:solidFill>
            <a:srgbClr val="F8FDB5"/>
          </a:solidFill>
        </p:spPr>
        <p:txBody>
          <a:bodyPr/>
          <a:lstStyle/>
          <a:p>
            <a:r>
              <a:rPr lang="it-IT" dirty="0" smtClean="0"/>
              <a:t>La scienza collante culturale</a:t>
            </a:r>
            <a:br>
              <a:rPr lang="it-IT" dirty="0" smtClean="0"/>
            </a:br>
            <a:r>
              <a:rPr lang="it-IT" dirty="0" smtClean="0"/>
              <a:t>dell’Europa neonata</a:t>
            </a:r>
            <a:endParaRPr lang="it-IT" dirty="0"/>
          </a:p>
        </p:txBody>
      </p:sp>
      <p:sp>
        <p:nvSpPr>
          <p:cNvPr id="3" name="Sottotitolo 2"/>
          <p:cNvSpPr>
            <a:spLocks noGrp="1"/>
          </p:cNvSpPr>
          <p:nvPr>
            <p:ph type="subTitle" idx="1"/>
          </p:nvPr>
        </p:nvSpPr>
        <p:spPr>
          <a:xfrm>
            <a:off x="4214810" y="1571612"/>
            <a:ext cx="4929190" cy="5286388"/>
          </a:xfrm>
          <a:solidFill>
            <a:schemeClr val="accent2">
              <a:lumMod val="20000"/>
              <a:lumOff val="80000"/>
            </a:schemeClr>
          </a:solidFill>
        </p:spPr>
        <p:txBody>
          <a:bodyPr/>
          <a:lstStyle/>
          <a:p>
            <a:pPr algn="l"/>
            <a:endParaRPr lang="it-IT" dirty="0" smtClean="0"/>
          </a:p>
          <a:p>
            <a:pPr algn="l">
              <a:buFontTx/>
              <a:buChar char="-"/>
            </a:pPr>
            <a:r>
              <a:rPr lang="it-IT" dirty="0" smtClean="0"/>
              <a:t> Dante, </a:t>
            </a:r>
          </a:p>
          <a:p>
            <a:pPr algn="l"/>
            <a:r>
              <a:rPr lang="it-IT" dirty="0" smtClean="0"/>
              <a:t>  </a:t>
            </a:r>
            <a:r>
              <a:rPr lang="it-IT" dirty="0" smtClean="0">
                <a:solidFill>
                  <a:srgbClr val="FF0000"/>
                </a:solidFill>
              </a:rPr>
              <a:t>teorico della comunicazione della scienza</a:t>
            </a:r>
          </a:p>
          <a:p>
            <a:pPr algn="l">
              <a:buFontTx/>
              <a:buChar char="-"/>
            </a:pPr>
            <a:endParaRPr lang="it-IT" dirty="0" smtClean="0"/>
          </a:p>
          <a:p>
            <a:pPr algn="l">
              <a:buFontTx/>
              <a:buChar char="-"/>
            </a:pPr>
            <a:r>
              <a:rPr lang="it-IT" dirty="0" smtClean="0"/>
              <a:t>Dante, </a:t>
            </a:r>
          </a:p>
          <a:p>
            <a:pPr algn="l"/>
            <a:r>
              <a:rPr lang="it-IT" dirty="0" smtClean="0"/>
              <a:t>  </a:t>
            </a:r>
            <a:r>
              <a:rPr lang="it-IT" dirty="0" smtClean="0">
                <a:solidFill>
                  <a:srgbClr val="0000CC"/>
                </a:solidFill>
              </a:rPr>
              <a:t>teorico della democrazia della conoscenza</a:t>
            </a:r>
          </a:p>
          <a:p>
            <a:pPr algn="l">
              <a:buFontTx/>
              <a:buChar char="-"/>
            </a:pPr>
            <a:endParaRPr lang="it-IT" dirty="0"/>
          </a:p>
        </p:txBody>
      </p:sp>
      <p:pic>
        <p:nvPicPr>
          <p:cNvPr id="31746" name="Picture 2" descr="http://archivio.mensamagazine.it/articoli/0800_01.jpg"/>
          <p:cNvPicPr>
            <a:picLocks noChangeAspect="1" noChangeArrowheads="1"/>
          </p:cNvPicPr>
          <p:nvPr/>
        </p:nvPicPr>
        <p:blipFill>
          <a:blip r:embed="rId2"/>
          <a:srcRect/>
          <a:stretch>
            <a:fillRect/>
          </a:stretch>
        </p:blipFill>
        <p:spPr bwMode="auto">
          <a:xfrm>
            <a:off x="214281" y="2071678"/>
            <a:ext cx="3964487" cy="314327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214290"/>
            <a:ext cx="8058152" cy="1285884"/>
          </a:xfrm>
          <a:solidFill>
            <a:srgbClr val="F8FDB5"/>
          </a:solidFill>
        </p:spPr>
        <p:txBody>
          <a:bodyPr/>
          <a:lstStyle/>
          <a:p>
            <a:r>
              <a:rPr lang="it-IT" dirty="0" smtClean="0"/>
              <a:t>La scienza collante culturale</a:t>
            </a:r>
            <a:br>
              <a:rPr lang="it-IT" dirty="0" smtClean="0"/>
            </a:br>
            <a:r>
              <a:rPr lang="it-IT" dirty="0" smtClean="0"/>
              <a:t>dell’Europa neonata</a:t>
            </a:r>
            <a:endParaRPr lang="it-IT" dirty="0"/>
          </a:p>
        </p:txBody>
      </p:sp>
      <p:sp>
        <p:nvSpPr>
          <p:cNvPr id="3" name="Sottotitolo 2"/>
          <p:cNvSpPr>
            <a:spLocks noGrp="1"/>
          </p:cNvSpPr>
          <p:nvPr>
            <p:ph type="subTitle" idx="1"/>
          </p:nvPr>
        </p:nvSpPr>
        <p:spPr>
          <a:xfrm>
            <a:off x="2000232" y="1571612"/>
            <a:ext cx="6786610" cy="2571768"/>
          </a:xfrm>
          <a:solidFill>
            <a:schemeClr val="accent2">
              <a:lumMod val="20000"/>
              <a:lumOff val="80000"/>
            </a:schemeClr>
          </a:solidFill>
        </p:spPr>
        <p:txBody>
          <a:bodyPr/>
          <a:lstStyle/>
          <a:p>
            <a:pPr algn="l"/>
            <a:endParaRPr lang="it-IT" dirty="0" smtClean="0"/>
          </a:p>
          <a:p>
            <a:pPr algn="l">
              <a:buFontTx/>
              <a:buChar char="-"/>
            </a:pPr>
            <a:r>
              <a:rPr lang="it-IT" dirty="0" smtClean="0"/>
              <a:t> </a:t>
            </a:r>
            <a:r>
              <a:rPr lang="it-IT" dirty="0" smtClean="0">
                <a:solidFill>
                  <a:srgbClr val="0000CC"/>
                </a:solidFill>
              </a:rPr>
              <a:t>La grande crisi del Trecento</a:t>
            </a:r>
          </a:p>
          <a:p>
            <a:pPr algn="l">
              <a:buFontTx/>
              <a:buChar char="-"/>
            </a:pPr>
            <a:endParaRPr lang="it-IT" dirty="0" smtClean="0"/>
          </a:p>
          <a:p>
            <a:pPr algn="l">
              <a:buFontTx/>
              <a:buChar char="-"/>
            </a:pPr>
            <a:endParaRPr lang="it-IT" dirty="0"/>
          </a:p>
        </p:txBody>
      </p:sp>
      <p:pic>
        <p:nvPicPr>
          <p:cNvPr id="40962" name="Picture 2"/>
          <p:cNvPicPr>
            <a:picLocks noChangeAspect="1" noChangeArrowheads="1"/>
          </p:cNvPicPr>
          <p:nvPr/>
        </p:nvPicPr>
        <p:blipFill>
          <a:blip r:embed="rId2"/>
          <a:srcRect/>
          <a:stretch>
            <a:fillRect/>
          </a:stretch>
        </p:blipFill>
        <p:spPr bwMode="auto">
          <a:xfrm>
            <a:off x="142844" y="2786058"/>
            <a:ext cx="6188889" cy="4071942"/>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upload.wikimedia.org/wikipedia/commons/thumb/4/4e/Smallpox01.jpg/800px-Smallpox01.jpg"/>
          <p:cNvPicPr>
            <a:picLocks noChangeAspect="1" noChangeArrowheads="1"/>
          </p:cNvPicPr>
          <p:nvPr/>
        </p:nvPicPr>
        <p:blipFill>
          <a:blip r:embed="rId2"/>
          <a:srcRect/>
          <a:stretch>
            <a:fillRect/>
          </a:stretch>
        </p:blipFill>
        <p:spPr bwMode="auto">
          <a:xfrm>
            <a:off x="0" y="0"/>
            <a:ext cx="9226659" cy="691094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357166"/>
            <a:ext cx="4929190" cy="6000792"/>
          </a:xfrm>
          <a:solidFill>
            <a:schemeClr val="accent1">
              <a:lumMod val="20000"/>
              <a:lumOff val="80000"/>
            </a:schemeClr>
          </a:solidFill>
        </p:spPr>
        <p:txBody>
          <a:bodyPr/>
          <a:lstStyle/>
          <a:p>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Libro 1</a:t>
            </a:r>
            <a:br>
              <a:rPr lang="it-IT" dirty="0" smtClean="0"/>
            </a:br>
            <a:r>
              <a:rPr lang="it-IT" dirty="0" smtClean="0"/>
              <a:t/>
            </a:r>
            <a:br>
              <a:rPr lang="it-IT" dirty="0" smtClean="0"/>
            </a:br>
            <a:r>
              <a:rPr lang="it-IT" dirty="0" smtClean="0">
                <a:solidFill>
                  <a:srgbClr val="FF0000"/>
                </a:solidFill>
              </a:rPr>
              <a:t>All’origine</a:t>
            </a:r>
            <a:r>
              <a:rPr lang="it-IT" dirty="0" smtClean="0"/>
              <a:t> </a:t>
            </a:r>
            <a:br>
              <a:rPr lang="it-IT" dirty="0" smtClean="0"/>
            </a:br>
            <a:r>
              <a:rPr lang="it-IT" dirty="0" smtClean="0">
                <a:solidFill>
                  <a:srgbClr val="FF0000"/>
                </a:solidFill>
              </a:rPr>
              <a:t>di un rapporto</a:t>
            </a:r>
            <a:r>
              <a:rPr lang="it-IT" dirty="0" smtClean="0"/>
              <a:t/>
            </a:r>
            <a:br>
              <a:rPr lang="it-IT" dirty="0" smtClean="0"/>
            </a:br>
            <a:r>
              <a:rPr lang="it-IT" dirty="0" smtClean="0"/>
              <a:t/>
            </a:r>
            <a:br>
              <a:rPr lang="it-IT" dirty="0" smtClean="0"/>
            </a:br>
            <a:r>
              <a:rPr lang="it-IT" dirty="0" smtClean="0"/>
              <a:t/>
            </a:r>
            <a:br>
              <a:rPr lang="it-IT" dirty="0" smtClean="0"/>
            </a:br>
            <a:r>
              <a:rPr lang="it-IT" dirty="0" smtClean="0"/>
              <a:t>L’Europa nasce e (perché) incontra la scienza</a:t>
            </a:r>
            <a:endParaRPr lang="it-IT" dirty="0"/>
          </a:p>
        </p:txBody>
      </p:sp>
      <p:pic>
        <p:nvPicPr>
          <p:cNvPr id="47106" name="Picture 2" descr="http://www.cremonaoggi.it/wp-content/uploads/2014/01/GHERARDO.jpg"/>
          <p:cNvPicPr>
            <a:picLocks noChangeAspect="1" noChangeArrowheads="1"/>
          </p:cNvPicPr>
          <p:nvPr/>
        </p:nvPicPr>
        <p:blipFill>
          <a:blip r:embed="rId2"/>
          <a:srcRect/>
          <a:stretch>
            <a:fillRect/>
          </a:stretch>
        </p:blipFill>
        <p:spPr bwMode="auto">
          <a:xfrm>
            <a:off x="6786578" y="3357562"/>
            <a:ext cx="7234239" cy="3500438"/>
          </a:xfrm>
          <a:prstGeom prst="rect">
            <a:avLst/>
          </a:prstGeom>
          <a:noFill/>
        </p:spPr>
      </p:pic>
      <p:pic>
        <p:nvPicPr>
          <p:cNvPr id="47108" name="Picture 4" descr="http://www.dsi.uclm.es/retics/flacos09/images/toledo.jpg"/>
          <p:cNvPicPr>
            <a:picLocks noChangeAspect="1" noChangeArrowheads="1"/>
          </p:cNvPicPr>
          <p:nvPr/>
        </p:nvPicPr>
        <p:blipFill>
          <a:blip r:embed="rId3"/>
          <a:srcRect/>
          <a:stretch>
            <a:fillRect/>
          </a:stretch>
        </p:blipFill>
        <p:spPr bwMode="auto">
          <a:xfrm>
            <a:off x="3199937" y="0"/>
            <a:ext cx="6226607" cy="235743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0" y="500042"/>
            <a:ext cx="9120485" cy="6000768"/>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14348" y="0"/>
            <a:ext cx="7915276" cy="1357290"/>
          </a:xfrm>
          <a:solidFill>
            <a:schemeClr val="accent6">
              <a:lumMod val="20000"/>
              <a:lumOff val="80000"/>
            </a:schemeClr>
          </a:solidFill>
        </p:spPr>
        <p:txBody>
          <a:bodyPr/>
          <a:lstStyle/>
          <a:p>
            <a:r>
              <a:rPr lang="it-IT" dirty="0" smtClean="0"/>
              <a:t>Interruzione in attesa </a:t>
            </a:r>
            <a:br>
              <a:rPr lang="it-IT" dirty="0" smtClean="0"/>
            </a:br>
            <a:r>
              <a:rPr lang="it-IT" dirty="0" smtClean="0"/>
              <a:t>del Rinascimento</a:t>
            </a:r>
            <a:endParaRPr lang="it-IT" dirty="0"/>
          </a:p>
        </p:txBody>
      </p:sp>
      <p:pic>
        <p:nvPicPr>
          <p:cNvPr id="74754" name="Picture 2" descr="http://carnevalenrico.altervista.org/Immagini/icone/Icone%20Lezioni/1_3/quadroprospettico.jpg"/>
          <p:cNvPicPr>
            <a:picLocks noChangeAspect="1" noChangeArrowheads="1"/>
          </p:cNvPicPr>
          <p:nvPr/>
        </p:nvPicPr>
        <p:blipFill>
          <a:blip r:embed="rId2"/>
          <a:srcRect/>
          <a:stretch>
            <a:fillRect/>
          </a:stretch>
        </p:blipFill>
        <p:spPr bwMode="auto">
          <a:xfrm>
            <a:off x="0" y="1428736"/>
            <a:ext cx="8786841" cy="512910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00563" y="428604"/>
            <a:ext cx="4357718" cy="5715040"/>
          </a:xfrm>
          <a:solidFill>
            <a:schemeClr val="accent1">
              <a:lumMod val="20000"/>
              <a:lumOff val="80000"/>
            </a:schemeClr>
          </a:solidFill>
        </p:spPr>
        <p:txBody>
          <a:bodyPr/>
          <a:lstStyle/>
          <a:p>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solidFill>
                  <a:srgbClr val="FF0000"/>
                </a:solidFill>
              </a:rPr>
              <a:t>Quando nasce l’Europa?</a:t>
            </a:r>
            <a:br>
              <a:rPr lang="it-IT" dirty="0" smtClean="0">
                <a:solidFill>
                  <a:srgbClr val="FF0000"/>
                </a:solidFill>
              </a:rPr>
            </a:br>
            <a:r>
              <a:rPr lang="it-IT" dirty="0" smtClean="0">
                <a:solidFill>
                  <a:srgbClr val="FF0000"/>
                </a:solidFill>
              </a:rPr>
              <a:t/>
            </a:r>
            <a:br>
              <a:rPr lang="it-IT" dirty="0" smtClean="0">
                <a:solidFill>
                  <a:srgbClr val="FF0000"/>
                </a:solidFill>
              </a:rPr>
            </a:br>
            <a:r>
              <a:rPr lang="it-IT" dirty="0" smtClean="0"/>
              <a:t>Come dimensione con un’</a:t>
            </a:r>
            <a:r>
              <a:rPr lang="it-IT" dirty="0" smtClean="0">
                <a:solidFill>
                  <a:srgbClr val="FF0000"/>
                </a:solidFill>
              </a:rPr>
              <a:t>identità culturale </a:t>
            </a:r>
            <a:r>
              <a:rPr lang="it-IT" dirty="0" smtClean="0"/>
              <a:t>tra l’</a:t>
            </a:r>
            <a:r>
              <a:rPr lang="it-IT" dirty="0" err="1" smtClean="0"/>
              <a:t>XI</a:t>
            </a:r>
            <a:r>
              <a:rPr lang="it-IT" dirty="0" smtClean="0"/>
              <a:t> e il XIII secolo</a:t>
            </a:r>
            <a:endParaRPr lang="it-IT" dirty="0"/>
          </a:p>
        </p:txBody>
      </p:sp>
      <p:sp>
        <p:nvSpPr>
          <p:cNvPr id="3" name="Segnaposto testo 2"/>
          <p:cNvSpPr>
            <a:spLocks noGrp="1"/>
          </p:cNvSpPr>
          <p:nvPr>
            <p:ph type="body" sz="half" idx="1"/>
          </p:nvPr>
        </p:nvSpPr>
        <p:spPr>
          <a:xfrm>
            <a:off x="214282" y="214290"/>
            <a:ext cx="4143404" cy="6357982"/>
          </a:xfrm>
          <a:solidFill>
            <a:schemeClr val="accent2">
              <a:lumMod val="20000"/>
              <a:lumOff val="80000"/>
            </a:schemeClr>
          </a:solidFill>
        </p:spPr>
        <p:txBody>
          <a:bodyPr/>
          <a:lstStyle/>
          <a:p>
            <a:r>
              <a:rPr lang="it-IT" sz="4400" dirty="0" smtClean="0">
                <a:solidFill>
                  <a:srgbClr val="FF0000"/>
                </a:solidFill>
              </a:rPr>
              <a:t>Quando nasce la scienza?</a:t>
            </a:r>
          </a:p>
          <a:p>
            <a:endParaRPr lang="it-IT" sz="4400" dirty="0" smtClean="0"/>
          </a:p>
          <a:p>
            <a:r>
              <a:rPr lang="it-IT" sz="4400" dirty="0" smtClean="0"/>
              <a:t>Nella sua </a:t>
            </a:r>
            <a:r>
              <a:rPr lang="it-IT" sz="4400" dirty="0" smtClean="0">
                <a:solidFill>
                  <a:srgbClr val="FF0000"/>
                </a:solidFill>
              </a:rPr>
              <a:t>accezione moderna</a:t>
            </a:r>
            <a:r>
              <a:rPr lang="it-IT" sz="4400" dirty="0" smtClean="0"/>
              <a:t> tra il </a:t>
            </a:r>
            <a:r>
              <a:rPr lang="it-IT" sz="4400" dirty="0" err="1" smtClean="0"/>
              <a:t>IV</a:t>
            </a:r>
            <a:r>
              <a:rPr lang="it-IT" sz="4400" dirty="0" smtClean="0"/>
              <a:t> e il III secolo a.C.</a:t>
            </a:r>
            <a:endParaRPr lang="it-IT" sz="4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0" y="0"/>
            <a:ext cx="5786446" cy="6643710"/>
          </a:xfrm>
          <a:solidFill>
            <a:schemeClr val="accent2">
              <a:lumMod val="20000"/>
              <a:lumOff val="80000"/>
            </a:schemeClr>
          </a:solidFill>
        </p:spPr>
        <p:txBody>
          <a:bodyPr/>
          <a:lstStyle/>
          <a:p>
            <a:r>
              <a:rPr lang="it-IT" dirty="0" smtClean="0"/>
              <a:t>La scienza </a:t>
            </a:r>
            <a:br>
              <a:rPr lang="it-IT" dirty="0" smtClean="0"/>
            </a:br>
            <a:r>
              <a:rPr lang="it-IT" dirty="0" smtClean="0"/>
              <a:t>pre-esiste all’Europa</a:t>
            </a:r>
            <a:br>
              <a:rPr lang="it-IT" dirty="0" smtClean="0"/>
            </a:br>
            <a:r>
              <a:rPr lang="it-IT" dirty="0" smtClean="0"/>
              <a:t/>
            </a:r>
            <a:br>
              <a:rPr lang="it-IT" dirty="0" smtClean="0"/>
            </a:br>
            <a:r>
              <a:rPr lang="it-IT" dirty="0" smtClean="0"/>
              <a:t/>
            </a:r>
            <a:br>
              <a:rPr lang="it-IT" dirty="0" smtClean="0"/>
            </a:br>
            <a:r>
              <a:rPr lang="it-IT" dirty="0" smtClean="0"/>
              <a:t>La </a:t>
            </a:r>
            <a:r>
              <a:rPr lang="it-IT" dirty="0" smtClean="0">
                <a:solidFill>
                  <a:srgbClr val="FF0000"/>
                </a:solidFill>
              </a:rPr>
              <a:t>scienza ellenistica</a:t>
            </a:r>
            <a:br>
              <a:rPr lang="it-IT" dirty="0" smtClean="0">
                <a:solidFill>
                  <a:srgbClr val="FF0000"/>
                </a:solidFill>
              </a:rPr>
            </a:br>
            <a:r>
              <a:rPr lang="it-IT" dirty="0" smtClean="0"/>
              <a:t>da </a:t>
            </a:r>
            <a:r>
              <a:rPr lang="it-IT" dirty="0" smtClean="0">
                <a:solidFill>
                  <a:srgbClr val="FF0000"/>
                </a:solidFill>
              </a:rPr>
              <a:t>Euclide</a:t>
            </a:r>
            <a:r>
              <a:rPr lang="it-IT" dirty="0" smtClean="0"/>
              <a:t> a </a:t>
            </a:r>
            <a:r>
              <a:rPr lang="it-IT" dirty="0" err="1" smtClean="0">
                <a:solidFill>
                  <a:srgbClr val="FF0000"/>
                </a:solidFill>
              </a:rPr>
              <a:t>Ipazia</a:t>
            </a:r>
            <a:r>
              <a:rPr lang="it-IT" dirty="0" smtClean="0">
                <a:solidFill>
                  <a:srgbClr val="0000CC"/>
                </a:solidFill>
              </a:rPr>
              <a:t>.</a:t>
            </a:r>
            <a:br>
              <a:rPr lang="it-IT" dirty="0" smtClean="0">
                <a:solidFill>
                  <a:srgbClr val="0000CC"/>
                </a:solidFill>
              </a:rPr>
            </a:br>
            <a:r>
              <a:rPr lang="it-IT" dirty="0" smtClean="0"/>
              <a:t> </a:t>
            </a:r>
            <a:r>
              <a:rPr lang="it-IT" dirty="0" smtClean="0"/>
              <a:t/>
            </a:r>
            <a:br>
              <a:rPr lang="it-IT" dirty="0" smtClean="0"/>
            </a:br>
            <a:r>
              <a:rPr lang="it-IT" dirty="0" smtClean="0"/>
              <a:t>Per </a:t>
            </a:r>
            <a:r>
              <a:rPr lang="it-IT" dirty="0" smtClean="0"/>
              <a:t>700 anni </a:t>
            </a:r>
            <a:r>
              <a:rPr lang="it-IT" dirty="0" smtClean="0">
                <a:solidFill>
                  <a:srgbClr val="FF0000"/>
                </a:solidFill>
              </a:rPr>
              <a:t>Alessandria</a:t>
            </a:r>
            <a:r>
              <a:rPr lang="it-IT" dirty="0" smtClean="0"/>
              <a:t/>
            </a:r>
            <a:br>
              <a:rPr lang="it-IT" dirty="0" smtClean="0"/>
            </a:br>
            <a:r>
              <a:rPr lang="it-IT" dirty="0" smtClean="0"/>
              <a:t>capitale della scienza</a:t>
            </a:r>
            <a:endParaRPr lang="it-IT" dirty="0"/>
          </a:p>
        </p:txBody>
      </p:sp>
      <p:pic>
        <p:nvPicPr>
          <p:cNvPr id="45058" name="Picture 2" descr="http://upload.wikimedia.org/wikipedia/commons/thumb/3/30/Euklid-von-Alexandria_1.jpg/220px-Euklid-von-Alexandria_1.jpg"/>
          <p:cNvPicPr>
            <a:picLocks noChangeAspect="1" noChangeArrowheads="1"/>
          </p:cNvPicPr>
          <p:nvPr/>
        </p:nvPicPr>
        <p:blipFill>
          <a:blip r:embed="rId2"/>
          <a:srcRect/>
          <a:stretch>
            <a:fillRect/>
          </a:stretch>
        </p:blipFill>
        <p:spPr bwMode="auto">
          <a:xfrm>
            <a:off x="6572264" y="500042"/>
            <a:ext cx="2095500" cy="2486026"/>
          </a:xfrm>
          <a:prstGeom prst="rect">
            <a:avLst/>
          </a:prstGeom>
          <a:noFill/>
        </p:spPr>
      </p:pic>
      <p:pic>
        <p:nvPicPr>
          <p:cNvPr id="45060" name="Picture 4" descr="http://www.storiologia.it/donna/immagine65.jpg"/>
          <p:cNvPicPr>
            <a:picLocks noChangeAspect="1" noChangeArrowheads="1"/>
          </p:cNvPicPr>
          <p:nvPr/>
        </p:nvPicPr>
        <p:blipFill>
          <a:blip r:embed="rId3"/>
          <a:srcRect/>
          <a:stretch>
            <a:fillRect/>
          </a:stretch>
        </p:blipFill>
        <p:spPr bwMode="auto">
          <a:xfrm>
            <a:off x="5429256" y="3786189"/>
            <a:ext cx="3571900" cy="288133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57224" y="357166"/>
            <a:ext cx="7772400" cy="1143000"/>
          </a:xfrm>
          <a:solidFill>
            <a:srgbClr val="F8FDB5"/>
          </a:solidFill>
        </p:spPr>
        <p:txBody>
          <a:bodyPr/>
          <a:lstStyle/>
          <a:p>
            <a:r>
              <a:rPr lang="it-IT" dirty="0" smtClean="0"/>
              <a:t>La rivoluzione dimenticata</a:t>
            </a:r>
            <a:endParaRPr lang="it-IT" dirty="0"/>
          </a:p>
        </p:txBody>
      </p:sp>
      <p:sp>
        <p:nvSpPr>
          <p:cNvPr id="3" name="Sottotitolo 2"/>
          <p:cNvSpPr>
            <a:spLocks noGrp="1"/>
          </p:cNvSpPr>
          <p:nvPr>
            <p:ph type="subTitle" idx="1"/>
          </p:nvPr>
        </p:nvSpPr>
        <p:spPr>
          <a:xfrm>
            <a:off x="4214810" y="1928802"/>
            <a:ext cx="4572032" cy="4714908"/>
          </a:xfrm>
          <a:solidFill>
            <a:schemeClr val="accent2">
              <a:lumMod val="20000"/>
              <a:lumOff val="80000"/>
            </a:schemeClr>
          </a:solidFill>
        </p:spPr>
        <p:txBody>
          <a:bodyPr/>
          <a:lstStyle/>
          <a:p>
            <a:r>
              <a:rPr lang="it-IT" dirty="0" smtClean="0">
                <a:solidFill>
                  <a:srgbClr val="0000CC"/>
                </a:solidFill>
              </a:rPr>
              <a:t>A Roma non c’è scienza</a:t>
            </a:r>
          </a:p>
          <a:p>
            <a:endParaRPr lang="it-IT" dirty="0" smtClean="0"/>
          </a:p>
          <a:p>
            <a:endParaRPr lang="it-IT" dirty="0" smtClean="0"/>
          </a:p>
          <a:p>
            <a:pPr algn="l"/>
            <a:r>
              <a:rPr lang="it-IT" dirty="0" smtClean="0">
                <a:solidFill>
                  <a:srgbClr val="FF0000"/>
                </a:solidFill>
              </a:rPr>
              <a:t>Archimede</a:t>
            </a:r>
            <a:r>
              <a:rPr lang="it-IT" dirty="0" smtClean="0"/>
              <a:t> unico scienziato (di rilievo primario) nato e vissuto nelle terre della futura Europa</a:t>
            </a:r>
          </a:p>
          <a:p>
            <a:pPr algn="l"/>
            <a:endParaRPr lang="it-IT" dirty="0"/>
          </a:p>
        </p:txBody>
      </p:sp>
      <p:pic>
        <p:nvPicPr>
          <p:cNvPr id="44034" name="Picture 2" descr="http://upload.wikimedia.org/wikipedia/commons/e/e7/Domenico-Fetti_Archimedes_1620.jpg"/>
          <p:cNvPicPr>
            <a:picLocks noChangeAspect="1" noChangeArrowheads="1"/>
          </p:cNvPicPr>
          <p:nvPr/>
        </p:nvPicPr>
        <p:blipFill>
          <a:blip r:embed="rId2" cstate="print"/>
          <a:srcRect/>
          <a:stretch>
            <a:fillRect/>
          </a:stretch>
        </p:blipFill>
        <p:spPr bwMode="auto">
          <a:xfrm>
            <a:off x="0" y="1643050"/>
            <a:ext cx="3786182" cy="504824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214290"/>
            <a:ext cx="8058152" cy="1285876"/>
          </a:xfrm>
          <a:solidFill>
            <a:srgbClr val="F8FDB5"/>
          </a:solidFill>
        </p:spPr>
        <p:txBody>
          <a:bodyPr/>
          <a:lstStyle/>
          <a:p>
            <a:r>
              <a:rPr lang="it-IT" dirty="0" smtClean="0"/>
              <a:t>Roma: </a:t>
            </a:r>
            <a:br>
              <a:rPr lang="it-IT" dirty="0" smtClean="0"/>
            </a:br>
            <a:r>
              <a:rPr lang="it-IT" dirty="0" smtClean="0"/>
              <a:t>lo sviluppo senza ricerca</a:t>
            </a:r>
            <a:endParaRPr lang="it-IT" dirty="0"/>
          </a:p>
        </p:txBody>
      </p:sp>
      <p:sp>
        <p:nvSpPr>
          <p:cNvPr id="3" name="Sottotitolo 2"/>
          <p:cNvSpPr>
            <a:spLocks noGrp="1"/>
          </p:cNvSpPr>
          <p:nvPr>
            <p:ph type="subTitle" idx="1"/>
          </p:nvPr>
        </p:nvSpPr>
        <p:spPr>
          <a:xfrm>
            <a:off x="214282" y="1714488"/>
            <a:ext cx="5214974" cy="5143512"/>
          </a:xfrm>
          <a:solidFill>
            <a:schemeClr val="accent2">
              <a:lumMod val="20000"/>
              <a:lumOff val="80000"/>
            </a:schemeClr>
          </a:solidFill>
        </p:spPr>
        <p:txBody>
          <a:bodyPr/>
          <a:lstStyle/>
          <a:p>
            <a:pPr algn="l"/>
            <a:r>
              <a:rPr lang="it-IT" dirty="0" smtClean="0"/>
              <a:t>Diritto, ingegneria sì. Ma …</a:t>
            </a:r>
          </a:p>
          <a:p>
            <a:pPr algn="l"/>
            <a:endParaRPr lang="it-IT" dirty="0" smtClean="0"/>
          </a:p>
          <a:p>
            <a:pPr algn="l"/>
            <a:r>
              <a:rPr lang="it-IT" dirty="0" smtClean="0"/>
              <a:t>La </a:t>
            </a:r>
            <a:r>
              <a:rPr lang="it-IT" dirty="0" smtClean="0">
                <a:solidFill>
                  <a:srgbClr val="FF0000"/>
                </a:solidFill>
              </a:rPr>
              <a:t>mancanza di scienza</a:t>
            </a:r>
          </a:p>
          <a:p>
            <a:pPr algn="l"/>
            <a:r>
              <a:rPr lang="it-IT" dirty="0" smtClean="0"/>
              <a:t>(e d’innovazione tecnologica) concausa </a:t>
            </a:r>
          </a:p>
          <a:p>
            <a:pPr algn="l"/>
            <a:r>
              <a:rPr lang="it-IT" dirty="0" smtClean="0"/>
              <a:t>della </a:t>
            </a:r>
            <a:r>
              <a:rPr lang="it-IT" dirty="0" smtClean="0">
                <a:solidFill>
                  <a:srgbClr val="FF0000"/>
                </a:solidFill>
              </a:rPr>
              <a:t>caduta dell’Impero Romano d’Occidente</a:t>
            </a:r>
            <a:r>
              <a:rPr lang="it-IT" dirty="0" smtClean="0"/>
              <a:t>?</a:t>
            </a:r>
            <a:endParaRPr lang="it-IT" dirty="0"/>
          </a:p>
        </p:txBody>
      </p:sp>
      <p:pic>
        <p:nvPicPr>
          <p:cNvPr id="43010" name="Picture 2" descr="http://www.fenici.unibo.it/Fonti/autori%20letterat%20italiana/Favaro%20-Archimede_clip_image002_0000.jpg"/>
          <p:cNvPicPr>
            <a:picLocks noChangeAspect="1" noChangeArrowheads="1"/>
          </p:cNvPicPr>
          <p:nvPr/>
        </p:nvPicPr>
        <p:blipFill>
          <a:blip r:embed="rId2"/>
          <a:srcRect/>
          <a:stretch>
            <a:fillRect/>
          </a:stretch>
        </p:blipFill>
        <p:spPr bwMode="auto">
          <a:xfrm>
            <a:off x="4667250" y="2428868"/>
            <a:ext cx="4476750" cy="3357562"/>
          </a:xfrm>
          <a:prstGeom prst="rect">
            <a:avLst/>
          </a:prstGeom>
          <a:noFill/>
        </p:spPr>
      </p:pic>
    </p:spTree>
  </p:cSld>
  <p:clrMapOvr>
    <a:masterClrMapping/>
  </p:clrMapOvr>
</p:sld>
</file>

<file path=ppt/theme/theme1.xml><?xml version="1.0" encoding="utf-8"?>
<a:theme xmlns:a="http://schemas.openxmlformats.org/drawingml/2006/main" name="2_Sfumature">
  <a:themeElements>
    <a:clrScheme name="Sfumatur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Sfumat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kumimoji="0" lang="it-IT" sz="32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kumimoji="0" lang="it-IT" sz="32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Sfumatur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fumatur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fumatur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fumatur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fumatur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fumatur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fumatur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2694</TotalTime>
  <Words>1864</Words>
  <Application>Microsoft Office PowerPoint</Application>
  <PresentationFormat>Presentazione su schermo (4:3)</PresentationFormat>
  <Paragraphs>210</Paragraphs>
  <Slides>51</Slides>
  <Notes>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51</vt:i4>
      </vt:variant>
    </vt:vector>
  </HeadingPairs>
  <TitlesOfParts>
    <vt:vector size="57" baseType="lpstr">
      <vt:lpstr>Arial</vt:lpstr>
      <vt:lpstr>Impact</vt:lpstr>
      <vt:lpstr>Tahoma</vt:lpstr>
      <vt:lpstr>Times New Roman</vt:lpstr>
      <vt:lpstr>Wingdings</vt:lpstr>
      <vt:lpstr>2_Sfumature</vt:lpstr>
      <vt:lpstr>Presentazione standard di PowerPoint</vt:lpstr>
      <vt:lpstr>Presentazione standard di PowerPoint</vt:lpstr>
      <vt:lpstr>Presentazione standard di PowerPoint</vt:lpstr>
      <vt:lpstr>Presentazione standard di PowerPoint</vt:lpstr>
      <vt:lpstr>    Libro 1  All’origine  di un rapporto   L’Europa nasce e (perché) incontra la scienza</vt:lpstr>
      <vt:lpstr>    Quando nasce l’Europa?  Come dimensione con un’identità culturale tra l’XI e il XIII secolo</vt:lpstr>
      <vt:lpstr>La scienza  pre-esiste all’Europa   La scienza ellenistica da Euclide a Ipazia.   Per 700 anni Alessandria capitale della scienza</vt:lpstr>
      <vt:lpstr>La rivoluzione dimenticata</vt:lpstr>
      <vt:lpstr>Roma:  lo sviluppo senza ricerca</vt:lpstr>
      <vt:lpstr>La diffusione della scienza (ellenistica) nei secoli bui  (bui per le terre europee)</vt:lpstr>
      <vt:lpstr>La diffusione della scienza (ellenistica) nei secoli bui  (bui per le terre europee)</vt:lpstr>
      <vt:lpstr>La diffusione della scienza (ellenistica) nei secoli bui  (bui per le terre europee)</vt:lpstr>
      <vt:lpstr>Traduzioni a Toledo e Palermo</vt:lpstr>
      <vt:lpstr>Aristotele</vt:lpstr>
      <vt:lpstr>Averroè </vt:lpstr>
      <vt:lpstr>Averroè</vt:lpstr>
      <vt:lpstr>Averroè </vt:lpstr>
      <vt:lpstr>Averroè</vt:lpstr>
      <vt:lpstr>Averroè </vt:lpstr>
      <vt:lpstr>Leonardo Fibonacci</vt:lpstr>
      <vt:lpstr>Presentazione standard di PowerPoint</vt:lpstr>
      <vt:lpstr>Federico II</vt:lpstr>
      <vt:lpstr>Federico II</vt:lpstr>
      <vt:lpstr>L’Europa neonata  scopre la scienza</vt:lpstr>
      <vt:lpstr>La cultura scientifica in Europa</vt:lpstr>
      <vt:lpstr>La scienza collante culturale dell’Europa neonata</vt:lpstr>
      <vt:lpstr>Matematica</vt:lpstr>
      <vt:lpstr>Matematica</vt:lpstr>
      <vt:lpstr>Nemorario</vt:lpstr>
      <vt:lpstr>Campano</vt:lpstr>
      <vt:lpstr>Guglielmo di Moerbeke</vt:lpstr>
      <vt:lpstr>Guglielmo di Moerbeke</vt:lpstr>
      <vt:lpstr>Matematica</vt:lpstr>
      <vt:lpstr>Bradwardine</vt:lpstr>
      <vt:lpstr>Nicola di Oresme</vt:lpstr>
      <vt:lpstr>Nicola di Oresme</vt:lpstr>
      <vt:lpstr>Matematica</vt:lpstr>
      <vt:lpstr>Matematica</vt:lpstr>
      <vt:lpstr>La scienza collante culturale dell’Europa neonata</vt:lpstr>
      <vt:lpstr>La scienza collante culturale dell’Europa neonata</vt:lpstr>
      <vt:lpstr>La scienza collante culturale dell’Europa neonata</vt:lpstr>
      <vt:lpstr>La scienza collante culturale dell’Europa neonata</vt:lpstr>
      <vt:lpstr>La scienza collante culturale dell’Europa neonata</vt:lpstr>
      <vt:lpstr>La scienza collante culturale dell’Europa neonata</vt:lpstr>
      <vt:lpstr>La scienza collante culturale dell’Europa neonata</vt:lpstr>
      <vt:lpstr>La scienza collante culturale dell’Europa neonata</vt:lpstr>
      <vt:lpstr>La scienza collante culturale dell’Europa neonata</vt:lpstr>
      <vt:lpstr>La scienza collante culturale dell’Europa neonata</vt:lpstr>
      <vt:lpstr>Presentazione standard di PowerPoint</vt:lpstr>
      <vt:lpstr>Presentazione standard di PowerPoint</vt:lpstr>
      <vt:lpstr>Interruzione in attesa  del Rinascimento</vt:lpstr>
    </vt:vector>
  </TitlesOfParts>
  <Company>SISSA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Comunicazione della scienza</dc:title>
  <dc:creator>greco</dc:creator>
  <cp:lastModifiedBy>Pietro</cp:lastModifiedBy>
  <cp:revision>248</cp:revision>
  <dcterms:created xsi:type="dcterms:W3CDTF">2001-02-22T17:14:43Z</dcterms:created>
  <dcterms:modified xsi:type="dcterms:W3CDTF">2018-04-13T07:53:12Z</dcterms:modified>
</cp:coreProperties>
</file>