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520" r:id="rId3"/>
    <p:sldId id="521" r:id="rId4"/>
    <p:sldId id="472" r:id="rId5"/>
    <p:sldId id="473" r:id="rId6"/>
    <p:sldId id="522" r:id="rId7"/>
    <p:sldId id="445" r:id="rId8"/>
    <p:sldId id="447" r:id="rId9"/>
    <p:sldId id="458" r:id="rId10"/>
    <p:sldId id="523" r:id="rId11"/>
    <p:sldId id="524" r:id="rId12"/>
    <p:sldId id="483" r:id="rId13"/>
    <p:sldId id="489" r:id="rId14"/>
    <p:sldId id="496" r:id="rId15"/>
    <p:sldId id="497" r:id="rId16"/>
    <p:sldId id="498" r:id="rId17"/>
    <p:sldId id="500" r:id="rId18"/>
    <p:sldId id="501" r:id="rId19"/>
    <p:sldId id="504" r:id="rId20"/>
    <p:sldId id="505" r:id="rId21"/>
    <p:sldId id="506" r:id="rId22"/>
    <p:sldId id="518" r:id="rId23"/>
    <p:sldId id="474" r:id="rId24"/>
    <p:sldId id="475" r:id="rId25"/>
    <p:sldId id="476" r:id="rId26"/>
    <p:sldId id="477" r:id="rId27"/>
    <p:sldId id="478" r:id="rId28"/>
    <p:sldId id="481" r:id="rId29"/>
    <p:sldId id="480" r:id="rId30"/>
    <p:sldId id="479" r:id="rId31"/>
    <p:sldId id="393" r:id="rId32"/>
    <p:sldId id="519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6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FC939D-E24F-4F8A-AA43-B3CA7E593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7C41D22-4E64-41F0-8007-0868C11A79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ED38-72F7-4288-A445-6125EF0DDB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0297-0A61-47F6-9EF9-26EF5E3E0D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DF47-3C9E-4E46-8857-2B812F2814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7DF4-47C1-46B2-82CA-8A56DEE798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93B47-B677-45AF-8100-22C684A621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3D6A-53DE-4748-86CD-EC7A361D12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F8C6-FA44-4EE1-897F-F0BDD21219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C52A-246E-4251-BE1E-BA56376A0D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00EB1-79CE-4390-BB8D-9C7438095A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986B-B7D1-4A97-B438-FBB21921C6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4729-9E86-4B9F-8CDE-D29B95AF10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4FA8-1F6F-490D-BA18-D60AC21CCA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714D-A77B-429C-A937-ECC204665E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4735-0F59-46F7-920D-98AA6C64C0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02E7-D6F9-49D7-BEDA-6D224EB1B8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3B18-AE45-4EF8-A65E-E48D65891F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EB4C-E6BB-447D-8855-396A87DB02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5571-F072-4307-A617-2F55616B71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5172A1-3D3C-4872-BD4E-172DB4B827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  <p:sldLayoutId id="2147483923" r:id="rId12"/>
    <p:sldLayoutId id="2147483922" r:id="rId13"/>
    <p:sldLayoutId id="2147483921" r:id="rId14"/>
    <p:sldLayoutId id="2147483920" r:id="rId15"/>
    <p:sldLayoutId id="2147483919" r:id="rId16"/>
    <p:sldLayoutId id="2147483918" r:id="rId17"/>
    <p:sldLayoutId id="2147483917" r:id="rId18"/>
    <p:sldLayoutId id="2147483916" r:id="rId1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it/imgres?imgurl=http://www.photo-auto.com/ferrari/f50/ferrari-f50-1.jpg&amp;imgrefurl=http://www.photo-auto.com/ferrari/f50/ferrari-f50-1g.htm&amp;usg=__SCHDFmkjk4RlSKWyjxtBH0hZlKQ=&amp;h=960&amp;w=1280&amp;sz=155&amp;hl=it&amp;start=6&amp;sig2=DCVFqeXWh_8z_YE7n3f1kw&amp;tbnid=lmjsk0lHdFJG7M:&amp;tbnh=113&amp;tbnw=150&amp;prev=/images%3Fq%3Dferrari%26gbv%3D2%26hl%3Dit&amp;ei=b-vjSvTpKsSvsgbms9SCA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it/imgres?imgurl=http://www.sinistra-democratica.it/files/images/image/povert(1).jpg&amp;imgrefurl=http://www.sinistra-democratica.it/attualita%3Fpage%3D7&amp;usg=__9VwBLiUrdZ6iGCNaNm-V2-SnVFs=&amp;h=230&amp;w=300&amp;sz=29&amp;hl=it&amp;start=1&amp;sig2=jGZ2L5cEk4XAPDs--67v9g&amp;tbnid=Yilx4boe2Q1x2M:&amp;tbnh=89&amp;tbnw=116&amp;prev=/images%3Fq%3Dpovert%25C3%25A0%26gbv%3D2%26hl%3Dit%26sa%3DG&amp;ei=puzjSoroJoOUsAbSqOyC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images.google.it/imgres?imgurl=http://img.nauticexpo.it/images_ne/photo-g/barca-da-pesca-sportiva-super-yacht-in-alluminio-77854.jpg&amp;imgrefurl=http://www.nauticexpo.it/prod/trinity-yachts/barca-da-pesca-sportiva-super-yacht-br-in-alluminio-20637-77854.html&amp;usg=__T_pb-YsjMF1Mk8q37HkT4SpvmbI=&amp;h=572&amp;w=800&amp;sz=129&amp;hl=it&amp;start=3&amp;sig2=fICsBo61AdjW-P1ld3Gs5A&amp;tbnid=3edJ_n8YgQdrBM:&amp;tbnh=102&amp;tbnw=143&amp;prev=/images%3Fq%3Dyacht%26gbv%3D2%26hl%3Dit&amp;ei=4-zjSrSEJ8zAsAbdwoSDA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it/imgres?imgurl=http://universita-bari.blogautore.repubblica.it/files/2008/11/universita.jpg&amp;imgrefurl=http://universita-bari.blogautore.repubblica.it/category/proteste-e-manifestazioni/&amp;usg=__fucDI5_CTaCL174C2EE-IUo6C9M=&amp;h=313&amp;w=400&amp;sz=61&amp;hl=it&amp;start=2&amp;sig2=BScDszM2Wjzvcpt_HlaEyg&amp;tbnid=YzxaZHQM9wa7UM:&amp;tbnh=97&amp;tbnw=124&amp;prev=/images%3Fq%3Duniversit%25C3%25A0%26gbv%3D2%26hl%3Dit%26sa%3DG&amp;ei=QejjStKjD5u1sgaXlLnW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co_di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Grafico_di_Microsoft_Office_Excel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571875"/>
            <a:ext cx="5770562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Pietro Greco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	</a:t>
            </a:r>
            <a:r>
              <a:rPr lang="it-IT" dirty="0" smtClean="0"/>
              <a:t>Milano, 14 dicembre 2012</a:t>
            </a:r>
            <a:endParaRPr lang="it-IT" sz="1400" dirty="0" smtClean="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529" y="0"/>
            <a:ext cx="8229922" cy="2428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La nuova geografia della ricerca</a:t>
            </a:r>
          </a:p>
          <a:p>
            <a:pPr algn="ctr"/>
            <a:r>
              <a:rPr lang="it-IT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nella società della </a:t>
            </a:r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conoscenza</a:t>
            </a:r>
          </a:p>
        </p:txBody>
      </p:sp>
      <p:pic>
        <p:nvPicPr>
          <p:cNvPr id="15366" name="Picture 4" descr="Wi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2516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36838"/>
            <a:ext cx="262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Group 2"/>
          <p:cNvGraphicFramePr>
            <a:graphicFrameLocks noGrp="1"/>
          </p:cNvGraphicFramePr>
          <p:nvPr/>
        </p:nvGraphicFramePr>
        <p:xfrm>
          <a:off x="2339975" y="0"/>
          <a:ext cx="5256213" cy="6470653"/>
        </p:xfrm>
        <a:graphic>
          <a:graphicData uri="http://schemas.openxmlformats.org/drawingml/2006/table">
            <a:tbl>
              <a:tblPr/>
              <a:tblGrid>
                <a:gridCol w="2628900"/>
                <a:gridCol w="2627313"/>
              </a:tblGrid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Paese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Spesa 2007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(miliardi $ a ppa)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1.  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402,0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2.  Giappone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142,0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3.  Cina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141,4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4.  Germania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5.  Corea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6. Francia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7.  Gran Bretagna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8.  India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 Canada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 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22,1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11. Italia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12. Brasile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18,6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13. Taiwan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Mondo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     1.156,0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1010" name="Grafico" r:id="rId3" imgW="4791151" imgH="32670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3. Ricerca privata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smtClean="0"/>
              <a:t>Negli ultimi 15 anni, secondo la NSF</a:t>
            </a:r>
          </a:p>
          <a:p>
            <a:pPr eaLnBrk="1" hangingPunct="1">
              <a:lnSpc>
                <a:spcPct val="80000"/>
              </a:lnSpc>
            </a:pPr>
            <a:endParaRPr lang="it-IT" sz="1800" smtClean="0"/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Crescita degli investimenti in R&amp;S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400" smtClean="0"/>
              <a:t>Da 300 a 1.100 miliardi di dollari</a:t>
            </a:r>
          </a:p>
          <a:p>
            <a:pPr lvl="2" eaLnBrk="1" hangingPunct="1">
              <a:lnSpc>
                <a:spcPct val="80000"/>
              </a:lnSpc>
            </a:pPr>
            <a:endParaRPr lang="it-IT" sz="1400" smtClean="0"/>
          </a:p>
          <a:p>
            <a:pPr lvl="1" eaLnBrk="1" hangingPunct="1">
              <a:lnSpc>
                <a:spcPct val="80000"/>
              </a:lnSpc>
            </a:pPr>
            <a:r>
              <a:rPr lang="it-IT" sz="1800" smtClean="0">
                <a:solidFill>
                  <a:srgbClr val="FF0000"/>
                </a:solidFill>
              </a:rPr>
              <a:t>Crescita degli investimenti privati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800" smtClean="0">
                <a:solidFill>
                  <a:srgbClr val="FF0000"/>
                </a:solidFill>
              </a:rPr>
              <a:t>Ribaltamento del rapporto pubblico/privato</a:t>
            </a:r>
          </a:p>
          <a:p>
            <a:pPr lvl="2" eaLnBrk="1" hangingPunct="1">
              <a:lnSpc>
                <a:spcPct val="80000"/>
              </a:lnSpc>
            </a:pPr>
            <a:endParaRPr lang="it-IT" sz="18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sz="1600" smtClean="0"/>
              <a:t>Da un mondo bipolare a un mondo tripolare. 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400" smtClean="0"/>
              <a:t>La Cina e le otto tigri asiatiche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1400" smtClean="0"/>
              <a:t>La scienza non è più una questione transatlantica, ma è sempre più una questione anche indopacifica.</a:t>
            </a:r>
          </a:p>
          <a:p>
            <a:pPr lvl="1" eaLnBrk="1" hangingPunct="1">
              <a:lnSpc>
                <a:spcPct val="80000"/>
              </a:lnSpc>
            </a:pPr>
            <a:endParaRPr lang="it-IT" sz="1600" smtClean="0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932363" y="2133600"/>
          <a:ext cx="4022725" cy="3457575"/>
        </p:xfrm>
        <a:graphic>
          <a:graphicData uri="http://schemas.openxmlformats.org/presentationml/2006/ole">
            <p:oleObj spid="_x0000_s128004" name="Grafico" r:id="rId3" imgW="5210251" imgH="390540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promesse infrante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>
                <a:solidFill>
                  <a:schemeClr val="folHlink"/>
                </a:solidFill>
              </a:rPr>
              <a:t>Nessun trionfalismo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Molte - troppe - sono, come sostiene </a:t>
            </a:r>
            <a:r>
              <a:rPr lang="it-IT" sz="2000" smtClean="0">
                <a:solidFill>
                  <a:srgbClr val="FF0000"/>
                </a:solidFill>
              </a:rPr>
              <a:t>Joseph Stiglitz</a:t>
            </a:r>
            <a:r>
              <a:rPr lang="it-IT" sz="2000" smtClean="0"/>
              <a:t> (</a:t>
            </a:r>
            <a:r>
              <a:rPr lang="it-IT" sz="2000" i="1" smtClean="0">
                <a:solidFill>
                  <a:srgbClr val="FF00FF"/>
                </a:solidFill>
              </a:rPr>
              <a:t>In un mondo imperfetto</a:t>
            </a:r>
            <a:r>
              <a:rPr lang="it-IT" sz="2000" smtClean="0"/>
              <a:t>, 2001), le </a:t>
            </a:r>
            <a:r>
              <a:rPr lang="it-IT" sz="2000" i="1" smtClean="0">
                <a:solidFill>
                  <a:srgbClr val="FF0000"/>
                </a:solidFill>
              </a:rPr>
              <a:t>promesse infrante</a:t>
            </a:r>
            <a:r>
              <a:rPr lang="it-IT" sz="2000" smtClean="0"/>
              <a:t> della globalizzazione, compresa la globalizzazione della conoscenza. 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Troppo spesso la scienza e la tecnologia vengono usate come </a:t>
            </a:r>
            <a:r>
              <a:rPr lang="it-IT" sz="2000" smtClean="0">
                <a:solidFill>
                  <a:srgbClr val="FF0000"/>
                </a:solidFill>
              </a:rPr>
              <a:t>nuovi fattori di esclusione sociale</a:t>
            </a:r>
            <a:r>
              <a:rPr lang="it-IT" sz="200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</p:txBody>
      </p:sp>
      <p:pic>
        <p:nvPicPr>
          <p:cNvPr id="134148" name="Picture 4" descr="Stiglitz Joseph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75275" y="2349500"/>
            <a:ext cx="3495675" cy="36004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2800" b="1" smtClean="0"/>
              <a:t>Crescita del Pil in Italia in rapporto a quello medio europeo (EU=15)</a:t>
            </a:r>
            <a:r>
              <a:rPr lang="it-IT" sz="2800" smtClean="0"/>
              <a:t>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print"/>
          <a:srcRect t="10092"/>
          <a:stretch>
            <a:fillRect/>
          </a:stretch>
        </p:blipFill>
        <p:spPr bwMode="auto">
          <a:xfrm>
            <a:off x="971550" y="1984375"/>
            <a:ext cx="6599238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2400" b="1" smtClean="0"/>
              <a:t>Tasso di attività.</a:t>
            </a:r>
            <a:br>
              <a:rPr lang="it-IT" sz="2400" b="1" smtClean="0"/>
            </a:br>
            <a:r>
              <a:rPr lang="it-IT" sz="2400" b="1" smtClean="0"/>
              <a:t>Differenza percentuale tra la media dell’Unione Europea e l’Italia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884363"/>
            <a:ext cx="6408737" cy="42481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Intensità energetica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33600"/>
            <a:ext cx="63277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Retribuzione media per addetto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6832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9507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it-IT" dirty="0" smtClean="0"/>
              <a:t>L’era della conoscenza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988840"/>
            <a:ext cx="4176464" cy="42484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Lo aveva già annunciato quasi sessant’anni fa </a:t>
            </a:r>
            <a:r>
              <a:rPr lang="it-IT" sz="1800" b="1" dirty="0" smtClean="0">
                <a:solidFill>
                  <a:srgbClr val="FF0000"/>
                </a:solidFill>
              </a:rPr>
              <a:t>Norbert Wiener</a:t>
            </a:r>
            <a:r>
              <a:rPr lang="it-IT" sz="1800" b="1" dirty="0" smtClean="0"/>
              <a:t>, il padre fondatore della cibernetica in un libro in cui ne prefigurava le </a:t>
            </a:r>
            <a:r>
              <a:rPr lang="it-IT" sz="1800" b="1" dirty="0" smtClean="0">
                <a:solidFill>
                  <a:srgbClr val="33CCFF"/>
                </a:solidFill>
              </a:rPr>
              <a:t>opportunità</a:t>
            </a:r>
            <a:r>
              <a:rPr lang="it-IT" sz="1800" b="1" dirty="0" smtClean="0"/>
              <a:t>, </a:t>
            </a:r>
            <a:r>
              <a:rPr lang="it-IT" sz="1800" dirty="0" smtClean="0"/>
              <a:t>ma anche </a:t>
            </a:r>
            <a:r>
              <a:rPr lang="it-IT" sz="1800" b="1" dirty="0" smtClean="0"/>
              <a:t>i </a:t>
            </a:r>
            <a:r>
              <a:rPr lang="it-IT" sz="1800" b="1" dirty="0" smtClean="0">
                <a:solidFill>
                  <a:srgbClr val="33CCFF"/>
                </a:solidFill>
              </a:rPr>
              <a:t>limit</a:t>
            </a:r>
            <a:r>
              <a:rPr lang="it-IT" sz="1800" b="1" dirty="0" smtClean="0"/>
              <a:t>i. </a:t>
            </a:r>
          </a:p>
          <a:p>
            <a:pPr lvl="1" eaLnBrk="1" hangingPunct="1">
              <a:lnSpc>
                <a:spcPct val="80000"/>
              </a:lnSpc>
            </a:pPr>
            <a:endParaRPr lang="it-IT" sz="1600" b="1" dirty="0" smtClean="0"/>
          </a:p>
          <a:p>
            <a:pPr lvl="1" eaLnBrk="1" hangingPunct="1">
              <a:lnSpc>
                <a:spcPct val="80000"/>
              </a:lnSpc>
            </a:pPr>
            <a:endParaRPr lang="it-IT" sz="1600" b="1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it-IT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it-IT" sz="1800" b="1" dirty="0" smtClean="0"/>
              <a:t>Ma oggi molti ne sono convinti. Siamo entrati (stiamo entrando) in nuova, grande era nella storia della società umana: </a:t>
            </a:r>
            <a:r>
              <a:rPr lang="it-IT" sz="1800" b="1" dirty="0" smtClean="0">
                <a:solidFill>
                  <a:srgbClr val="FF0000"/>
                </a:solidFill>
              </a:rPr>
              <a:t>l’era dell’informazione e della conoscenza. 	</a:t>
            </a:r>
          </a:p>
        </p:txBody>
      </p:sp>
      <p:pic>
        <p:nvPicPr>
          <p:cNvPr id="166916" name="Picture 4" descr="Wiene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773238"/>
            <a:ext cx="2516188" cy="1981200"/>
          </a:xfrm>
          <a:noFill/>
        </p:spPr>
      </p:pic>
      <p:pic>
        <p:nvPicPr>
          <p:cNvPr id="166917" name="Picture 5" descr="Wiener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4005263"/>
            <a:ext cx="2736850" cy="27352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Export hi-tech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748982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Andamento storico della spesa in R&amp;S</a:t>
            </a:r>
          </a:p>
        </p:txBody>
      </p:sp>
      <p:pic>
        <p:nvPicPr>
          <p:cNvPr id="15155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103438"/>
            <a:ext cx="6119813" cy="425926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Per una società </a:t>
            </a:r>
            <a:br>
              <a:rPr lang="it-IT" sz="4000" smtClean="0"/>
            </a:br>
            <a:r>
              <a:rPr lang="it-IT" sz="4000" smtClean="0"/>
              <a:t>democratica della conoscenza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2400" b="1" smtClean="0">
                <a:solidFill>
                  <a:srgbClr val="FF0000"/>
                </a:solidFill>
              </a:rPr>
              <a:t>Servizi</a:t>
            </a:r>
            <a:r>
              <a:rPr lang="it-IT" sz="2400" smtClean="0"/>
              <a:t>	</a:t>
            </a:r>
          </a:p>
          <a:p>
            <a:endParaRPr lang="it-IT" sz="2400" smtClean="0"/>
          </a:p>
          <a:p>
            <a:pPr lvl="1"/>
            <a:r>
              <a:rPr lang="it-IT" sz="2000" smtClean="0"/>
              <a:t>Immateriali 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844675"/>
            <a:ext cx="4392612" cy="4321175"/>
          </a:xfrm>
        </p:spPr>
        <p:txBody>
          <a:bodyPr/>
          <a:lstStyle/>
          <a:p>
            <a:r>
              <a:rPr lang="it-IT" sz="2400" b="1" smtClean="0">
                <a:solidFill>
                  <a:srgbClr val="FF0000"/>
                </a:solidFill>
              </a:rPr>
              <a:t>Beni</a:t>
            </a:r>
          </a:p>
          <a:p>
            <a:endParaRPr lang="it-IT" sz="2400" b="1" smtClean="0">
              <a:solidFill>
                <a:srgbClr val="FF0000"/>
              </a:solidFill>
            </a:endParaRPr>
          </a:p>
          <a:p>
            <a:pPr lvl="1"/>
            <a:r>
              <a:rPr lang="it-IT" sz="2000" b="1" smtClean="0">
                <a:solidFill>
                  <a:schemeClr val="folHlink"/>
                </a:solidFill>
              </a:rPr>
              <a:t>Immateriali</a:t>
            </a:r>
          </a:p>
          <a:p>
            <a:pPr lvl="1"/>
            <a:endParaRPr lang="it-IT" sz="2000" b="1" smtClean="0">
              <a:solidFill>
                <a:schemeClr val="folHlink"/>
              </a:solidFill>
            </a:endParaRPr>
          </a:p>
          <a:p>
            <a:pPr lvl="1"/>
            <a:r>
              <a:rPr lang="it-IT" sz="2000" b="1" smtClean="0">
                <a:solidFill>
                  <a:schemeClr val="folHlink"/>
                </a:solidFill>
              </a:rPr>
              <a:t>Materiali</a:t>
            </a:r>
          </a:p>
          <a:p>
            <a:pPr lvl="1"/>
            <a:endParaRPr lang="it-IT" sz="2000" b="1" smtClean="0">
              <a:solidFill>
                <a:schemeClr val="folHlink"/>
              </a:solidFill>
            </a:endParaRPr>
          </a:p>
          <a:p>
            <a:endParaRPr lang="it-IT" sz="2400" smtClean="0"/>
          </a:p>
          <a:p>
            <a:pPr lvl="1"/>
            <a:r>
              <a:rPr lang="it-IT" sz="2000" b="1" smtClean="0"/>
              <a:t>Valore: simbolico</a:t>
            </a:r>
          </a:p>
          <a:p>
            <a:pPr lvl="1"/>
            <a:endParaRPr lang="it-IT" sz="2000" b="1" smtClean="0"/>
          </a:p>
          <a:p>
            <a:pPr lvl="1"/>
            <a:r>
              <a:rPr lang="it-IT" sz="2000" b="1" smtClean="0"/>
              <a:t>Valore:     conoscenza hi-tech</a:t>
            </a:r>
            <a:r>
              <a:rPr lang="it-IT" sz="2000" smtClean="0"/>
              <a:t> </a:t>
            </a:r>
          </a:p>
        </p:txBody>
      </p:sp>
      <p:pic>
        <p:nvPicPr>
          <p:cNvPr id="163846" name="Picture 6" descr="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357563"/>
            <a:ext cx="2387600" cy="31829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4141787" cy="1143000"/>
          </a:xfrm>
        </p:spPr>
        <p:txBody>
          <a:bodyPr/>
          <a:lstStyle/>
          <a:p>
            <a:r>
              <a:rPr lang="it-IT" sz="4000" smtClean="0"/>
              <a:t>La conoscenza,</a:t>
            </a:r>
            <a:br>
              <a:rPr lang="it-IT" sz="4000" smtClean="0"/>
            </a:br>
            <a:r>
              <a:rPr lang="it-IT" sz="4000" smtClean="0"/>
              <a:t>bene comune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893175" cy="3716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smtClean="0"/>
              <a:t> La </a:t>
            </a:r>
            <a:r>
              <a:rPr lang="it-IT" sz="2800" smtClean="0">
                <a:solidFill>
                  <a:srgbClr val="FF0000"/>
                </a:solidFill>
              </a:rPr>
              <a:t>conoscenza</a:t>
            </a:r>
            <a:r>
              <a:rPr lang="it-IT" sz="2800" smtClean="0"/>
              <a:t> è un bene con una natura strana. 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A differenza del petrolio o del pane è “</a:t>
            </a:r>
            <a:r>
              <a:rPr lang="it-IT" sz="2800" smtClean="0">
                <a:solidFill>
                  <a:srgbClr val="FF0000"/>
                </a:solidFill>
              </a:rPr>
              <a:t>non rivale</a:t>
            </a:r>
            <a:r>
              <a:rPr lang="it-IT" sz="2800" smtClean="0"/>
              <a:t>” (se la utilizzo io, non impedisco ad altri di utilizzarla) e, almeno tendenzialmente, “</a:t>
            </a:r>
            <a:r>
              <a:rPr lang="it-IT" sz="2800" smtClean="0">
                <a:solidFill>
                  <a:srgbClr val="FF0000"/>
                </a:solidFill>
              </a:rPr>
              <a:t>non appropriabile</a:t>
            </a:r>
            <a:r>
              <a:rPr lang="it-IT" sz="2800" smtClean="0"/>
              <a:t>”: a differenza di un pezzo di pane nessuno può facilmente appropriarsene e confinarla. 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Quindi, tendenzialmente, è un “</a:t>
            </a:r>
            <a:r>
              <a:rPr lang="it-IT" sz="2800" smtClean="0">
                <a:solidFill>
                  <a:srgbClr val="FF0000"/>
                </a:solidFill>
              </a:rPr>
              <a:t>bene pubblico</a:t>
            </a:r>
            <a:r>
              <a:rPr lang="it-IT" sz="2800" smtClean="0"/>
              <a:t>” che può essere utilizzato per uno sviluppo senza limiti.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</p:txBody>
      </p:sp>
      <p:pic>
        <p:nvPicPr>
          <p:cNvPr id="118789" name="Picture 5" descr="atmosf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4140200" cy="31035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L’era della conoscenza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6804025" cy="4652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Le </a:t>
            </a:r>
            <a:r>
              <a:rPr lang="it-IT" sz="2800" smtClean="0">
                <a:solidFill>
                  <a:srgbClr val="FF0000"/>
                </a:solidFill>
              </a:rPr>
              <a:t>forze del mercato</a:t>
            </a:r>
            <a:r>
              <a:rPr lang="it-IT" sz="2800" smtClean="0"/>
              <a:t> che si sono imposte nell’economia mondiale negli ultimi decenni hanno tentato, talvolta con successo, di limitare il valore della conoscenza come “bene comune”.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it-IT" sz="2800" smtClean="0"/>
              <a:t>In particolare hanno cercato con un successo non totale ma molto vasto di “appropriarsene”.  Hanno tentato di ridurre la conoscenza da “</a:t>
            </a:r>
            <a:r>
              <a:rPr lang="it-IT" sz="2800" smtClean="0">
                <a:solidFill>
                  <a:srgbClr val="FF0000"/>
                </a:solidFill>
              </a:rPr>
              <a:t>bene pubblico</a:t>
            </a:r>
            <a:r>
              <a:rPr lang="it-IT" sz="2800" smtClean="0"/>
              <a:t>” a “</a:t>
            </a:r>
            <a:r>
              <a:rPr lang="it-IT" sz="2800" smtClean="0">
                <a:solidFill>
                  <a:srgbClr val="FF0000"/>
                </a:solidFill>
              </a:rPr>
              <a:t>bene privato</a:t>
            </a:r>
            <a:r>
              <a:rPr lang="it-IT" sz="2800" smtClean="0"/>
              <a:t>”. </a:t>
            </a:r>
          </a:p>
        </p:txBody>
      </p:sp>
      <p:pic>
        <p:nvPicPr>
          <p:cNvPr id="119813" name="Picture 5" descr="apf_pag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44675"/>
            <a:ext cx="2371725" cy="3590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L’economia della conoscenza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834063" cy="407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Un’operazione che ha accompagnato, favorito e caratterizzato l’affermazione di un modello economico fondato sui </a:t>
            </a:r>
            <a:r>
              <a:rPr lang="it-IT" smtClean="0">
                <a:solidFill>
                  <a:srgbClr val="FF0000"/>
                </a:solidFill>
              </a:rPr>
              <a:t>consumi privati</a:t>
            </a:r>
            <a:r>
              <a:rPr lang="it-IT" smtClean="0"/>
              <a:t>, in cui spesso il valore dei beni scambiati è “</a:t>
            </a:r>
            <a:r>
              <a:rPr lang="it-IT" smtClean="0">
                <a:solidFill>
                  <a:srgbClr val="FF0000"/>
                </a:solidFill>
              </a:rPr>
              <a:t>simbolico</a:t>
            </a:r>
            <a:r>
              <a:rPr lang="it-IT" smtClean="0"/>
              <a:t>” e non agganciato ad alcuna realtà sostanziale. </a:t>
            </a:r>
          </a:p>
        </p:txBody>
      </p:sp>
      <p:pic>
        <p:nvPicPr>
          <p:cNvPr id="120837" name="Picture 5" descr="ferrari-f50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327275"/>
            <a:ext cx="3203575" cy="24145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L’economia della conoscenza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5257800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L’economia fondata sulla crescita illimitata dei beni di consumo individuali ha determinato </a:t>
            </a:r>
            <a:r>
              <a:rPr lang="it-IT" sz="2800" smtClean="0">
                <a:solidFill>
                  <a:srgbClr val="FF0000"/>
                </a:solidFill>
              </a:rPr>
              <a:t>due insostenibilità</a:t>
            </a:r>
            <a:r>
              <a:rPr lang="it-IT" sz="2800" smtClean="0"/>
              <a:t>: quella </a:t>
            </a:r>
            <a:r>
              <a:rPr lang="it-IT" sz="2800" smtClean="0">
                <a:solidFill>
                  <a:srgbClr val="FF0000"/>
                </a:solidFill>
              </a:rPr>
              <a:t>sociale</a:t>
            </a:r>
            <a:r>
              <a:rPr lang="it-IT" sz="2800" smtClean="0"/>
              <a:t> (mai, malgrado la recente crisi, il mondo è stato così ricco, mai nel mondo c’è stata tanta disuguaglianza) e quella </a:t>
            </a:r>
            <a:r>
              <a:rPr lang="it-IT" sz="2800" smtClean="0">
                <a:solidFill>
                  <a:srgbClr val="FF0000"/>
                </a:solidFill>
              </a:rPr>
              <a:t>ecologica</a:t>
            </a:r>
            <a:r>
              <a:rPr lang="it-IT" sz="2800" smtClean="0"/>
              <a:t> (mai l’impronta umana sull’ambiente è stata così marcata).</a:t>
            </a:r>
          </a:p>
          <a:p>
            <a:pPr>
              <a:lnSpc>
                <a:spcPct val="90000"/>
              </a:lnSpc>
            </a:pPr>
            <a:endParaRPr lang="it-IT" sz="2800" smtClean="0"/>
          </a:p>
        </p:txBody>
      </p:sp>
      <p:pic>
        <p:nvPicPr>
          <p:cNvPr id="121861" name="Picture 5" descr="povert(1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49725"/>
            <a:ext cx="2808288" cy="2154238"/>
          </a:xfrm>
          <a:prstGeom prst="rect">
            <a:avLst/>
          </a:prstGeom>
          <a:noFill/>
        </p:spPr>
      </p:pic>
      <p:pic>
        <p:nvPicPr>
          <p:cNvPr id="121863" name="Picture 7" descr="barca-da-pesca-sportiva-super-yacht-in-alluminio-778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89138"/>
            <a:ext cx="2227263" cy="15890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L’era della conoscenza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56515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La risposta non può essere di tipo </a:t>
            </a:r>
            <a:r>
              <a:rPr lang="it-IT" sz="2800" smtClean="0">
                <a:solidFill>
                  <a:schemeClr val="folHlink"/>
                </a:solidFill>
              </a:rPr>
              <a:t>luddista</a:t>
            </a:r>
            <a:r>
              <a:rPr lang="it-IT" sz="2800" smtClean="0"/>
              <a:t>: “abbattiamo i centri di produzione della conoscenza”. </a:t>
            </a:r>
          </a:p>
          <a:p>
            <a:pPr>
              <a:lnSpc>
                <a:spcPct val="90000"/>
              </a:lnSpc>
            </a:pPr>
            <a:r>
              <a:rPr lang="it-IT" sz="2800" smtClean="0"/>
              <a:t>Al contrario, deve “</a:t>
            </a:r>
            <a:r>
              <a:rPr lang="it-IT" sz="2800" smtClean="0">
                <a:solidFill>
                  <a:srgbClr val="FF0000"/>
                </a:solidFill>
              </a:rPr>
              <a:t>liberare</a:t>
            </a:r>
            <a:r>
              <a:rPr lang="it-IT" sz="2800" smtClean="0"/>
              <a:t>” tutte le potenzialità della “</a:t>
            </a:r>
            <a:r>
              <a:rPr lang="it-IT" sz="2800" smtClean="0">
                <a:solidFill>
                  <a:srgbClr val="FF0000"/>
                </a:solidFill>
              </a:rPr>
              <a:t>risorsa infinita</a:t>
            </a:r>
            <a:r>
              <a:rPr lang="it-IT" sz="2800" smtClean="0"/>
              <a:t>”. Dobbiamo creare una “</a:t>
            </a:r>
            <a:r>
              <a:rPr lang="it-IT" sz="2800" smtClean="0">
                <a:solidFill>
                  <a:srgbClr val="FF0000"/>
                </a:solidFill>
              </a:rPr>
              <a:t>società democratica della conoscenza</a:t>
            </a:r>
            <a:r>
              <a:rPr lang="it-IT" sz="2800" smtClean="0"/>
              <a:t>” e, nel medesimo tempo una “società ecologica della conoscenza”. </a:t>
            </a:r>
          </a:p>
        </p:txBody>
      </p:sp>
      <p:pic>
        <p:nvPicPr>
          <p:cNvPr id="122885" name="Picture 5" descr="f_ludd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133600"/>
            <a:ext cx="3005138" cy="3544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= P A 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5761038" cy="4114800"/>
          </a:xfrm>
        </p:spPr>
        <p:txBody>
          <a:bodyPr/>
          <a:lstStyle/>
          <a:p>
            <a:r>
              <a:rPr lang="it-IT" smtClean="0"/>
              <a:t>Per la sostenibilità ecologica</a:t>
            </a:r>
          </a:p>
          <a:p>
            <a:endParaRPr lang="it-IT" smtClean="0"/>
          </a:p>
          <a:p>
            <a:r>
              <a:rPr lang="it-IT" smtClean="0">
                <a:solidFill>
                  <a:srgbClr val="FF0000"/>
                </a:solidFill>
              </a:rPr>
              <a:t>I = P A T</a:t>
            </a:r>
          </a:p>
          <a:p>
            <a:endParaRPr lang="it-IT" smtClean="0">
              <a:solidFill>
                <a:srgbClr val="FF0000"/>
              </a:solidFill>
            </a:endParaRPr>
          </a:p>
          <a:p>
            <a:endParaRPr lang="it-IT" smtClean="0"/>
          </a:p>
        </p:txBody>
      </p:sp>
      <p:pic>
        <p:nvPicPr>
          <p:cNvPr id="125957" name="Picture 5" descr="pianeta-t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67025"/>
            <a:ext cx="467995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“Lo sviluppo felice”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57610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Lo sviluppo felice</a:t>
            </a:r>
          </a:p>
          <a:p>
            <a:pPr>
              <a:lnSpc>
                <a:spcPct val="90000"/>
              </a:lnSpc>
            </a:pPr>
            <a:endParaRPr lang="it-IT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Meno beni privati materiali</a:t>
            </a:r>
          </a:p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Più beni pubblici immateriali</a:t>
            </a:r>
          </a:p>
          <a:p>
            <a:pPr>
              <a:lnSpc>
                <a:spcPct val="90000"/>
              </a:lnSpc>
            </a:pPr>
            <a:endParaRPr lang="it-IT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smtClean="0"/>
              <a:t>Francis Bacon</a:t>
            </a:r>
          </a:p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“</a:t>
            </a:r>
            <a:r>
              <a:rPr lang="it-IT" sz="2800" smtClean="0">
                <a:solidFill>
                  <a:schemeClr val="folHlink"/>
                </a:solidFill>
              </a:rPr>
              <a:t>La scienza non deve essere a vantaggio di questo o di quello, ma dell’intera umanità</a:t>
            </a:r>
            <a:r>
              <a:rPr lang="it-IT" sz="2800" smtClean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24933" name="Picture 5" descr="francis-bac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2997200"/>
            <a:ext cx="2905125" cy="3590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terza transizione </a:t>
            </a:r>
            <a:br>
              <a:rPr lang="it-IT" smtClean="0"/>
            </a:br>
            <a:r>
              <a:rPr lang="it-IT" smtClean="0"/>
              <a:t>dell’economia umana</a:t>
            </a:r>
          </a:p>
        </p:txBody>
      </p:sp>
      <p:graphicFrame>
        <p:nvGraphicFramePr>
          <p:cNvPr id="167939" name="Group 3"/>
          <p:cNvGraphicFramePr>
            <a:graphicFrameLocks noGrp="1"/>
          </p:cNvGraphicFramePr>
          <p:nvPr>
            <p:ph idx="4294967295"/>
          </p:nvPr>
        </p:nvGraphicFramePr>
        <p:xfrm>
          <a:off x="250825" y="2017713"/>
          <a:ext cx="8704263" cy="4096513"/>
        </p:xfrm>
        <a:graphic>
          <a:graphicData uri="http://schemas.openxmlformats.org/drawingml/2006/table">
            <a:tbl>
              <a:tblPr/>
              <a:tblGrid>
                <a:gridCol w="1535113"/>
                <a:gridCol w="1214437"/>
                <a:gridCol w="1373188"/>
                <a:gridCol w="1300162"/>
                <a:gridCol w="1516063"/>
                <a:gridCol w="1765300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Energia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Economia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Società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Impatto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ambientale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Conoscenza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applicata 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031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La rivoluzione dell’agricoltura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Biologica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Agricola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Neolitica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Stanziale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Paesaggio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Domesticazione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031B"/>
                          </a:solidFill>
                          <a:effectLst/>
                          <a:latin typeface="Tahoma" pitchFamily="34" charset="0"/>
                        </a:rPr>
                        <a:t>Metallurgia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EE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La rivoluzione industriale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Fossile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Industriale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Stato/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Clima,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Biodiversità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Termodinamica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Trasporti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0D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La rivoluzione della conoscenza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(?)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Rinnovabile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DA0A95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Biotecnologie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Nanotech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Globale/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        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DA0A95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Post-umano?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DA0A95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A0A95"/>
                          </a:solidFill>
                          <a:effectLst/>
                          <a:latin typeface="Tahoma" pitchFamily="34" charset="0"/>
                        </a:rPr>
                        <a:t>Sistemi complessi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Due principi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1) la conoscenza è un </a:t>
            </a:r>
            <a:r>
              <a:rPr lang="it-IT" sz="2800" smtClean="0">
                <a:solidFill>
                  <a:srgbClr val="FF0000"/>
                </a:solidFill>
              </a:rPr>
              <a:t>bene pubblico</a:t>
            </a:r>
            <a:r>
              <a:rPr lang="it-IT" sz="2800" smtClean="0"/>
              <a:t> non rivale la cui non appropriabilità deve essere salvaguardata. In altri termini deve essere accessibile a tutti e da tutti utilizzabile</a:t>
            </a:r>
          </a:p>
          <a:p>
            <a:pPr>
              <a:lnSpc>
                <a:spcPct val="90000"/>
              </a:lnSpc>
            </a:pPr>
            <a:endParaRPr lang="it-IT" sz="2800" smtClean="0"/>
          </a:p>
          <a:p>
            <a:pPr>
              <a:lnSpc>
                <a:spcPct val="90000"/>
              </a:lnSpc>
            </a:pPr>
            <a:r>
              <a:rPr lang="it-IT" sz="2800" smtClean="0"/>
              <a:t>2) dobbiamo passare da </a:t>
            </a:r>
            <a:r>
              <a:rPr lang="it-IT" sz="2800" smtClean="0">
                <a:solidFill>
                  <a:srgbClr val="FF0000"/>
                </a:solidFill>
              </a:rPr>
              <a:t>un modello economico fondato sui consumi individuali di beni materiali a un modello economico fondato sullo sviluppo di beni pubblici immateriali</a:t>
            </a:r>
            <a:r>
              <a:rPr lang="it-IT" sz="2800" smtClean="0"/>
              <a:t>.</a:t>
            </a:r>
          </a:p>
          <a:p>
            <a:pPr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Nuovi diritti</a:t>
            </a:r>
            <a:br>
              <a:rPr lang="it-IT" sz="3600" smtClean="0"/>
            </a:br>
            <a:r>
              <a:rPr lang="it-IT" sz="3600" smtClean="0"/>
              <a:t>La cittadinanza scientifica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800" smtClean="0"/>
              <a:t>ì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smtClean="0"/>
              <a:t>Quattro dimensioni</a:t>
            </a:r>
          </a:p>
          <a:p>
            <a:endParaRPr lang="it-IT" sz="2400" smtClean="0"/>
          </a:p>
          <a:p>
            <a:pPr lvl="1"/>
            <a:r>
              <a:rPr lang="it-IT" sz="2000" smtClean="0">
                <a:solidFill>
                  <a:srgbClr val="FF0000"/>
                </a:solidFill>
              </a:rPr>
              <a:t>La dimensione culturale</a:t>
            </a:r>
          </a:p>
          <a:p>
            <a:pPr lvl="1"/>
            <a:endParaRPr lang="it-IT" sz="2000" smtClean="0"/>
          </a:p>
          <a:p>
            <a:pPr lvl="1"/>
            <a:r>
              <a:rPr lang="it-IT" sz="2000" smtClean="0">
                <a:solidFill>
                  <a:srgbClr val="FF00FF"/>
                </a:solidFill>
              </a:rPr>
              <a:t>La dimensione sociale</a:t>
            </a:r>
          </a:p>
          <a:p>
            <a:pPr lvl="1"/>
            <a:endParaRPr lang="it-IT" sz="2000" smtClean="0"/>
          </a:p>
          <a:p>
            <a:pPr lvl="1"/>
            <a:r>
              <a:rPr lang="it-IT" sz="2000" smtClean="0">
                <a:solidFill>
                  <a:srgbClr val="33CCFF"/>
                </a:solidFill>
              </a:rPr>
              <a:t>La dimensione politica</a:t>
            </a:r>
          </a:p>
          <a:p>
            <a:pPr lvl="1"/>
            <a:endParaRPr lang="it-IT" sz="2000" smtClean="0"/>
          </a:p>
          <a:p>
            <a:pPr lvl="1"/>
            <a:r>
              <a:rPr lang="it-IT" sz="2000" smtClean="0">
                <a:solidFill>
                  <a:schemeClr val="folHlink"/>
                </a:solidFill>
              </a:rPr>
              <a:t>La dimensione economica</a:t>
            </a:r>
          </a:p>
          <a:p>
            <a:pPr lvl="1"/>
            <a:endParaRPr lang="it-IT" sz="2000" smtClean="0"/>
          </a:p>
          <a:p>
            <a:pPr lvl="1"/>
            <a:endParaRPr lang="it-IT" sz="2000" smtClean="0"/>
          </a:p>
          <a:p>
            <a:pPr lvl="1"/>
            <a:endParaRPr lang="it-IT" sz="2000" smtClean="0"/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76475"/>
            <a:ext cx="4103687" cy="363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Nuova solidarietà</a:t>
            </a:r>
            <a:br>
              <a:rPr lang="it-IT" sz="4000" smtClean="0"/>
            </a:br>
            <a:r>
              <a:rPr lang="it-IT" sz="4000" smtClean="0"/>
              <a:t>Nuovi valori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Per una società                           democratica della conoscenza</a:t>
            </a:r>
          </a:p>
          <a:p>
            <a:pPr>
              <a:lnSpc>
                <a:spcPct val="90000"/>
              </a:lnSpc>
            </a:pPr>
            <a:endParaRPr lang="it-IT" sz="28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smtClean="0">
                <a:solidFill>
                  <a:schemeClr val="folHlink"/>
                </a:solidFill>
              </a:rPr>
              <a:t>Aumentare i servizi di tutela</a:t>
            </a:r>
          </a:p>
          <a:p>
            <a:pPr>
              <a:lnSpc>
                <a:spcPct val="90000"/>
              </a:lnSpc>
            </a:pPr>
            <a:endParaRPr lang="it-IT" sz="2800" b="1" smtClean="0"/>
          </a:p>
          <a:p>
            <a:pPr>
              <a:lnSpc>
                <a:spcPct val="90000"/>
              </a:lnSpc>
            </a:pPr>
            <a:r>
              <a:rPr lang="it-IT" sz="2800" b="1" smtClean="0">
                <a:solidFill>
                  <a:schemeClr val="accent1"/>
                </a:solidFill>
              </a:rPr>
              <a:t>Aumentare la sostenibilità ambientale</a:t>
            </a:r>
          </a:p>
          <a:p>
            <a:pPr>
              <a:lnSpc>
                <a:spcPct val="90000"/>
              </a:lnSpc>
            </a:pPr>
            <a:endParaRPr lang="it-IT" sz="2800" b="1" smtClean="0"/>
          </a:p>
          <a:p>
            <a:pPr>
              <a:lnSpc>
                <a:spcPct val="90000"/>
              </a:lnSpc>
            </a:pPr>
            <a:r>
              <a:rPr lang="it-IT" sz="2800" b="1" smtClean="0">
                <a:solidFill>
                  <a:schemeClr val="folHlink"/>
                </a:solidFill>
              </a:rPr>
              <a:t>Aumentare la produzione di beni pubblici immateriali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Era della conoscenza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54721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>
                <a:solidFill>
                  <a:schemeClr val="folHlink"/>
                </a:solidFill>
              </a:rPr>
              <a:t>Il valore dei beni e dei servizi che vengono scambiati non è determinato né dal valore della materia prima, né dal valore del costo del lavoro fisico effettuato dall’uomo. </a:t>
            </a:r>
          </a:p>
          <a:p>
            <a:pPr>
              <a:lnSpc>
                <a:spcPct val="90000"/>
              </a:lnSpc>
            </a:pPr>
            <a:r>
              <a:rPr lang="it-IT" sz="2800" smtClean="0">
                <a:solidFill>
                  <a:srgbClr val="FF0000"/>
                </a:solidFill>
              </a:rPr>
              <a:t>Il valore dei beni e dei servizi è determinato sempre più dal contenuto di conoscenza che il bene o il servizio contiene</a:t>
            </a:r>
            <a:r>
              <a:rPr lang="it-IT" sz="2800" smtClean="0"/>
              <a:t>. </a:t>
            </a:r>
          </a:p>
        </p:txBody>
      </p:sp>
      <p:pic>
        <p:nvPicPr>
          <p:cNvPr id="116741" name="Picture 5" descr="mouse-computer-luvbook-j1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8" y="2276475"/>
            <a:ext cx="3402012" cy="2936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Capitali tangibili e intangibili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4968875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>
                <a:solidFill>
                  <a:srgbClr val="FF0000"/>
                </a:solidFill>
              </a:rPr>
              <a:t>L’economia della conoscenza è non solo la più dinamica del pianeta</a:t>
            </a:r>
            <a:r>
              <a:rPr lang="it-IT" sz="2400" smtClean="0"/>
              <a:t>.</a:t>
            </a:r>
          </a:p>
          <a:p>
            <a:pPr>
              <a:lnSpc>
                <a:spcPct val="90000"/>
              </a:lnSpc>
            </a:pPr>
            <a:r>
              <a:rPr lang="it-IT" sz="2400" smtClean="0">
                <a:solidFill>
                  <a:schemeClr val="folHlink"/>
                </a:solidFill>
              </a:rPr>
              <a:t>In molti paesi è ormai di gran lunga dominante in termini assoluti.</a:t>
            </a:r>
            <a:r>
              <a:rPr lang="it-IT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La gran parte della ricchezza degli </a:t>
            </a:r>
            <a:r>
              <a:rPr lang="it-IT" sz="2400" smtClean="0">
                <a:solidFill>
                  <a:srgbClr val="FF0000"/>
                </a:solidFill>
              </a:rPr>
              <a:t>Stati Uniti</a:t>
            </a:r>
            <a:r>
              <a:rPr lang="it-IT" sz="2400" smtClean="0"/>
              <a:t> è costituita da capitali </a:t>
            </a:r>
            <a:r>
              <a:rPr lang="it-IT" sz="2400" smtClean="0">
                <a:solidFill>
                  <a:srgbClr val="FF0000"/>
                </a:solidFill>
              </a:rPr>
              <a:t>non</a:t>
            </a:r>
            <a:r>
              <a:rPr lang="it-IT" sz="2400" smtClean="0"/>
              <a:t> </a:t>
            </a:r>
            <a:r>
              <a:rPr lang="it-IT" sz="2400" smtClean="0">
                <a:solidFill>
                  <a:srgbClr val="FF0000"/>
                </a:solidFill>
              </a:rPr>
              <a:t>tangibili</a:t>
            </a:r>
            <a:r>
              <a:rPr lang="it-IT" sz="2400" smtClean="0"/>
              <a:t> (scuole, università, centri di ricerca, servizi di trasporto e di comunicazione, eccetera) più che da capitali </a:t>
            </a:r>
            <a:r>
              <a:rPr lang="it-IT" sz="2400" smtClean="0">
                <a:solidFill>
                  <a:srgbClr val="FF0000"/>
                </a:solidFill>
              </a:rPr>
              <a:t>tangibili </a:t>
            </a:r>
            <a:r>
              <a:rPr lang="it-IT" sz="2400" smtClean="0"/>
              <a:t>(case, fabbriche, macchine). </a:t>
            </a:r>
          </a:p>
        </p:txBody>
      </p:sp>
      <p:pic>
        <p:nvPicPr>
          <p:cNvPr id="117765" name="Picture 5" descr="universi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1773238"/>
            <a:ext cx="2663825" cy="2084387"/>
          </a:xfrm>
          <a:prstGeom prst="rect">
            <a:avLst/>
          </a:prstGeom>
          <a:noFill/>
        </p:spPr>
      </p:pic>
      <p:pic>
        <p:nvPicPr>
          <p:cNvPr id="117769" name="Picture 9" descr="dall_affollamento_all_isolamento_il_non_convenziona_e_funziona_fatta_salva_la_comunic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887788"/>
            <a:ext cx="2874962" cy="29702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scienza</a:t>
            </a:r>
            <a:br>
              <a:rPr lang="it-IT" smtClean="0"/>
            </a:br>
            <a:r>
              <a:rPr lang="it-IT" smtClean="0"/>
              <a:t>nell’era conoscenza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0000" cy="4840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FF0000"/>
                </a:solidFill>
              </a:rPr>
              <a:t>Luciano Gallino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smtClean="0"/>
              <a:t>(</a:t>
            </a:r>
            <a:r>
              <a:rPr lang="it-IT" sz="1400" i="1" smtClean="0">
                <a:solidFill>
                  <a:srgbClr val="FF00FF"/>
                </a:solidFill>
              </a:rPr>
              <a:t>Tecnologia e democrazia</a:t>
            </a:r>
            <a:r>
              <a:rPr lang="it-IT" sz="1400" b="1" smtClean="0"/>
              <a:t>, 2007</a:t>
            </a:r>
            <a:r>
              <a:rPr lang="it-IT" sz="1800" b="1" smtClean="0"/>
              <a:t>):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/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chemeClr val="folHlink"/>
                </a:solidFill>
              </a:rPr>
              <a:t>L’era della conoscenza, fondata sulla: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sz="1800" b="1" smtClean="0"/>
              <a:t>produzione incessante di </a:t>
            </a:r>
            <a:r>
              <a:rPr lang="it-IT" sz="1800" b="1" smtClean="0">
                <a:solidFill>
                  <a:srgbClr val="FF0000"/>
                </a:solidFill>
              </a:rPr>
              <a:t>nuova conoscenza scientifica</a:t>
            </a:r>
            <a:r>
              <a:rPr lang="it-IT" sz="1800" b="1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it-IT" sz="1800" b="1" smtClean="0"/>
          </a:p>
          <a:p>
            <a:pPr lvl="1" eaLnBrk="1" hangingPunct="1">
              <a:lnSpc>
                <a:spcPct val="80000"/>
              </a:lnSpc>
            </a:pPr>
            <a:r>
              <a:rPr lang="it-IT" sz="1800" b="1" smtClean="0"/>
              <a:t>e su quel tipo di </a:t>
            </a:r>
            <a:r>
              <a:rPr lang="it-IT" sz="1800" b="1" smtClean="0">
                <a:solidFill>
                  <a:srgbClr val="FF0000"/>
                </a:solidFill>
              </a:rPr>
              <a:t>tecnologia </a:t>
            </a:r>
            <a:r>
              <a:rPr lang="it-IT" sz="1800" b="1" smtClean="0"/>
              <a:t>che «</a:t>
            </a:r>
            <a:r>
              <a:rPr lang="it-IT" sz="1800" b="1" smtClean="0">
                <a:solidFill>
                  <a:srgbClr val="FF0000"/>
                </a:solidFill>
              </a:rPr>
              <a:t>incorpora volumi senza fine crescenti di conoscenza scientifica</a:t>
            </a:r>
            <a:r>
              <a:rPr lang="it-IT" sz="1800" b="1" smtClean="0"/>
              <a:t>». </a:t>
            </a:r>
          </a:p>
        </p:txBody>
      </p:sp>
      <p:pic>
        <p:nvPicPr>
          <p:cNvPr id="168964" name="Picture 4" descr="Luciano Gallin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4010025"/>
            <a:ext cx="3419475" cy="2697163"/>
          </a:xfrm>
          <a:noFill/>
        </p:spPr>
      </p:pic>
      <p:pic>
        <p:nvPicPr>
          <p:cNvPr id="168965" name="Picture 5" descr="Luciano Gallino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51688" y="404813"/>
            <a:ext cx="1992312" cy="3095625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L’era della conoscenza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5038"/>
            <a:ext cx="40671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FF0000"/>
                </a:solidFill>
              </a:rPr>
              <a:t>La scienza (ci ha sbarcato) nel nuovo mondo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it-IT" sz="2000" b="1" smtClean="0"/>
              <a:t>Con tutte le problematiche del caso</a:t>
            </a:r>
          </a:p>
          <a:p>
            <a:pPr lvl="1" eaLnBrk="1" hangingPunct="1">
              <a:lnSpc>
                <a:spcPct val="80000"/>
              </a:lnSpc>
            </a:pPr>
            <a:endParaRPr lang="it-IT" sz="2000" b="1" smtClean="0"/>
          </a:p>
          <a:p>
            <a:pPr lvl="1" eaLnBrk="1" hangingPunct="1">
              <a:lnSpc>
                <a:spcPct val="80000"/>
              </a:lnSpc>
            </a:pPr>
            <a:r>
              <a:rPr lang="it-IT" sz="2000" b="1" smtClean="0">
                <a:solidFill>
                  <a:schemeClr val="folHlink"/>
                </a:solidFill>
              </a:rPr>
              <a:t>Mai il mondo è stato così ricco</a:t>
            </a:r>
          </a:p>
          <a:p>
            <a:pPr lvl="1" eaLnBrk="1" hangingPunct="1">
              <a:lnSpc>
                <a:spcPct val="80000"/>
              </a:lnSpc>
            </a:pPr>
            <a:endParaRPr lang="it-IT" sz="2000" b="1" smtClean="0"/>
          </a:p>
          <a:p>
            <a:pPr lvl="1"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FF0000"/>
                </a:solidFill>
              </a:rPr>
              <a:t>Mai nel mondo c’è stata tanta disuguaglianza</a:t>
            </a:r>
          </a:p>
          <a:p>
            <a:pPr lvl="1" eaLnBrk="1" hangingPunct="1">
              <a:lnSpc>
                <a:spcPct val="80000"/>
              </a:lnSpc>
            </a:pPr>
            <a:endParaRPr lang="it-IT" sz="2000" b="1" smtClean="0"/>
          </a:p>
          <a:p>
            <a:pPr lvl="1" eaLnBrk="1" hangingPunct="1">
              <a:lnSpc>
                <a:spcPct val="80000"/>
              </a:lnSpc>
            </a:pPr>
            <a:r>
              <a:rPr lang="it-IT" sz="2000" b="1" smtClean="0">
                <a:solidFill>
                  <a:schemeClr val="folHlink"/>
                </a:solidFill>
              </a:rPr>
              <a:t>Mai l’impronta umana sull’ambiente è stata così insostenibile</a:t>
            </a:r>
          </a:p>
          <a:p>
            <a:pPr eaLnBrk="1" hangingPunct="1">
              <a:lnSpc>
                <a:spcPct val="80000"/>
              </a:lnSpc>
            </a:pPr>
            <a:endParaRPr lang="it-IT" sz="1400" b="1" smtClean="0"/>
          </a:p>
          <a:p>
            <a:pPr eaLnBrk="1" hangingPunct="1">
              <a:lnSpc>
                <a:spcPct val="80000"/>
              </a:lnSpc>
            </a:pPr>
            <a:endParaRPr lang="it-IT" sz="1800" b="1" smtClean="0"/>
          </a:p>
        </p:txBody>
      </p:sp>
      <p:pic>
        <p:nvPicPr>
          <p:cNvPr id="26628" name="Picture 4" descr="OltreUniverso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2609850"/>
            <a:ext cx="4787900" cy="41608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857250"/>
            <a:ext cx="7793037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La scienza: </a:t>
            </a:r>
            <a:br>
              <a:rPr lang="it-IT" sz="4000" smtClean="0"/>
            </a:br>
            <a:r>
              <a:rPr lang="it-IT" sz="4000" smtClean="0"/>
              <a:t>tre novità strutturali </a:t>
            </a:r>
            <a:br>
              <a:rPr lang="it-IT" sz="4000" smtClean="0"/>
            </a:br>
            <a:endParaRPr lang="it-IT" sz="400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Negli ultimi 15 anni, secondo la NSF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lvl="1" eaLnBrk="1" hangingPunct="1">
              <a:lnSpc>
                <a:spcPct val="80000"/>
              </a:lnSpc>
            </a:pPr>
            <a:r>
              <a:rPr lang="it-IT" sz="2000" smtClean="0">
                <a:solidFill>
                  <a:srgbClr val="FF0000"/>
                </a:solidFill>
              </a:rPr>
              <a:t>1. Crescita degli investimenti complessivi in R&amp;S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endParaRPr lang="it-IT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1428750"/>
            <a:ext cx="3810000" cy="4703763"/>
          </a:xfrm>
          <a:ln>
            <a:solidFill>
              <a:srgbClr val="FF00FF"/>
            </a:solidFill>
          </a:ln>
        </p:spPr>
        <p:txBody>
          <a:bodyPr/>
          <a:lstStyle/>
          <a:p>
            <a:pPr lvl="1" eaLnBrk="1" hangingPunct="1"/>
            <a:r>
              <a:rPr lang="it-IT" sz="2000" smtClean="0">
                <a:solidFill>
                  <a:schemeClr val="folHlink"/>
                </a:solidFill>
              </a:rPr>
              <a:t>2. Crescita degli investimenti privati</a:t>
            </a:r>
          </a:p>
          <a:p>
            <a:pPr lvl="2" eaLnBrk="1" hangingPunct="1"/>
            <a:endParaRPr lang="it-IT" smtClean="0"/>
          </a:p>
          <a:p>
            <a:pPr lvl="2" eaLnBrk="1" hangingPunct="1"/>
            <a:endParaRPr lang="it-IT" smtClean="0"/>
          </a:p>
          <a:p>
            <a:pPr lvl="1" eaLnBrk="1" hangingPunct="1"/>
            <a:endParaRPr lang="it-IT" smtClean="0">
              <a:solidFill>
                <a:srgbClr val="FF00FF"/>
              </a:solidFill>
            </a:endParaRPr>
          </a:p>
          <a:p>
            <a:pPr lvl="1" eaLnBrk="1" hangingPunct="1"/>
            <a:endParaRPr lang="it-IT" smtClean="0">
              <a:solidFill>
                <a:srgbClr val="FF00FF"/>
              </a:solidFill>
            </a:endParaRPr>
          </a:p>
          <a:p>
            <a:pPr lvl="1" eaLnBrk="1" hangingPunct="1"/>
            <a:endParaRPr lang="it-IT" smtClean="0">
              <a:solidFill>
                <a:srgbClr val="FF00FF"/>
              </a:solidFill>
            </a:endParaRPr>
          </a:p>
          <a:p>
            <a:pPr lvl="1" eaLnBrk="1" hangingPunct="1"/>
            <a:r>
              <a:rPr lang="it-IT" sz="2000" smtClean="0">
                <a:solidFill>
                  <a:srgbClr val="FF00FF"/>
                </a:solidFill>
              </a:rPr>
              <a:t>3. Da un mondo bipolare a un mondo multipolare della ricerca.</a:t>
            </a:r>
            <a:r>
              <a:rPr lang="it-IT" sz="2000" smtClean="0"/>
              <a:t> </a:t>
            </a:r>
          </a:p>
          <a:p>
            <a:pPr eaLnBrk="1" hangingPunct="1"/>
            <a:endParaRPr lang="it-IT" smtClean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85813" y="3786188"/>
          <a:ext cx="4092575" cy="2786062"/>
        </p:xfrm>
        <a:graphic>
          <a:graphicData uri="http://schemas.openxmlformats.org/presentationml/2006/ole">
            <p:oleObj spid="_x0000_s3074" name="Grafico" r:id="rId3" imgW="3943502" imgH="3190951" progId="Excel.Chart.8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6572250" y="2357438"/>
          <a:ext cx="2166938" cy="1625600"/>
        </p:xfrm>
        <a:graphic>
          <a:graphicData uri="http://schemas.openxmlformats.org/presentationml/2006/ole">
            <p:oleObj spid="_x0000_s3075" name="Grafico" r:id="rId4" imgW="5210251" imgH="3905402" progId="Excel.Chart.8">
              <p:embed/>
            </p:oleObj>
          </a:graphicData>
        </a:graphic>
      </p:graphicFrame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5222875"/>
            <a:ext cx="16938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it-IT" sz="1800" b="1" smtClean="0"/>
          </a:p>
        </p:txBody>
      </p:sp>
      <p:sp>
        <p:nvSpPr>
          <p:cNvPr id="27652" name="Segnaposto contenuto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27653" name="Segnaposto contenuto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Designs\Sfumature.pot</Template>
  <TotalTime>978</TotalTime>
  <Words>1079</Words>
  <Application>Microsoft Office PowerPoint</Application>
  <PresentationFormat>Presentazione su schermo (4:3)</PresentationFormat>
  <Paragraphs>208</Paragraphs>
  <Slides>32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Tahoma</vt:lpstr>
      <vt:lpstr>Arial</vt:lpstr>
      <vt:lpstr>Wingdings</vt:lpstr>
      <vt:lpstr>Times New Roman</vt:lpstr>
      <vt:lpstr>Sfumature</vt:lpstr>
      <vt:lpstr>Grafico di Microsoft Office Excel</vt:lpstr>
      <vt:lpstr>Grafico di Microsoft Excel</vt:lpstr>
      <vt:lpstr>Diapositiva 1</vt:lpstr>
      <vt:lpstr>L’era della conoscenza</vt:lpstr>
      <vt:lpstr>La terza transizione  dell’economia umana</vt:lpstr>
      <vt:lpstr>Era della conoscenza</vt:lpstr>
      <vt:lpstr>Capitali tangibili e intangibili</vt:lpstr>
      <vt:lpstr>La scienza nell’era conoscenza</vt:lpstr>
      <vt:lpstr>L’era della conoscenza</vt:lpstr>
      <vt:lpstr>La scienza:  tre novità strutturali  </vt:lpstr>
      <vt:lpstr>Diapositiva 9</vt:lpstr>
      <vt:lpstr>Diapositiva 10</vt:lpstr>
      <vt:lpstr>Diapositiva 11</vt:lpstr>
      <vt:lpstr>3. Ricerca privata</vt:lpstr>
      <vt:lpstr>Le promesse infrante</vt:lpstr>
      <vt:lpstr>Crescita del Pil in Italia in rapporto a quello medio europeo (EU=15) </vt:lpstr>
      <vt:lpstr>Diapositiva 15</vt:lpstr>
      <vt:lpstr>Tasso di attività. Differenza percentuale tra la media dell’Unione Europea e l’Italia</vt:lpstr>
      <vt:lpstr>Intensità energetica</vt:lpstr>
      <vt:lpstr>Retribuzione media per addetto</vt:lpstr>
      <vt:lpstr>Diapositiva 19</vt:lpstr>
      <vt:lpstr>Export hi-tech</vt:lpstr>
      <vt:lpstr>Andamento storico della spesa in R&amp;S</vt:lpstr>
      <vt:lpstr>Per una società  democratica della conoscenza</vt:lpstr>
      <vt:lpstr>La conoscenza, bene comune</vt:lpstr>
      <vt:lpstr>L’era della conoscenza</vt:lpstr>
      <vt:lpstr>L’economia della conoscenza</vt:lpstr>
      <vt:lpstr>L’economia della conoscenza</vt:lpstr>
      <vt:lpstr>L’era della conoscenza</vt:lpstr>
      <vt:lpstr>I = P A T</vt:lpstr>
      <vt:lpstr>“Lo sviluppo felice”</vt:lpstr>
      <vt:lpstr>Due principi</vt:lpstr>
      <vt:lpstr>Nuovi diritti La cittadinanza scientifica</vt:lpstr>
      <vt:lpstr>Nuova solidarietà Nuovi valori</vt:lpstr>
    </vt:vector>
  </TitlesOfParts>
  <Company>SISSA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determinismo genetico</dc:title>
  <dc:creator>greco</dc:creator>
  <cp:lastModifiedBy>Greco</cp:lastModifiedBy>
  <cp:revision>119</cp:revision>
  <dcterms:created xsi:type="dcterms:W3CDTF">2001-02-22T17:14:43Z</dcterms:created>
  <dcterms:modified xsi:type="dcterms:W3CDTF">2012-12-12T09:43:57Z</dcterms:modified>
</cp:coreProperties>
</file>