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49"/>
  </p:notesMasterIdLst>
  <p:sldIdLst>
    <p:sldId id="256" r:id="rId3"/>
    <p:sldId id="259" r:id="rId4"/>
    <p:sldId id="296" r:id="rId5"/>
    <p:sldId id="298" r:id="rId6"/>
    <p:sldId id="260" r:id="rId7"/>
    <p:sldId id="261" r:id="rId8"/>
    <p:sldId id="335" r:id="rId9"/>
    <p:sldId id="262" r:id="rId10"/>
    <p:sldId id="263" r:id="rId11"/>
    <p:sldId id="264" r:id="rId12"/>
    <p:sldId id="265" r:id="rId13"/>
    <p:sldId id="266" r:id="rId14"/>
    <p:sldId id="267" r:id="rId15"/>
    <p:sldId id="336" r:id="rId16"/>
    <p:sldId id="297" r:id="rId17"/>
    <p:sldId id="269" r:id="rId18"/>
    <p:sldId id="277" r:id="rId19"/>
    <p:sldId id="278" r:id="rId20"/>
    <p:sldId id="280" r:id="rId21"/>
    <p:sldId id="281" r:id="rId22"/>
    <p:sldId id="282" r:id="rId23"/>
    <p:sldId id="284" r:id="rId24"/>
    <p:sldId id="285" r:id="rId25"/>
    <p:sldId id="286" r:id="rId26"/>
    <p:sldId id="326" r:id="rId27"/>
    <p:sldId id="327" r:id="rId28"/>
    <p:sldId id="287" r:id="rId29"/>
    <p:sldId id="328" r:id="rId30"/>
    <p:sldId id="288" r:id="rId31"/>
    <p:sldId id="331" r:id="rId32"/>
    <p:sldId id="290" r:id="rId33"/>
    <p:sldId id="314" r:id="rId34"/>
    <p:sldId id="337" r:id="rId35"/>
    <p:sldId id="309" r:id="rId36"/>
    <p:sldId id="310" r:id="rId37"/>
    <p:sldId id="332" r:id="rId38"/>
    <p:sldId id="311" r:id="rId39"/>
    <p:sldId id="333" r:id="rId40"/>
    <p:sldId id="316" r:id="rId41"/>
    <p:sldId id="317" r:id="rId42"/>
    <p:sldId id="318" r:id="rId43"/>
    <p:sldId id="319" r:id="rId44"/>
    <p:sldId id="340" r:id="rId45"/>
    <p:sldId id="321" r:id="rId46"/>
    <p:sldId id="339" r:id="rId47"/>
    <p:sldId id="338" r:id="rId4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0929"/>
  </p:normalViewPr>
  <p:slideViewPr>
    <p:cSldViewPr>
      <p:cViewPr>
        <p:scale>
          <a:sx n="80" d="100"/>
          <a:sy n="80" d="100"/>
        </p:scale>
        <p:origin x="58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4F9B0-0A68-440B-9521-B080201DE1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6252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BED6A5-3882-4348-9AAD-3B12555D3217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130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07E8BD-8BE3-4964-BC06-B6ACA0CE2575}" type="slidenum">
              <a:rPr lang="it-IT" altLang="it-IT"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1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9B9860-A471-4B1F-B2A1-6E747FB1A5D3}" type="slidenum">
              <a:rPr lang="it-IT" altLang="it-IT"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FE2215-C178-4816-B74E-D75A541D4FCA}" type="slidenum">
              <a:rPr lang="it-IT" altLang="it-IT"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A18DBF-840B-4F38-AA0F-BC3EB1C0FCCF}" type="slidenum">
              <a:rPr lang="it-IT" altLang="it-IT"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0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4F9D5A-418C-4BB9-BD27-8D5D8E583E10}" type="slidenum">
              <a:rPr lang="it-IT" altLang="it-IT"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8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1FE922-7E85-4E45-94FB-0261F819E482}" type="slidenum">
              <a:rPr lang="it-IT" altLang="it-IT"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57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492CE7-DDC9-45F3-A5C1-DCB668C15FDC}" type="slidenum">
              <a:rPr lang="it-IT" altLang="it-IT"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35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4852BA-8585-49D9-BF67-92A59909CDE3}" type="slidenum">
              <a:rPr lang="it-IT" altLang="it-IT"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1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D774F2-3E06-45B6-B026-9E4682CC462A}" type="slidenum">
              <a:rPr lang="it-IT" altLang="it-IT"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04DB6-0046-43A9-827D-1B88011B4EE6}" type="slidenum">
              <a:rPr lang="it-IT" altLang="it-IT"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9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B6EEEF-0FFD-4BAC-AEA5-E5FC57A4A052}" type="slidenum">
              <a:rPr lang="it-IT" altLang="it-IT"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2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B8D99F-D5F8-4344-8276-F3305EACB798}" type="slidenum">
              <a:rPr lang="it-IT" altLang="it-IT">
                <a:latin typeface="Calibri" panose="020F0502020204030204" pitchFamily="34" charset="0"/>
              </a:rPr>
              <a:pPr eaLnBrk="1" hangingPunct="1"/>
              <a:t>27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9DF980-B555-48EA-AAA5-C581858F130D}" type="slidenum">
              <a:rPr lang="it-IT" altLang="it-IT">
                <a:latin typeface="Calibri" panose="020F0502020204030204" pitchFamily="34" charset="0"/>
              </a:rPr>
              <a:pPr eaLnBrk="1" hangingPunct="1"/>
              <a:t>29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13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429EF-6B99-43BF-8138-BBE5406C2920}" type="slidenum">
              <a:rPr lang="it-IT" altLang="it-IT">
                <a:latin typeface="Calibri" panose="020F0502020204030204" pitchFamily="34" charset="0"/>
              </a:rPr>
              <a:pPr eaLnBrk="1" hangingPunct="1"/>
              <a:t>31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37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A45805-679A-4419-BF8E-75EB8BCCC0EE}" type="slidenum">
              <a:rPr lang="it-IT" altLang="it-IT">
                <a:latin typeface="Calibri" panose="020F0502020204030204" pitchFamily="34" charset="0"/>
              </a:rPr>
              <a:pPr eaLnBrk="1" hangingPunct="1"/>
              <a:t>34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798CFA-ED15-4213-B996-DA2F58221DBA}" type="slidenum">
              <a:rPr lang="it-IT" altLang="it-IT">
                <a:latin typeface="Calibri" panose="020F0502020204030204" pitchFamily="34" charset="0"/>
              </a:rPr>
              <a:pPr eaLnBrk="1" hangingPunct="1"/>
              <a:t>35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30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04BE95-5D84-4D8B-876F-BE7955591A77}" type="slidenum">
              <a:rPr lang="it-IT" altLang="it-IT">
                <a:latin typeface="Calibri" panose="020F0502020204030204" pitchFamily="34" charset="0"/>
              </a:rPr>
              <a:pPr eaLnBrk="1" hangingPunct="1"/>
              <a:t>37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08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9A29A7-3255-4424-B976-ED1948BE6BF2}" type="slidenum">
              <a:rPr lang="it-IT" altLang="it-IT">
                <a:latin typeface="Calibri" panose="020F0502020204030204" pitchFamily="34" charset="0"/>
              </a:rPr>
              <a:pPr eaLnBrk="1" hangingPunct="1"/>
              <a:t>39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74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1F2622-D13A-42B7-B627-1ABF56F2D074}" type="slidenum">
              <a:rPr lang="it-IT" altLang="it-IT">
                <a:latin typeface="Calibri" panose="020F0502020204030204" pitchFamily="34" charset="0"/>
              </a:rPr>
              <a:pPr eaLnBrk="1" hangingPunct="1"/>
              <a:t>40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7274B3-3C13-449F-8EBD-A90E38B4315C}" type="slidenum">
              <a:rPr lang="it-IT" altLang="it-IT">
                <a:latin typeface="Calibri" panose="020F0502020204030204" pitchFamily="34" charset="0"/>
              </a:rPr>
              <a:pPr eaLnBrk="1" hangingPunct="1"/>
              <a:t>41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63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942A30-98A7-4CF8-B971-595411BA941B}" type="slidenum">
              <a:rPr lang="it-IT" altLang="it-IT">
                <a:latin typeface="Calibri" panose="020F0502020204030204" pitchFamily="34" charset="0"/>
              </a:rPr>
              <a:pPr eaLnBrk="1" hangingPunct="1"/>
              <a:t>42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912C11-2447-4DC0-A949-5654D3DEED6D}" type="slidenum">
              <a:rPr lang="it-IT" altLang="it-IT"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46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3D93D4-0B9F-48CC-8D01-6D2F8E2AEAD2}" type="slidenum">
              <a:rPr lang="it-IT" altLang="it-IT">
                <a:latin typeface="Calibri" panose="020F0502020204030204" pitchFamily="34" charset="0"/>
              </a:rPr>
              <a:pPr eaLnBrk="1" hangingPunct="1"/>
              <a:t>44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7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EA85BF-4DC7-47A0-81DD-FD22D09AE53F}" type="slidenum">
              <a:rPr lang="it-IT" altLang="it-IT"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2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1AE6B0-9AAF-4D76-BA28-CE6517DFC9BF}" type="slidenum">
              <a:rPr lang="it-IT" altLang="it-IT"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2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D0C5B1-1269-4430-9D97-D03CAC567342}" type="slidenum">
              <a:rPr lang="it-IT" altLang="it-IT"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073EA9-2A7F-4FCF-A113-9B6B1817D2F4}" type="slidenum">
              <a:rPr lang="it-IT" altLang="it-IT"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1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D50A38-233D-4050-8423-F767EBBBD169}" type="slidenum">
              <a:rPr lang="it-IT" altLang="it-IT"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61956F-0EFD-4B19-BE01-F533AD50D849}" type="slidenum">
              <a:rPr lang="it-IT" altLang="it-IT"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0" y="3098800"/>
            <a:ext cx="7131050" cy="8191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5800" y="26670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949450" y="1479550"/>
            <a:ext cx="6838950" cy="7620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1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9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7838" y="2298700"/>
            <a:ext cx="1630362" cy="3416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36750" y="2298700"/>
            <a:ext cx="4738688" cy="3416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0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8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428625" y="6429375"/>
            <a:ext cx="43576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800" dirty="0" smtClean="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rPr>
              <a:t>«GIOCHI,</a:t>
            </a:r>
            <a:r>
              <a:rPr lang="it-IT" sz="800" baseline="0" dirty="0" smtClean="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rPr>
              <a:t> MODELLI, STORIA</a:t>
            </a:r>
            <a:r>
              <a:rPr lang="it-IT" sz="800" dirty="0" smtClean="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rPr>
              <a:t>» – CENTRO</a:t>
            </a:r>
            <a:r>
              <a:rPr lang="it-IT" sz="800" baseline="0" dirty="0" smtClean="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rPr>
              <a:t> PRISTEM </a:t>
            </a:r>
            <a:r>
              <a:rPr lang="it-IT" sz="800" dirty="0" smtClean="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rPr>
              <a:t> 3-5 ottobre 2014</a:t>
            </a:r>
            <a:endParaRPr lang="it-IT" sz="800" dirty="0">
              <a:solidFill>
                <a:schemeClr val="bg1"/>
              </a:solidFill>
              <a:latin typeface="Garamond" pitchFamily="96" charset="0"/>
              <a:ea typeface="ＭＳ Ｐゴシック" pitchFamily="96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0"/>
            <a:ext cx="7772400" cy="901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890" y="1339850"/>
            <a:ext cx="80772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6508750" y="6527800"/>
            <a:ext cx="2635250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6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" y="133985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91000" y="133985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9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5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7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3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86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62675" y="-241300"/>
            <a:ext cx="2028825" cy="56959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" y="-241300"/>
            <a:ext cx="5934075" cy="56959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62150" y="3048000"/>
            <a:ext cx="3171825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86375" y="3048000"/>
            <a:ext cx="3171825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5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8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2298700"/>
            <a:ext cx="5759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2150" y="3048000"/>
            <a:ext cx="6496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8750" y="6527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defRPr>
            </a:lvl1pPr>
          </a:lstStyle>
          <a:p>
            <a:pPr>
              <a:defRPr/>
            </a:pPr>
            <a:r>
              <a:rPr lang="it-IT" dirty="0" smtClean="0"/>
              <a:t>DIPARTIMENTO DI INFORMATICA</a:t>
            </a:r>
            <a:endParaRPr lang="it-I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6" descr="D_PP_basic_1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-241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33985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8750" y="6527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Garamond" pitchFamily="96" charset="0"/>
                <a:ea typeface="ＭＳ Ｐゴシック" pitchFamily="96" charset="-128"/>
              </a:defRPr>
            </a:lvl1pPr>
          </a:lstStyle>
          <a:p>
            <a:pPr>
              <a:defRPr/>
            </a:pPr>
            <a:r>
              <a:rPr lang="it-IT" dirty="0"/>
              <a:t>DIPARTIMENTO DI INFORMATICA </a:t>
            </a:r>
            <a:endParaRPr lang="it-IT" sz="1400" dirty="0"/>
          </a:p>
        </p:txBody>
      </p:sp>
      <p:sp>
        <p:nvSpPr>
          <p:cNvPr id="9222" name="Line 103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1721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2424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2424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2424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DIPARTIMENTO DI INFORMATICA</a:t>
            </a:r>
            <a:endParaRPr lang="it-IT" altLang="it-IT" sz="1400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3214688"/>
            <a:ext cx="7812360" cy="13303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«Et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quod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prouenerat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salua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Incursioni nella matematica medievale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5357813"/>
            <a:ext cx="6883400" cy="785812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Nadia Ambrosetti - UNIMI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I numeri sono distinti in </a:t>
            </a:r>
          </a:p>
          <a:p>
            <a:pPr lvl="1" eaLnBrk="1" hangingPunct="1"/>
            <a:r>
              <a:rPr lang="it-IT" altLang="it-IT" dirty="0" smtClean="0"/>
              <a:t>pari e dispari </a:t>
            </a:r>
          </a:p>
          <a:p>
            <a:pPr lvl="2" eaLnBrk="1" hangingPunct="1"/>
            <a:r>
              <a:rPr lang="it-IT" altLang="it-IT" dirty="0" smtClean="0"/>
              <a:t>parimenti pari 2</a:t>
            </a:r>
            <a:r>
              <a:rPr lang="it-IT" altLang="it-IT" baseline="30000" dirty="0" smtClean="0"/>
              <a:t>n</a:t>
            </a:r>
          </a:p>
          <a:p>
            <a:pPr lvl="2" eaLnBrk="1" hangingPunct="1"/>
            <a:r>
              <a:rPr lang="it-IT" altLang="it-IT" dirty="0" smtClean="0"/>
              <a:t>parimenti dispari </a:t>
            </a:r>
            <a:r>
              <a:rPr lang="it-IT" altLang="it-IT" dirty="0" smtClean="0"/>
              <a:t>2(2n+ 1)</a:t>
            </a:r>
          </a:p>
          <a:p>
            <a:pPr lvl="2" eaLnBrk="1" hangingPunct="1"/>
            <a:r>
              <a:rPr lang="it-IT" altLang="it-IT" dirty="0" err="1" smtClean="0"/>
              <a:t>Disparimenti</a:t>
            </a:r>
            <a:r>
              <a:rPr lang="it-IT" altLang="it-IT" dirty="0" smtClean="0"/>
              <a:t> pari </a:t>
            </a:r>
            <a:r>
              <a:rPr lang="it-IT" altLang="it-IT" dirty="0" smtClean="0"/>
              <a:t>2</a:t>
            </a:r>
            <a:r>
              <a:rPr lang="it-IT" altLang="it-IT" baseline="30000" dirty="0" smtClean="0"/>
              <a:t>m+1</a:t>
            </a:r>
            <a:r>
              <a:rPr lang="it-IT" altLang="it-IT" dirty="0" smtClean="0"/>
              <a:t>(2n+1</a:t>
            </a:r>
            <a:r>
              <a:rPr lang="it-IT" altLang="it-IT" dirty="0" smtClean="0"/>
              <a:t>)</a:t>
            </a:r>
          </a:p>
          <a:p>
            <a:pPr lvl="1" eaLnBrk="1" hangingPunct="1"/>
            <a:r>
              <a:rPr lang="it-IT" altLang="it-IT" dirty="0" smtClean="0"/>
              <a:t>primi e composti </a:t>
            </a:r>
          </a:p>
          <a:p>
            <a:pPr lvl="1" eaLnBrk="1" hangingPunct="1"/>
            <a:r>
              <a:rPr lang="it-IT" altLang="it-IT" dirty="0" smtClean="0"/>
              <a:t>perfetti (6 = 1+2+3) </a:t>
            </a:r>
          </a:p>
          <a:p>
            <a:pPr lvl="1" eaLnBrk="1" hangingPunct="1"/>
            <a:r>
              <a:rPr lang="it-IT" altLang="it-IT" dirty="0" smtClean="0"/>
              <a:t>imperfetti (sono maggiori della somma) </a:t>
            </a:r>
          </a:p>
          <a:p>
            <a:pPr lvl="1" eaLnBrk="1" hangingPunct="1"/>
            <a:r>
              <a:rPr lang="it-IT" altLang="it-IT" dirty="0" err="1" smtClean="0"/>
              <a:t>ultraperfetti</a:t>
            </a:r>
            <a:r>
              <a:rPr lang="it-IT" altLang="it-IT" dirty="0" smtClean="0"/>
              <a:t> (inferiori alla somma)</a:t>
            </a:r>
          </a:p>
          <a:p>
            <a:pPr eaLnBrk="1" hangingPunct="1"/>
            <a:r>
              <a:rPr lang="it-IT" altLang="it-IT" dirty="0" smtClean="0"/>
              <a:t>Studio delle relazioni fra i numeri: </a:t>
            </a:r>
          </a:p>
          <a:p>
            <a:pPr lvl="1" eaLnBrk="1" hangingPunct="1"/>
            <a:r>
              <a:rPr lang="it-IT" altLang="it-IT" dirty="0" smtClean="0"/>
              <a:t>Uguaglianza </a:t>
            </a:r>
          </a:p>
          <a:p>
            <a:pPr lvl="1" eaLnBrk="1" hangingPunct="1"/>
            <a:r>
              <a:rPr lang="it-IT" altLang="it-IT" dirty="0" smtClean="0"/>
              <a:t>Disuguaglianza</a:t>
            </a:r>
            <a:endParaRPr lang="it-IT" altLang="it-IT" dirty="0" smtClean="0"/>
          </a:p>
        </p:txBody>
      </p:sp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De institutione arithmetica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3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Multiplo</a:t>
            </a:r>
            <a:r>
              <a:rPr lang="it-IT" dirty="0" smtClean="0"/>
              <a:t>: a è multiplo di b se esiste un numero n tale che </a:t>
            </a:r>
            <a:r>
              <a:rPr lang="it-IT" dirty="0" err="1" smtClean="0"/>
              <a:t>a=nb</a:t>
            </a:r>
            <a:r>
              <a:rPr lang="it-IT" dirty="0" smtClean="0"/>
              <a:t>; per n=2 a è detto </a:t>
            </a:r>
            <a:r>
              <a:rPr lang="it-IT" dirty="0" err="1" smtClean="0"/>
              <a:t>superduplo</a:t>
            </a:r>
            <a:r>
              <a:rPr lang="it-IT" dirty="0" smtClean="0"/>
              <a:t> di b; per n=3, supertriplo etc.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Superparticolare</a:t>
            </a:r>
            <a:r>
              <a:rPr lang="it-IT" dirty="0" smtClean="0"/>
              <a:t>: a è chiamato superparticolare di b se a=b+b/n per un qualche n; per n=2 a è </a:t>
            </a:r>
            <a:r>
              <a:rPr lang="it-IT" dirty="0" err="1" smtClean="0"/>
              <a:t>sesquialtero</a:t>
            </a:r>
            <a:r>
              <a:rPr lang="it-IT" dirty="0" smtClean="0"/>
              <a:t> di b; per n=3 è </a:t>
            </a:r>
            <a:r>
              <a:rPr lang="it-IT" dirty="0" err="1" smtClean="0"/>
              <a:t>sesquiterzo</a:t>
            </a:r>
            <a:r>
              <a:rPr lang="it-IT" dirty="0" smtClean="0"/>
              <a:t>, etc.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Superparziente</a:t>
            </a:r>
            <a:r>
              <a:rPr lang="it-IT" dirty="0" smtClean="0"/>
              <a:t>: a è detto n-multiplo </a:t>
            </a:r>
            <a:r>
              <a:rPr lang="it-IT" dirty="0" err="1" smtClean="0"/>
              <a:t>super-m-parziente</a:t>
            </a:r>
            <a:r>
              <a:rPr lang="it-IT" dirty="0" smtClean="0"/>
              <a:t> di b se </a:t>
            </a:r>
            <a:r>
              <a:rPr lang="it-IT" dirty="0" err="1" smtClean="0"/>
              <a:t>a=</a:t>
            </a:r>
            <a:r>
              <a:rPr lang="it-IT" dirty="0" smtClean="0"/>
              <a:t> </a:t>
            </a:r>
            <a:r>
              <a:rPr lang="it-IT" dirty="0" err="1" smtClean="0"/>
              <a:t>bn</a:t>
            </a:r>
            <a:r>
              <a:rPr lang="it-IT" dirty="0" smtClean="0"/>
              <a:t> + m ad esempio, 16 rapportato a 6 è definito duplice </a:t>
            </a:r>
            <a:r>
              <a:rPr lang="it-IT" dirty="0" err="1" smtClean="0"/>
              <a:t>superquadriparziente</a:t>
            </a:r>
            <a:r>
              <a:rPr lang="it-IT" dirty="0" smtClean="0"/>
              <a:t>, perché dalla divisione risulta che il 6 è contenuto 2 volte con l’avanzo di 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Multiplo superparticolare</a:t>
            </a:r>
            <a:r>
              <a:rPr lang="it-IT" dirty="0" smtClean="0"/>
              <a:t>: a è </a:t>
            </a:r>
            <a:r>
              <a:rPr lang="it-IT" dirty="0" err="1" smtClean="0"/>
              <a:t>super-n-particolare</a:t>
            </a:r>
            <a:r>
              <a:rPr lang="it-IT" dirty="0" smtClean="0"/>
              <a:t> se a = n+1/n per qualche n intero: ad esempio 3/2= 1 + </a:t>
            </a:r>
            <a:r>
              <a:rPr lang="it-IT" dirty="0" err="1" smtClean="0"/>
              <a:t>1</a:t>
            </a:r>
            <a:r>
              <a:rPr lang="it-IT" dirty="0" smtClean="0"/>
              <a:t>/2 (</a:t>
            </a:r>
            <a:r>
              <a:rPr lang="it-IT" dirty="0" err="1" smtClean="0"/>
              <a:t>sesquialtero</a:t>
            </a:r>
            <a:r>
              <a:rPr lang="it-IT" dirty="0" smtClean="0"/>
              <a:t>), 4/3 = 1 + </a:t>
            </a:r>
            <a:r>
              <a:rPr lang="it-IT" dirty="0" err="1" smtClean="0"/>
              <a:t>1</a:t>
            </a:r>
            <a:r>
              <a:rPr lang="it-IT" dirty="0" smtClean="0"/>
              <a:t>/3 (</a:t>
            </a:r>
            <a:r>
              <a:rPr lang="it-IT" dirty="0" err="1" smtClean="0"/>
              <a:t>sesquiterzo</a:t>
            </a:r>
            <a:r>
              <a:rPr lang="it-IT" dirty="0" smtClean="0"/>
              <a:t>), etc.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Multiplo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superparziente</a:t>
            </a:r>
            <a:r>
              <a:rPr lang="it-IT" dirty="0" smtClean="0"/>
              <a:t>: a è </a:t>
            </a:r>
            <a:r>
              <a:rPr lang="it-IT" dirty="0" err="1" smtClean="0"/>
              <a:t>superparziente</a:t>
            </a:r>
            <a:r>
              <a:rPr lang="it-IT" dirty="0" smtClean="0"/>
              <a:t> se a = (2b+c)/b + c per a, b interi diversi tra loro.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</p:txBody>
      </p:sp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La disuguaglianza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96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 smtClean="0"/>
              <a:t>Alcuino</a:t>
            </a:r>
            <a:r>
              <a:rPr lang="it-IT" dirty="0" smtClean="0"/>
              <a:t> (732 - 804): 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Propositiones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ad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acuendos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iuvenes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de-DE" dirty="0" err="1" smtClean="0"/>
              <a:t>Propositio</a:t>
            </a:r>
            <a:r>
              <a:rPr lang="de-DE" dirty="0" smtClean="0"/>
              <a:t> I: </a:t>
            </a:r>
            <a:r>
              <a:rPr lang="de-DE" dirty="0" err="1" smtClean="0"/>
              <a:t>Limax</a:t>
            </a:r>
            <a:r>
              <a:rPr lang="de-DE" dirty="0" smtClean="0"/>
              <a:t> </a:t>
            </a:r>
            <a:r>
              <a:rPr lang="de-DE" dirty="0" err="1" smtClean="0"/>
              <a:t>fuit</a:t>
            </a:r>
            <a:r>
              <a:rPr lang="de-DE" dirty="0" smtClean="0"/>
              <a:t> ab </a:t>
            </a:r>
            <a:r>
              <a:rPr lang="de-DE" dirty="0" err="1" smtClean="0"/>
              <a:t>hirundine</a:t>
            </a:r>
            <a:r>
              <a:rPr lang="de-DE" dirty="0" smtClean="0"/>
              <a:t> </a:t>
            </a:r>
            <a:r>
              <a:rPr lang="de-DE" dirty="0" err="1" smtClean="0"/>
              <a:t>invitatus</a:t>
            </a:r>
            <a:r>
              <a:rPr lang="de-DE" dirty="0" smtClean="0"/>
              <a:t> ad </a:t>
            </a:r>
            <a:r>
              <a:rPr lang="de-DE" dirty="0" err="1" smtClean="0"/>
              <a:t>prandium</a:t>
            </a:r>
            <a:r>
              <a:rPr lang="de-DE" dirty="0" smtClean="0"/>
              <a:t> </a:t>
            </a:r>
            <a:r>
              <a:rPr lang="de-DE" dirty="0" err="1" smtClean="0"/>
              <a:t>infra</a:t>
            </a:r>
            <a:r>
              <a:rPr lang="de-DE" dirty="0" smtClean="0"/>
              <a:t> </a:t>
            </a:r>
            <a:r>
              <a:rPr lang="de-DE" dirty="0" err="1" smtClean="0"/>
              <a:t>leucam</a:t>
            </a:r>
            <a:r>
              <a:rPr lang="de-DE" dirty="0" smtClean="0"/>
              <a:t> </a:t>
            </a:r>
            <a:r>
              <a:rPr lang="de-DE" dirty="0" err="1" smtClean="0"/>
              <a:t>unam</a:t>
            </a:r>
            <a:r>
              <a:rPr lang="de-DE" dirty="0" smtClean="0"/>
              <a:t>. In die </a:t>
            </a:r>
            <a:r>
              <a:rPr lang="de-DE" dirty="0" err="1" smtClean="0"/>
              <a:t>autem</a:t>
            </a:r>
            <a:r>
              <a:rPr lang="de-DE" dirty="0" smtClean="0"/>
              <a:t> non </a:t>
            </a:r>
            <a:r>
              <a:rPr lang="de-DE" dirty="0" err="1" smtClean="0"/>
              <a:t>potuit</a:t>
            </a:r>
            <a:r>
              <a:rPr lang="de-DE" dirty="0" smtClean="0"/>
              <a:t> plus </a:t>
            </a:r>
            <a:r>
              <a:rPr lang="de-DE" dirty="0" err="1" smtClean="0"/>
              <a:t>quam</a:t>
            </a:r>
            <a:r>
              <a:rPr lang="de-DE" dirty="0" smtClean="0"/>
              <a:t> </a:t>
            </a:r>
            <a:r>
              <a:rPr lang="de-DE" dirty="0" err="1" smtClean="0"/>
              <a:t>unam</a:t>
            </a:r>
            <a:r>
              <a:rPr lang="de-DE" dirty="0" smtClean="0"/>
              <a:t> </a:t>
            </a:r>
            <a:r>
              <a:rPr lang="de-DE" dirty="0" err="1" smtClean="0"/>
              <a:t>unciam</a:t>
            </a:r>
            <a:r>
              <a:rPr lang="de-DE" dirty="0" smtClean="0"/>
              <a:t> </a:t>
            </a:r>
            <a:r>
              <a:rPr lang="de-DE" dirty="0" err="1" smtClean="0"/>
              <a:t>pedis</a:t>
            </a:r>
            <a:r>
              <a:rPr lang="de-DE" dirty="0" smtClean="0"/>
              <a:t> </a:t>
            </a:r>
            <a:r>
              <a:rPr lang="de-DE" dirty="0" err="1" smtClean="0"/>
              <a:t>ambulare</a:t>
            </a:r>
            <a:r>
              <a:rPr lang="de-DE" dirty="0" smtClean="0"/>
              <a:t>. </a:t>
            </a:r>
            <a:r>
              <a:rPr lang="de-DE" dirty="0" err="1" smtClean="0"/>
              <a:t>Dicat</a:t>
            </a:r>
            <a:r>
              <a:rPr lang="de-DE" dirty="0" smtClean="0"/>
              <a:t>,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, in </a:t>
            </a:r>
            <a:r>
              <a:rPr lang="de-DE" dirty="0" err="1" smtClean="0"/>
              <a:t>quot</a:t>
            </a:r>
            <a:r>
              <a:rPr lang="de-DE" dirty="0" smtClean="0"/>
              <a:t> </a:t>
            </a:r>
            <a:r>
              <a:rPr lang="de-DE" dirty="0" err="1" smtClean="0"/>
              <a:t>diebus</a:t>
            </a:r>
            <a:r>
              <a:rPr lang="de-DE" dirty="0" smtClean="0"/>
              <a:t> ad idem </a:t>
            </a:r>
            <a:r>
              <a:rPr lang="de-DE" dirty="0" err="1" smtClean="0"/>
              <a:t>prandium</a:t>
            </a:r>
            <a:r>
              <a:rPr lang="de-DE" dirty="0" smtClean="0"/>
              <a:t> </a:t>
            </a:r>
            <a:r>
              <a:rPr lang="de-DE" dirty="0" err="1" smtClean="0"/>
              <a:t>ipse</a:t>
            </a:r>
            <a:r>
              <a:rPr lang="de-DE" dirty="0" smtClean="0"/>
              <a:t> </a:t>
            </a:r>
            <a:r>
              <a:rPr lang="de-DE" dirty="0" err="1" smtClean="0"/>
              <a:t>limax</a:t>
            </a:r>
            <a:r>
              <a:rPr lang="de-DE" dirty="0" smtClean="0"/>
              <a:t> </a:t>
            </a:r>
            <a:r>
              <a:rPr lang="de-DE" dirty="0" err="1" smtClean="0"/>
              <a:t>perambulat</a:t>
            </a:r>
            <a:r>
              <a:rPr lang="de-DE" dirty="0" smtClean="0"/>
              <a:t>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fr-FR" dirty="0" smtClean="0"/>
              <a:t>I. </a:t>
            </a:r>
            <a:r>
              <a:rPr lang="fr-FR" dirty="0" err="1" smtClean="0"/>
              <a:t>Sequitur</a:t>
            </a:r>
            <a:r>
              <a:rPr lang="fr-FR" dirty="0" smtClean="0"/>
              <a:t> </a:t>
            </a:r>
            <a:r>
              <a:rPr lang="fr-FR" dirty="0" err="1" smtClean="0"/>
              <a:t>solutio</a:t>
            </a:r>
            <a:r>
              <a:rPr lang="fr-FR" dirty="0" smtClean="0"/>
              <a:t> de limace: </a:t>
            </a:r>
            <a:r>
              <a:rPr lang="it-IT" dirty="0" smtClean="0"/>
              <a:t>In </a:t>
            </a:r>
            <a:r>
              <a:rPr lang="it-IT" dirty="0" err="1" smtClean="0"/>
              <a:t>leuca</a:t>
            </a:r>
            <a:r>
              <a:rPr lang="it-IT" dirty="0" smtClean="0"/>
              <a:t> una </a:t>
            </a:r>
            <a:r>
              <a:rPr lang="it-IT" dirty="0" err="1" smtClean="0"/>
              <a:t>sunt</a:t>
            </a:r>
            <a:r>
              <a:rPr lang="it-IT" dirty="0" smtClean="0"/>
              <a:t> mille </a:t>
            </a:r>
            <a:r>
              <a:rPr lang="it-IT" dirty="0" err="1" smtClean="0"/>
              <a:t>quingenti</a:t>
            </a:r>
            <a:r>
              <a:rPr lang="it-IT" dirty="0" smtClean="0"/>
              <a:t> </a:t>
            </a:r>
            <a:r>
              <a:rPr lang="it-IT" dirty="0" err="1" smtClean="0"/>
              <a:t>passus</a:t>
            </a:r>
            <a:r>
              <a:rPr lang="it-IT" dirty="0" smtClean="0"/>
              <a:t>, VII </a:t>
            </a:r>
            <a:r>
              <a:rPr lang="it-IT" dirty="0" err="1" smtClean="0"/>
              <a:t>pedes</a:t>
            </a:r>
            <a:r>
              <a:rPr lang="it-IT" dirty="0" smtClean="0"/>
              <a:t>, XC </a:t>
            </a:r>
            <a:r>
              <a:rPr lang="it-IT" dirty="0" err="1" smtClean="0"/>
              <a:t>unciae</a:t>
            </a:r>
            <a:r>
              <a:rPr lang="it-IT" dirty="0" smtClean="0"/>
              <a:t>. </a:t>
            </a:r>
            <a:r>
              <a:rPr lang="fr-FR" dirty="0" err="1" smtClean="0"/>
              <a:t>Quot</a:t>
            </a:r>
            <a:r>
              <a:rPr lang="fr-FR" dirty="0" smtClean="0"/>
              <a:t> </a:t>
            </a:r>
            <a:r>
              <a:rPr lang="fr-FR" dirty="0" err="1" smtClean="0"/>
              <a:t>unciae</a:t>
            </a:r>
            <a:r>
              <a:rPr lang="fr-FR" dirty="0" smtClean="0"/>
              <a:t>, </a:t>
            </a:r>
            <a:r>
              <a:rPr lang="fr-FR" dirty="0" err="1" smtClean="0"/>
              <a:t>tot</a:t>
            </a:r>
            <a:r>
              <a:rPr lang="fr-FR" dirty="0" smtClean="0"/>
              <a:t> dies </a:t>
            </a:r>
            <a:r>
              <a:rPr lang="fr-FR" dirty="0" err="1" smtClean="0"/>
              <a:t>fuerunt</a:t>
            </a:r>
            <a:r>
              <a:rPr lang="fr-FR" dirty="0" smtClean="0"/>
              <a:t>, qui </a:t>
            </a:r>
            <a:r>
              <a:rPr lang="fr-FR" dirty="0" err="1" smtClean="0"/>
              <a:t>faciunt</a:t>
            </a:r>
            <a:r>
              <a:rPr lang="fr-FR" dirty="0" smtClean="0"/>
              <a:t> </a:t>
            </a:r>
            <a:r>
              <a:rPr lang="fr-FR" dirty="0" err="1" smtClean="0"/>
              <a:t>annos</a:t>
            </a:r>
            <a:r>
              <a:rPr lang="fr-FR" dirty="0" smtClean="0"/>
              <a:t> CCXLVI, et dies CCX</a:t>
            </a:r>
          </a:p>
        </p:txBody>
      </p:sp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Alto Medioevo</a:t>
            </a:r>
          </a:p>
        </p:txBody>
      </p:sp>
    </p:spTree>
    <p:extLst>
      <p:ext uri="{BB962C8B-B14F-4D97-AF65-F5344CB8AC3E}">
        <p14:creationId xmlns:p14="http://schemas.microsoft.com/office/powerpoint/2010/main" val="2602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4" descr="200px-Rith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357313"/>
            <a:ext cx="2338387" cy="4525962"/>
          </a:xfrm>
        </p:spPr>
      </p:pic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/>
              <a:t>Ritmomachia e Abaco</a:t>
            </a:r>
            <a:endParaRPr lang="it-IT" smtClean="0"/>
          </a:p>
        </p:txBody>
      </p:sp>
      <p:pic>
        <p:nvPicPr>
          <p:cNvPr id="18437" name="Immagine 5" descr="Abaco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86063"/>
            <a:ext cx="328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Beda</a:t>
            </a:r>
            <a:r>
              <a:rPr lang="it-IT" dirty="0" smtClean="0"/>
              <a:t> &amp; co.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29"/>
            <a:ext cx="4339580" cy="6509371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9100" y="1556792"/>
            <a:ext cx="357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calcolo digitale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 frattempo in oriente…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Seconda incursione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457200" y="1481138"/>
            <a:ext cx="5400675" cy="4525962"/>
          </a:xfrm>
        </p:spPr>
        <p:txBody>
          <a:bodyPr/>
          <a:lstStyle/>
          <a:p>
            <a:pPr eaLnBrk="1" hangingPunct="1"/>
            <a:r>
              <a:rPr lang="it-IT" altLang="it-IT" smtClean="0"/>
              <a:t>762: al-Mansur trasferisce la capitale da Damasco a Baghdad</a:t>
            </a:r>
          </a:p>
          <a:p>
            <a:pPr eaLnBrk="1" hangingPunct="1"/>
            <a:r>
              <a:rPr lang="it-IT" altLang="it-IT" smtClean="0"/>
              <a:t>Bayt al Hikma, officina culturale unica </a:t>
            </a:r>
          </a:p>
          <a:p>
            <a:pPr lvl="1" eaLnBrk="1" hangingPunct="1"/>
            <a:r>
              <a:rPr lang="it-IT" altLang="it-IT" smtClean="0"/>
              <a:t>opere dall’utilità pratica immediata, come trattati di medicina, astrologia, logica e scienze matematiche. </a:t>
            </a:r>
          </a:p>
          <a:p>
            <a:pPr lvl="1" eaLnBrk="1" hangingPunct="1"/>
            <a:r>
              <a:rPr lang="it-IT" altLang="it-IT" smtClean="0"/>
              <a:t>filosofia di Platone ed Aristotele 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La casa del sapere </a:t>
            </a:r>
            <a:endParaRPr lang="it-IT" dirty="0" smtClean="0"/>
          </a:p>
        </p:txBody>
      </p:sp>
      <p:pic>
        <p:nvPicPr>
          <p:cNvPr id="20485" name="Immagine 6" descr="scienza_isl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175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Nell'VIII secolo, presso gli Arabi e le popolazioni sottoposte alla loro dominazione, si manifesta un crescente interesse per l'aritmetica e, in particolare, per i sistemi di numerazione.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Gli Arabi cominciarono ad usare le lettere dell'alfabeto per rappresentare il sistema decimale, additivo e basato su nove simboli;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L’introduzione dello zero e della notazione posizionale intervennero grazie agli interessi astronomici (calcolo della direzione della Mecca) che portarono gli Arabi alla lettura dei testi indiani, dove si faceva uso di questa notazione e dello zero.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Essi privilegiarono questa convenzione per la sua semplicità ed efficacia ed intrapresero studi specifici di aritmetica. </a:t>
            </a:r>
            <a:endParaRPr lang="it-IT" dirty="0"/>
          </a:p>
        </p:txBody>
      </p:sp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Dall’India agli Arabi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503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457200" y="1481138"/>
            <a:ext cx="6491064" cy="4525962"/>
          </a:xfrm>
        </p:spPr>
        <p:txBody>
          <a:bodyPr/>
          <a:lstStyle/>
          <a:p>
            <a:pPr eaLnBrk="1" hangingPunct="1"/>
            <a:r>
              <a:rPr lang="it-IT" altLang="it-IT" dirty="0" err="1" smtClean="0"/>
              <a:t>Khoresmia</a:t>
            </a:r>
            <a:r>
              <a:rPr lang="it-IT" altLang="it-IT" dirty="0" smtClean="0"/>
              <a:t> = regione dell’Uzbekistan</a:t>
            </a:r>
            <a:endParaRPr lang="it-IT" alt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Al-</a:t>
            </a:r>
            <a:r>
              <a:rPr lang="it-IT" dirty="0" err="1" smtClean="0"/>
              <a:t>Khawarizmi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9701" name="Immagine 6" descr="abu_abdullah_muhammad_bin_musa_al-khwariz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197225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Del libro di aritmetica non ci è giunto il testo arabo originale, ma solo in varie traduzioni latine del </a:t>
            </a:r>
            <a:r>
              <a:rPr lang="it-IT" dirty="0" err="1" smtClean="0"/>
              <a:t>XII</a:t>
            </a:r>
            <a:r>
              <a:rPr lang="it-IT" dirty="0" smtClean="0"/>
              <a:t> e XIII secolo. Una di queste versioni, presente in un unico manoscritto (</a:t>
            </a:r>
            <a:r>
              <a:rPr lang="it-IT" dirty="0" err="1" smtClean="0"/>
              <a:t>ms.Ii.vi</a:t>
            </a:r>
            <a:r>
              <a:rPr lang="it-IT" dirty="0" smtClean="0"/>
              <a:t>.5) alla University Library di Cambridge, fu pubblicata a Roma nel 1857 da Baldassarre Boncompagni, col titolo Algoritmi de numero </a:t>
            </a:r>
            <a:r>
              <a:rPr lang="it-IT" dirty="0" err="1" smtClean="0"/>
              <a:t>Indorum</a:t>
            </a:r>
            <a:r>
              <a:rPr lang="it-IT" dirty="0" smtClean="0"/>
              <a:t>, e successivamente, a cura di Vogel e in fac-simile dalla </a:t>
            </a:r>
            <a:r>
              <a:rPr lang="it-IT" dirty="0" err="1" smtClean="0"/>
              <a:t>Kopelevitch</a:t>
            </a:r>
            <a:r>
              <a:rPr lang="it-IT" dirty="0" smtClean="0"/>
              <a:t> 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Ne esiste l’edizione critica dei testi latini da essa derivati con traduzione francese, di </a:t>
            </a:r>
            <a:r>
              <a:rPr lang="it-IT" dirty="0" err="1" smtClean="0"/>
              <a:t>Allard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Algoritmi de numero Indorum</a:t>
            </a:r>
          </a:p>
        </p:txBody>
      </p:sp>
    </p:spTree>
    <p:extLst>
      <p:ext uri="{BB962C8B-B14F-4D97-AF65-F5344CB8AC3E}">
        <p14:creationId xmlns:p14="http://schemas.microsoft.com/office/powerpoint/2010/main" val="40648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0243" name="Segnaposto numero diapos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355BEA-DA43-421A-9CD3-972C976F0DD9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" name="Picture 4" descr="Indice"/>
          <p:cNvPicPr>
            <a:picLocks noChangeAspect="1" noChangeArrowheads="1"/>
          </p:cNvPicPr>
          <p:nvPr/>
        </p:nvPicPr>
        <p:blipFill>
          <a:blip r:embed="rId3">
            <a:lum bright="-20000" contrast="18000"/>
          </a:blip>
          <a:srcRect/>
          <a:stretch>
            <a:fillRect/>
          </a:stretch>
        </p:blipFill>
        <p:spPr bwMode="auto">
          <a:xfrm>
            <a:off x="-1" y="34635"/>
            <a:ext cx="9167153" cy="682336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4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Falsa posizione o </a:t>
            </a:r>
            <a:r>
              <a:rPr lang="it-IT" altLang="it-IT" dirty="0" err="1" smtClean="0"/>
              <a:t>regula</a:t>
            </a:r>
            <a:r>
              <a:rPr lang="it-IT" altLang="it-IT" dirty="0" smtClean="0"/>
              <a:t> falsi</a:t>
            </a:r>
          </a:p>
          <a:p>
            <a:pPr lvl="1" eaLnBrk="1" hangingPunct="1"/>
            <a:r>
              <a:rPr lang="it-IT" altLang="it-IT" dirty="0" smtClean="0"/>
              <a:t>Risolve problemi che oggi vengono ricondotti a equazioni del tipo </a:t>
            </a:r>
            <a:r>
              <a:rPr lang="it-IT" altLang="it-IT" dirty="0" err="1" smtClean="0"/>
              <a:t>ax</a:t>
            </a:r>
            <a:r>
              <a:rPr lang="it-IT" altLang="it-IT" dirty="0" smtClean="0"/>
              <a:t> + b </a:t>
            </a:r>
            <a:r>
              <a:rPr lang="it-IT" altLang="it-IT" dirty="0" smtClean="0"/>
              <a:t>= 0</a:t>
            </a:r>
            <a:endParaRPr lang="it-IT" altLang="it-IT" dirty="0" smtClean="0"/>
          </a:p>
          <a:p>
            <a:pPr eaLnBrk="1" hangingPunct="1"/>
            <a:r>
              <a:rPr lang="it-IT" altLang="it-IT" dirty="0" smtClean="0"/>
              <a:t>Doppia falsa posizione o </a:t>
            </a:r>
            <a:r>
              <a:rPr lang="it-IT" altLang="it-IT" dirty="0" err="1" smtClean="0"/>
              <a:t>elchataym</a:t>
            </a:r>
            <a:r>
              <a:rPr lang="it-IT" altLang="it-IT" dirty="0" smtClean="0"/>
              <a:t> (approssimazione del valore per eccesso e per difetto)</a:t>
            </a:r>
          </a:p>
          <a:p>
            <a:pPr lvl="1" eaLnBrk="1" hangingPunct="1"/>
            <a:r>
              <a:rPr lang="it-IT" altLang="it-IT" dirty="0" smtClean="0"/>
              <a:t>Risolve problemi che oggi vengono ricondotti a equazioni del tipo </a:t>
            </a:r>
            <a:r>
              <a:rPr lang="it-IT" altLang="it-IT" dirty="0" err="1" smtClean="0"/>
              <a:t>ax</a:t>
            </a:r>
            <a:r>
              <a:rPr lang="it-IT" altLang="it-IT" dirty="0" smtClean="0"/>
              <a:t> + b = c, con </a:t>
            </a:r>
            <a:r>
              <a:rPr lang="it-IT" altLang="it-IT" dirty="0" smtClean="0"/>
              <a:t>a, </a:t>
            </a:r>
            <a:r>
              <a:rPr lang="it-IT" altLang="it-IT" dirty="0" smtClean="0"/>
              <a:t>b, c &gt; 0</a:t>
            </a:r>
          </a:p>
          <a:p>
            <a:pPr lvl="1" eaLnBrk="1" hangingPunct="1"/>
            <a:r>
              <a:rPr lang="it-IT" altLang="it-IT" dirty="0" smtClean="0"/>
              <a:t> 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Liber </a:t>
            </a:r>
            <a:r>
              <a:rPr lang="it-IT" dirty="0" err="1" smtClean="0"/>
              <a:t>augmenti</a:t>
            </a:r>
            <a:r>
              <a:rPr lang="it-IT" dirty="0" smtClean="0"/>
              <a:t> et </a:t>
            </a:r>
            <a:r>
              <a:rPr lang="it-IT" dirty="0" err="1" smtClean="0"/>
              <a:t>diminutionis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Il più antico testimone arabo dell’Algebra (Oxford Hunt. 214) attualmente pubblicato è piuttosto tardo, dal momento che è stato copiato al Cairo nel 1342.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esistenza di manoscritti inediti a Kabul, a Medina (2), a Berlino e a Teheran.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sono invece più antiche le traduzioni latine, in particolare quelle di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mtClean="0"/>
              <a:t>Roberto di Chester, realizzata nel 1145 a Segovia,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mtClean="0"/>
              <a:t>Gerardo da Cremona, redatta a Toledo intorno al 1170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mtClean="0"/>
              <a:t>Guglielmo de Lunis, portata a termine il secolo successivo nel 1250 circa. </a:t>
            </a: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Hisab al-jabr w’al-muqabalah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5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 numeri necessari per il calcolo con completamento e riduzione sono di tre tipi: radici, quadrati e numeri semplici, che non sono né radici né quadrati.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Una radice (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jidr</a:t>
            </a:r>
            <a:r>
              <a:rPr lang="it-IT" dirty="0" smtClean="0"/>
              <a:t>)è una quantità che è da moltiplicare per se stessa, ed è costruita di unità (ascendente) o frazioni (discendente).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Un quadrato (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mal</a:t>
            </a:r>
            <a:r>
              <a:rPr lang="it-IT" dirty="0" smtClean="0"/>
              <a:t>) è il valore totale della radice moltiplicata per se stessa.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Un numero semplice (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dirham</a:t>
            </a:r>
            <a:r>
              <a:rPr lang="it-IT" dirty="0" smtClean="0"/>
              <a:t>) è qualsiasi numero che può essere nominato senza fare riferimento a radice o quadrato.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I termini primitivi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78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Equazioni semplici</a:t>
            </a:r>
          </a:p>
          <a:p>
            <a:pPr lvl="1" eaLnBrk="1" hangingPunct="1"/>
            <a:r>
              <a:rPr lang="it-IT" altLang="it-IT" smtClean="0"/>
              <a:t>Caso 1: Quadrati uguali a radici (ax</a:t>
            </a:r>
            <a:r>
              <a:rPr lang="it-IT" altLang="it-IT" baseline="30000" smtClean="0"/>
              <a:t>2</a:t>
            </a:r>
            <a:r>
              <a:rPr lang="it-IT" altLang="it-IT" smtClean="0"/>
              <a:t> = bx)</a:t>
            </a:r>
          </a:p>
          <a:p>
            <a:pPr lvl="1" eaLnBrk="1" hangingPunct="1"/>
            <a:r>
              <a:rPr lang="it-IT" altLang="it-IT" smtClean="0"/>
              <a:t>Caso 2: Quadrati uguali a numeri (ax</a:t>
            </a:r>
            <a:r>
              <a:rPr lang="it-IT" altLang="it-IT" baseline="30000" smtClean="0"/>
              <a:t>2</a:t>
            </a:r>
            <a:r>
              <a:rPr lang="it-IT" altLang="it-IT" smtClean="0"/>
              <a:t> = c)</a:t>
            </a:r>
          </a:p>
          <a:p>
            <a:pPr lvl="1" eaLnBrk="1" hangingPunct="1"/>
            <a:r>
              <a:rPr lang="it-IT" altLang="it-IT" smtClean="0"/>
              <a:t>Caso 3: Radici uguali a numeri (bx = c)</a:t>
            </a:r>
          </a:p>
          <a:p>
            <a:pPr eaLnBrk="1" hangingPunct="1"/>
            <a:r>
              <a:rPr lang="it-IT" altLang="it-IT" smtClean="0"/>
              <a:t>Equazioni composte</a:t>
            </a:r>
          </a:p>
          <a:p>
            <a:pPr lvl="1" eaLnBrk="1" hangingPunct="1"/>
            <a:r>
              <a:rPr lang="it-IT" altLang="it-IT" smtClean="0"/>
              <a:t>Caso 4: Quadrati e radici uguali a numeri </a:t>
            </a:r>
            <a:br>
              <a:rPr lang="it-IT" altLang="it-IT" smtClean="0"/>
            </a:br>
            <a:r>
              <a:rPr lang="it-IT" altLang="it-IT" smtClean="0"/>
              <a:t>(ax</a:t>
            </a:r>
            <a:r>
              <a:rPr lang="it-IT" altLang="it-IT" baseline="30000" smtClean="0"/>
              <a:t>2</a:t>
            </a:r>
            <a:r>
              <a:rPr lang="it-IT" altLang="it-IT" smtClean="0"/>
              <a:t> + bx = c)</a:t>
            </a:r>
          </a:p>
          <a:p>
            <a:pPr lvl="1" eaLnBrk="1" hangingPunct="1"/>
            <a:r>
              <a:rPr lang="it-IT" altLang="it-IT" smtClean="0"/>
              <a:t>Caso 5: Quadrati e numeri uguali a radici </a:t>
            </a:r>
            <a:br>
              <a:rPr lang="it-IT" altLang="it-IT" smtClean="0"/>
            </a:br>
            <a:r>
              <a:rPr lang="it-IT" altLang="it-IT" smtClean="0"/>
              <a:t>(ax</a:t>
            </a:r>
            <a:r>
              <a:rPr lang="it-IT" altLang="it-IT" baseline="30000" smtClean="0"/>
              <a:t>2</a:t>
            </a:r>
            <a:r>
              <a:rPr lang="it-IT" altLang="it-IT" smtClean="0"/>
              <a:t> + c = bx)</a:t>
            </a:r>
          </a:p>
          <a:p>
            <a:pPr lvl="1" eaLnBrk="1" hangingPunct="1"/>
            <a:r>
              <a:rPr lang="it-IT" altLang="it-IT" smtClean="0"/>
              <a:t>Caso 6: Radici e numeri uguali a quadrati </a:t>
            </a:r>
            <a:br>
              <a:rPr lang="it-IT" altLang="it-IT" smtClean="0"/>
            </a:br>
            <a:r>
              <a:rPr lang="it-IT" altLang="it-IT" smtClean="0"/>
              <a:t>(bx + c = ax</a:t>
            </a:r>
            <a:r>
              <a:rPr lang="it-IT" altLang="it-IT" baseline="30000" smtClean="0"/>
              <a:t>2</a:t>
            </a:r>
            <a:r>
              <a:rPr lang="it-IT" altLang="it-IT" smtClean="0"/>
              <a:t>)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Forme normali e regole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276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457200" y="1481138"/>
            <a:ext cx="5329238" cy="452596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ax</a:t>
            </a:r>
            <a:r>
              <a:rPr lang="it-IT" altLang="it-IT" baseline="30000" dirty="0" smtClean="0"/>
              <a:t>2</a:t>
            </a:r>
            <a:r>
              <a:rPr lang="it-IT" altLang="it-IT" dirty="0" smtClean="0"/>
              <a:t> + </a:t>
            </a:r>
            <a:r>
              <a:rPr lang="it-IT" altLang="it-IT" dirty="0" err="1" smtClean="0"/>
              <a:t>bx</a:t>
            </a:r>
            <a:r>
              <a:rPr lang="it-IT" altLang="it-IT" dirty="0" smtClean="0"/>
              <a:t> = c</a:t>
            </a:r>
          </a:p>
          <a:p>
            <a:pPr eaLnBrk="1" hangingPunct="1"/>
            <a:r>
              <a:rPr lang="it-IT" altLang="it-IT" dirty="0" smtClean="0"/>
              <a:t>Ricondurre sempre a = 1, dividendo b e c per a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/>
              <a:t>NB: </a:t>
            </a:r>
          </a:p>
          <a:p>
            <a:pPr lvl="1" eaLnBrk="1" hangingPunct="1"/>
            <a:r>
              <a:rPr lang="it-IT" altLang="it-IT" dirty="0" smtClean="0">
                <a:solidFill>
                  <a:schemeClr val="tx2"/>
                </a:solidFill>
              </a:rPr>
              <a:t>x &gt; 0</a:t>
            </a:r>
          </a:p>
          <a:p>
            <a:pPr lvl="1" eaLnBrk="1" hangingPunct="1"/>
            <a:r>
              <a:rPr lang="it-IT" altLang="it-IT" dirty="0" smtClean="0">
                <a:solidFill>
                  <a:schemeClr val="tx2"/>
                </a:solidFill>
              </a:rPr>
              <a:t>1 sola soluzione</a:t>
            </a:r>
          </a:p>
        </p:txBody>
      </p:sp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Quarto caso</a:t>
            </a:r>
          </a:p>
        </p:txBody>
      </p: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276" y="188641"/>
            <a:ext cx="2094913" cy="59766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9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266"/>
            <a:ext cx="4658991" cy="132918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7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-5263071"/>
            <a:ext cx="4258221" cy="1214845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Quinto caso</a:t>
            </a:r>
          </a:p>
        </p:txBody>
      </p:sp>
      <p:pic>
        <p:nvPicPr>
          <p:cNvPr id="240" name="Immagine 23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214313"/>
            <a:ext cx="2629496" cy="587898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42" name="Rettangolo 241"/>
          <p:cNvSpPr/>
          <p:nvPr/>
        </p:nvSpPr>
        <p:spPr>
          <a:xfrm>
            <a:off x="419100" y="1124744"/>
            <a:ext cx="609711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sz="2800" dirty="0" smtClean="0">
                <a:latin typeface="+mn-lt"/>
              </a:rPr>
              <a:t>ax</a:t>
            </a:r>
            <a:r>
              <a:rPr lang="it-IT" sz="2800" baseline="30000" dirty="0" smtClean="0">
                <a:latin typeface="+mn-lt"/>
              </a:rPr>
              <a:t>2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+ c = </a:t>
            </a:r>
            <a:r>
              <a:rPr lang="it-IT" sz="2800" dirty="0" err="1" smtClean="0">
                <a:latin typeface="+mn-lt"/>
              </a:rPr>
              <a:t>bx</a:t>
            </a:r>
            <a:endParaRPr lang="it-IT" sz="2800" dirty="0" smtClean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2800" dirty="0"/>
              <a:t>Ricondurre sempre </a:t>
            </a:r>
            <a:r>
              <a:rPr lang="it-IT" altLang="it-IT" sz="2800" i="1" dirty="0"/>
              <a:t>a</a:t>
            </a:r>
            <a:r>
              <a:rPr lang="it-IT" altLang="it-IT" sz="2800" dirty="0"/>
              <a:t> = 1, dividendo </a:t>
            </a:r>
            <a:r>
              <a:rPr lang="it-IT" altLang="it-IT" sz="2800" i="1" dirty="0"/>
              <a:t>b</a:t>
            </a:r>
            <a:r>
              <a:rPr lang="it-IT" altLang="it-IT" sz="2800" dirty="0"/>
              <a:t> e </a:t>
            </a:r>
            <a:r>
              <a:rPr lang="it-IT" altLang="it-IT" sz="2800" i="1" dirty="0"/>
              <a:t>c</a:t>
            </a:r>
            <a:r>
              <a:rPr lang="it-IT" altLang="it-IT" sz="2800" dirty="0"/>
              <a:t> per </a:t>
            </a:r>
            <a:r>
              <a:rPr lang="it-IT" altLang="it-IT" sz="2800" i="1" dirty="0"/>
              <a:t>a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it-IT" sz="2800" dirty="0">
              <a:latin typeface="+mn-lt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it-IT" sz="28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+mn-lt"/>
              </a:rPr>
              <a:t>NB: </a:t>
            </a:r>
            <a:endParaRPr lang="it-IT" sz="2800" dirty="0" smtClean="0">
              <a:latin typeface="+mn-lt"/>
            </a:endParaRP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x </a:t>
            </a:r>
            <a:r>
              <a:rPr lang="it-IT" sz="2800" dirty="0">
                <a:solidFill>
                  <a:schemeClr val="tx2"/>
                </a:solidFill>
                <a:latin typeface="+mn-lt"/>
                <a:cs typeface="+mn-cs"/>
              </a:rPr>
              <a:t>&gt; </a:t>
            </a: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0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Nessuna soluzione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it-IT" sz="2800" dirty="0" smtClean="0">
                <a:solidFill>
                  <a:schemeClr val="tx2"/>
                </a:solidFill>
                <a:latin typeface="+mn-lt"/>
                <a:cs typeface="+mn-cs"/>
              </a:rPr>
              <a:t>1 o </a:t>
            </a:r>
            <a:r>
              <a:rPr lang="it-IT" sz="2800" dirty="0">
                <a:solidFill>
                  <a:schemeClr val="tx2"/>
                </a:solidFill>
                <a:latin typeface="+mn-lt"/>
                <a:cs typeface="+mn-cs"/>
              </a:rPr>
              <a:t>2 soluzioni</a:t>
            </a:r>
          </a:p>
        </p:txBody>
      </p:sp>
    </p:spTree>
    <p:extLst>
      <p:ext uri="{BB962C8B-B14F-4D97-AF65-F5344CB8AC3E}">
        <p14:creationId xmlns:p14="http://schemas.microsoft.com/office/powerpoint/2010/main" val="15773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-4551811"/>
            <a:ext cx="6624736" cy="1140981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 bwMode="auto">
          <a:xfrm rot="19240381">
            <a:off x="1576729" y="4061708"/>
            <a:ext cx="2264576" cy="7495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Et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quod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prouenerat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96" charset="-128"/>
              </a:rPr>
              <a:t>salua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7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contenuto 135"/>
          <p:cNvSpPr>
            <a:spLocks noGrp="1"/>
          </p:cNvSpPr>
          <p:nvPr>
            <p:ph idx="1"/>
          </p:nvPr>
        </p:nvSpPr>
        <p:spPr>
          <a:xfrm>
            <a:off x="457200" y="1481138"/>
            <a:ext cx="5686425" cy="4525962"/>
          </a:xfrm>
        </p:spPr>
        <p:txBody>
          <a:bodyPr/>
          <a:lstStyle/>
          <a:p>
            <a:pPr>
              <a:buClr>
                <a:schemeClr val="accent1"/>
              </a:buClr>
              <a:defRPr/>
            </a:pPr>
            <a:r>
              <a:rPr lang="it-IT" altLang="it-IT" dirty="0" err="1"/>
              <a:t>bx</a:t>
            </a:r>
            <a:r>
              <a:rPr lang="it-IT" altLang="it-IT" dirty="0"/>
              <a:t> + c = ax</a:t>
            </a:r>
            <a:r>
              <a:rPr lang="it-IT" altLang="it-IT" baseline="30000" dirty="0"/>
              <a:t>2</a:t>
            </a:r>
          </a:p>
          <a:p>
            <a:pPr>
              <a:buClr>
                <a:schemeClr val="accent1"/>
              </a:buClr>
              <a:defRPr/>
            </a:pPr>
            <a:r>
              <a:rPr lang="it-IT" altLang="it-IT" dirty="0" smtClean="0"/>
              <a:t>Ricondurre </a:t>
            </a:r>
            <a:r>
              <a:rPr lang="it-IT" altLang="it-IT" dirty="0"/>
              <a:t>sempre </a:t>
            </a:r>
            <a:r>
              <a:rPr lang="it-IT" altLang="it-IT" i="1" dirty="0"/>
              <a:t>a</a:t>
            </a:r>
            <a:r>
              <a:rPr lang="it-IT" altLang="it-IT" dirty="0"/>
              <a:t> = 1, </a:t>
            </a:r>
            <a:r>
              <a:rPr lang="it-IT" altLang="it-IT" dirty="0" smtClean="0"/>
              <a:t>dividendo </a:t>
            </a:r>
            <a:r>
              <a:rPr lang="it-IT" altLang="it-IT" i="1" dirty="0"/>
              <a:t>b</a:t>
            </a:r>
            <a:r>
              <a:rPr lang="it-IT" altLang="it-IT" dirty="0"/>
              <a:t> e </a:t>
            </a:r>
            <a:r>
              <a:rPr lang="it-IT" altLang="it-IT" i="1" dirty="0"/>
              <a:t>c</a:t>
            </a:r>
            <a:r>
              <a:rPr lang="it-IT" altLang="it-IT" dirty="0"/>
              <a:t> per </a:t>
            </a:r>
            <a:r>
              <a:rPr lang="it-IT" altLang="it-IT" i="1" dirty="0" smtClean="0"/>
              <a:t>a</a:t>
            </a:r>
          </a:p>
          <a:p>
            <a:pPr>
              <a:buClr>
                <a:schemeClr val="accent1"/>
              </a:buClr>
              <a:defRPr/>
            </a:pPr>
            <a:endParaRPr lang="it-IT" altLang="it-IT" i="1" dirty="0"/>
          </a:p>
          <a:p>
            <a:pPr eaLnBrk="1" hangingPunct="1"/>
            <a:endParaRPr lang="it-IT" altLang="it-IT" baseline="30000" dirty="0" smtClean="0"/>
          </a:p>
          <a:p>
            <a:pPr eaLnBrk="1" hangingPunct="1"/>
            <a:r>
              <a:rPr lang="it-IT" altLang="it-IT" dirty="0" smtClean="0"/>
              <a:t>NB: </a:t>
            </a:r>
          </a:p>
          <a:p>
            <a:pPr lvl="1" eaLnBrk="1" hangingPunct="1"/>
            <a:r>
              <a:rPr lang="it-IT" altLang="it-IT" dirty="0" smtClean="0">
                <a:solidFill>
                  <a:schemeClr val="tx2"/>
                </a:solidFill>
              </a:rPr>
              <a:t>x &gt; 0</a:t>
            </a:r>
          </a:p>
          <a:p>
            <a:pPr lvl="1" eaLnBrk="1" hangingPunct="1"/>
            <a:r>
              <a:rPr lang="it-IT" altLang="it-IT" dirty="0" smtClean="0">
                <a:solidFill>
                  <a:schemeClr val="tx2"/>
                </a:solidFill>
              </a:rPr>
              <a:t>1 sola soluzione</a:t>
            </a:r>
          </a:p>
        </p:txBody>
      </p:sp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Sesto caso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72264" y="196851"/>
            <a:ext cx="2139139" cy="6089669"/>
            <a:chOff x="2149" y="79"/>
            <a:chExt cx="1462" cy="4162"/>
          </a:xfrm>
          <a:solidFill>
            <a:schemeClr val="bg1"/>
          </a:solidFill>
        </p:grpSpPr>
        <p:sp>
          <p:nvSpPr>
            <p:cNvPr id="512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9" y="79"/>
              <a:ext cx="1462" cy="41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149" y="78"/>
              <a:ext cx="64" cy="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/>
            </a:p>
          </p:txBody>
        </p:sp>
        <p:grpSp>
          <p:nvGrpSpPr>
            <p:cNvPr id="3" name="Group 132"/>
            <p:cNvGrpSpPr>
              <a:grpSpLocks/>
            </p:cNvGrpSpPr>
            <p:nvPr/>
          </p:nvGrpSpPr>
          <p:grpSpPr bwMode="auto">
            <a:xfrm>
              <a:off x="2158" y="88"/>
              <a:ext cx="1466" cy="4141"/>
              <a:chOff x="2158" y="88"/>
              <a:chExt cx="1466" cy="4141"/>
            </a:xfrm>
            <a:grpFill/>
          </p:grpSpPr>
          <p:sp>
            <p:nvSpPr>
              <p:cNvPr id="51206" name="Freeform 6"/>
              <p:cNvSpPr>
                <a:spLocks/>
              </p:cNvSpPr>
              <p:nvPr/>
            </p:nvSpPr>
            <p:spPr bwMode="auto">
              <a:xfrm>
                <a:off x="2273" y="88"/>
                <a:ext cx="510" cy="204"/>
              </a:xfrm>
              <a:custGeom>
                <a:avLst/>
                <a:gdLst/>
                <a:ahLst/>
                <a:cxnLst>
                  <a:cxn ang="0">
                    <a:pos x="303" y="605"/>
                  </a:cxn>
                  <a:cxn ang="0">
                    <a:pos x="1210" y="605"/>
                  </a:cxn>
                  <a:cxn ang="0">
                    <a:pos x="1512" y="302"/>
                  </a:cxn>
                  <a:cxn ang="0">
                    <a:pos x="1210" y="0"/>
                  </a:cxn>
                  <a:cxn ang="0">
                    <a:pos x="1210" y="0"/>
                  </a:cxn>
                  <a:cxn ang="0">
                    <a:pos x="1210" y="0"/>
                  </a:cxn>
                  <a:cxn ang="0">
                    <a:pos x="303" y="0"/>
                  </a:cxn>
                  <a:cxn ang="0">
                    <a:pos x="0" y="302"/>
                  </a:cxn>
                  <a:cxn ang="0">
                    <a:pos x="303" y="605"/>
                  </a:cxn>
                </a:cxnLst>
                <a:rect l="0" t="0" r="r" b="b"/>
                <a:pathLst>
                  <a:path w="1512" h="605">
                    <a:moveTo>
                      <a:pt x="303" y="605"/>
                    </a:moveTo>
                    <a:lnTo>
                      <a:pt x="1210" y="605"/>
                    </a:lnTo>
                    <a:cubicBezTo>
                      <a:pt x="1377" y="605"/>
                      <a:pt x="1512" y="469"/>
                      <a:pt x="1512" y="302"/>
                    </a:cubicBezTo>
                    <a:cubicBezTo>
                      <a:pt x="1512" y="135"/>
                      <a:pt x="1377" y="0"/>
                      <a:pt x="1210" y="0"/>
                    </a:cubicBezTo>
                    <a:cubicBezTo>
                      <a:pt x="1210" y="0"/>
                      <a:pt x="1210" y="0"/>
                      <a:pt x="1210" y="0"/>
                    </a:cubicBezTo>
                    <a:lnTo>
                      <a:pt x="1210" y="0"/>
                    </a:lnTo>
                    <a:lnTo>
                      <a:pt x="303" y="0"/>
                    </a:lnTo>
                    <a:cubicBezTo>
                      <a:pt x="136" y="0"/>
                      <a:pt x="0" y="135"/>
                      <a:pt x="0" y="302"/>
                    </a:cubicBezTo>
                    <a:cubicBezTo>
                      <a:pt x="0" y="469"/>
                      <a:pt x="136" y="605"/>
                      <a:pt x="303" y="605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auto">
              <a:xfrm>
                <a:off x="2273" y="88"/>
                <a:ext cx="510" cy="204"/>
              </a:xfrm>
              <a:custGeom>
                <a:avLst/>
                <a:gdLst/>
                <a:ahLst/>
                <a:cxnLst>
                  <a:cxn ang="0">
                    <a:pos x="303" y="605"/>
                  </a:cxn>
                  <a:cxn ang="0">
                    <a:pos x="1210" y="605"/>
                  </a:cxn>
                  <a:cxn ang="0">
                    <a:pos x="1512" y="302"/>
                  </a:cxn>
                  <a:cxn ang="0">
                    <a:pos x="1210" y="0"/>
                  </a:cxn>
                  <a:cxn ang="0">
                    <a:pos x="1210" y="0"/>
                  </a:cxn>
                  <a:cxn ang="0">
                    <a:pos x="1210" y="0"/>
                  </a:cxn>
                  <a:cxn ang="0">
                    <a:pos x="303" y="0"/>
                  </a:cxn>
                  <a:cxn ang="0">
                    <a:pos x="0" y="302"/>
                  </a:cxn>
                  <a:cxn ang="0">
                    <a:pos x="303" y="605"/>
                  </a:cxn>
                </a:cxnLst>
                <a:rect l="0" t="0" r="r" b="b"/>
                <a:pathLst>
                  <a:path w="1512" h="605">
                    <a:moveTo>
                      <a:pt x="303" y="605"/>
                    </a:moveTo>
                    <a:lnTo>
                      <a:pt x="1210" y="605"/>
                    </a:lnTo>
                    <a:cubicBezTo>
                      <a:pt x="1377" y="605"/>
                      <a:pt x="1512" y="469"/>
                      <a:pt x="1512" y="302"/>
                    </a:cubicBezTo>
                    <a:cubicBezTo>
                      <a:pt x="1512" y="135"/>
                      <a:pt x="1377" y="0"/>
                      <a:pt x="1210" y="0"/>
                    </a:cubicBezTo>
                    <a:cubicBezTo>
                      <a:pt x="1210" y="0"/>
                      <a:pt x="1210" y="0"/>
                      <a:pt x="1210" y="0"/>
                    </a:cubicBezTo>
                    <a:lnTo>
                      <a:pt x="1210" y="0"/>
                    </a:lnTo>
                    <a:lnTo>
                      <a:pt x="303" y="0"/>
                    </a:lnTo>
                    <a:cubicBezTo>
                      <a:pt x="136" y="0"/>
                      <a:pt x="0" y="135"/>
                      <a:pt x="0" y="302"/>
                    </a:cubicBezTo>
                    <a:cubicBezTo>
                      <a:pt x="0" y="469"/>
                      <a:pt x="136" y="605"/>
                      <a:pt x="303" y="605"/>
                    </a:cubicBezTo>
                    <a:close/>
                  </a:path>
                </a:pathLst>
              </a:cu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08" name="Rectangle 8"/>
              <p:cNvSpPr>
                <a:spLocks noChangeArrowheads="1"/>
              </p:cNvSpPr>
              <p:nvPr/>
            </p:nvSpPr>
            <p:spPr bwMode="auto">
              <a:xfrm>
                <a:off x="2462" y="154"/>
                <a:ext cx="178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Inizio</a:t>
                </a:r>
                <a:endParaRPr lang="it-IT"/>
              </a:p>
            </p:txBody>
          </p:sp>
          <p:sp>
            <p:nvSpPr>
              <p:cNvPr id="51209" name="Rectangle 9"/>
              <p:cNvSpPr>
                <a:spLocks noChangeArrowheads="1"/>
              </p:cNvSpPr>
              <p:nvPr/>
            </p:nvSpPr>
            <p:spPr bwMode="auto">
              <a:xfrm>
                <a:off x="2253" y="1565"/>
                <a:ext cx="551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10" name="Rectangle 10"/>
              <p:cNvSpPr>
                <a:spLocks noChangeArrowheads="1"/>
              </p:cNvSpPr>
              <p:nvPr/>
            </p:nvSpPr>
            <p:spPr bwMode="auto">
              <a:xfrm>
                <a:off x="2253" y="1565"/>
                <a:ext cx="551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11" name="Rectangle 11"/>
              <p:cNvSpPr>
                <a:spLocks noChangeArrowheads="1"/>
              </p:cNvSpPr>
              <p:nvPr/>
            </p:nvSpPr>
            <p:spPr bwMode="auto">
              <a:xfrm>
                <a:off x="2381" y="1680"/>
                <a:ext cx="297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Calcola b</a:t>
                </a:r>
                <a:endParaRPr lang="it-IT"/>
              </a:p>
            </p:txBody>
          </p:sp>
          <p:sp>
            <p:nvSpPr>
              <p:cNvPr id="51212" name="Rectangle 12"/>
              <p:cNvSpPr>
                <a:spLocks noChangeArrowheads="1"/>
              </p:cNvSpPr>
              <p:nvPr/>
            </p:nvSpPr>
            <p:spPr bwMode="auto">
              <a:xfrm>
                <a:off x="2624" y="1680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213" name="Rectangle 13"/>
              <p:cNvSpPr>
                <a:spLocks noChangeArrowheads="1"/>
              </p:cNvSpPr>
              <p:nvPr/>
            </p:nvSpPr>
            <p:spPr bwMode="auto">
              <a:xfrm>
                <a:off x="2641" y="1680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auto">
              <a:xfrm>
                <a:off x="2273" y="1056"/>
                <a:ext cx="510" cy="306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255" y="0"/>
                  </a:cxn>
                  <a:cxn ang="0">
                    <a:pos x="510" y="153"/>
                  </a:cxn>
                  <a:cxn ang="0">
                    <a:pos x="255" y="306"/>
                  </a:cxn>
                  <a:cxn ang="0">
                    <a:pos x="0" y="153"/>
                  </a:cxn>
                </a:cxnLst>
                <a:rect l="0" t="0" r="r" b="b"/>
                <a:pathLst>
                  <a:path w="510" h="306">
                    <a:moveTo>
                      <a:pt x="0" y="153"/>
                    </a:moveTo>
                    <a:lnTo>
                      <a:pt x="255" y="0"/>
                    </a:lnTo>
                    <a:lnTo>
                      <a:pt x="510" y="153"/>
                    </a:lnTo>
                    <a:lnTo>
                      <a:pt x="255" y="306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auto">
              <a:xfrm>
                <a:off x="2273" y="1056"/>
                <a:ext cx="510" cy="306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255" y="0"/>
                  </a:cxn>
                  <a:cxn ang="0">
                    <a:pos x="510" y="153"/>
                  </a:cxn>
                  <a:cxn ang="0">
                    <a:pos x="255" y="306"/>
                  </a:cxn>
                  <a:cxn ang="0">
                    <a:pos x="0" y="153"/>
                  </a:cxn>
                </a:cxnLst>
                <a:rect l="0" t="0" r="r" b="b"/>
                <a:pathLst>
                  <a:path w="510" h="306">
                    <a:moveTo>
                      <a:pt x="0" y="153"/>
                    </a:moveTo>
                    <a:lnTo>
                      <a:pt x="255" y="0"/>
                    </a:lnTo>
                    <a:lnTo>
                      <a:pt x="510" y="153"/>
                    </a:lnTo>
                    <a:lnTo>
                      <a:pt x="255" y="306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16" name="Rectangle 16"/>
              <p:cNvSpPr>
                <a:spLocks noChangeArrowheads="1"/>
              </p:cNvSpPr>
              <p:nvPr/>
            </p:nvSpPr>
            <p:spPr bwMode="auto">
              <a:xfrm>
                <a:off x="2462" y="1173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a</a:t>
                </a:r>
                <a:endParaRPr lang="it-IT"/>
              </a:p>
            </p:txBody>
          </p:sp>
          <p:sp>
            <p:nvSpPr>
              <p:cNvPr id="51217" name="Rectangle 17"/>
              <p:cNvSpPr>
                <a:spLocks noChangeArrowheads="1"/>
              </p:cNvSpPr>
              <p:nvPr/>
            </p:nvSpPr>
            <p:spPr bwMode="auto">
              <a:xfrm>
                <a:off x="2495" y="1173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=</a:t>
                </a:r>
                <a:endParaRPr lang="it-IT"/>
              </a:p>
            </p:txBody>
          </p:sp>
          <p:sp>
            <p:nvSpPr>
              <p:cNvPr id="51218" name="Rectangle 18"/>
              <p:cNvSpPr>
                <a:spLocks noChangeArrowheads="1"/>
              </p:cNvSpPr>
              <p:nvPr/>
            </p:nvSpPr>
            <p:spPr bwMode="auto">
              <a:xfrm>
                <a:off x="2527" y="1173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1</a:t>
                </a:r>
                <a:endParaRPr lang="it-IT"/>
              </a:p>
            </p:txBody>
          </p:sp>
          <p:sp>
            <p:nvSpPr>
              <p:cNvPr id="51219" name="Rectangle 19"/>
              <p:cNvSpPr>
                <a:spLocks noChangeArrowheads="1"/>
              </p:cNvSpPr>
              <p:nvPr/>
            </p:nvSpPr>
            <p:spPr bwMode="auto">
              <a:xfrm>
                <a:off x="2560" y="1173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?</a:t>
                </a:r>
                <a:endParaRPr lang="it-IT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>
                <a:off x="2528" y="852"/>
                <a:ext cx="1" cy="169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1" name="Freeform 21"/>
              <p:cNvSpPr>
                <a:spLocks/>
              </p:cNvSpPr>
              <p:nvPr/>
            </p:nvSpPr>
            <p:spPr bwMode="auto">
              <a:xfrm>
                <a:off x="2508" y="1016"/>
                <a:ext cx="40" cy="4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4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40">
                    <a:moveTo>
                      <a:pt x="40" y="0"/>
                    </a:moveTo>
                    <a:lnTo>
                      <a:pt x="20" y="4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2" name="Line 22"/>
              <p:cNvSpPr>
                <a:spLocks noChangeShapeType="1"/>
              </p:cNvSpPr>
              <p:nvPr/>
            </p:nvSpPr>
            <p:spPr bwMode="auto">
              <a:xfrm>
                <a:off x="2528" y="1362"/>
                <a:ext cx="1" cy="169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3" name="Freeform 23"/>
              <p:cNvSpPr>
                <a:spLocks/>
              </p:cNvSpPr>
              <p:nvPr/>
            </p:nvSpPr>
            <p:spPr bwMode="auto">
              <a:xfrm>
                <a:off x="2508" y="1526"/>
                <a:ext cx="40" cy="3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39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9">
                    <a:moveTo>
                      <a:pt x="40" y="0"/>
                    </a:moveTo>
                    <a:lnTo>
                      <a:pt x="20" y="39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4" name="Rectangle 24"/>
              <p:cNvSpPr>
                <a:spLocks noChangeArrowheads="1"/>
              </p:cNvSpPr>
              <p:nvPr/>
            </p:nvSpPr>
            <p:spPr bwMode="auto">
              <a:xfrm>
                <a:off x="2503" y="1429"/>
                <a:ext cx="45" cy="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5" name="Rectangle 25"/>
              <p:cNvSpPr>
                <a:spLocks noChangeArrowheads="1"/>
              </p:cNvSpPr>
              <p:nvPr/>
            </p:nvSpPr>
            <p:spPr bwMode="auto">
              <a:xfrm>
                <a:off x="2506" y="1427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sì</a:t>
                </a:r>
                <a:endParaRPr lang="it-IT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/>
            </p:nvSpPr>
            <p:spPr bwMode="auto">
              <a:xfrm>
                <a:off x="3090" y="1056"/>
                <a:ext cx="51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/>
            </p:nvSpPr>
            <p:spPr bwMode="auto">
              <a:xfrm>
                <a:off x="3090" y="1056"/>
                <a:ext cx="51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28" name="Rectangle 28"/>
              <p:cNvSpPr>
                <a:spLocks noChangeArrowheads="1"/>
              </p:cNvSpPr>
              <p:nvPr/>
            </p:nvSpPr>
            <p:spPr bwMode="auto">
              <a:xfrm>
                <a:off x="3116" y="1136"/>
                <a:ext cx="238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Dividi a</a:t>
                </a:r>
                <a:endParaRPr lang="it-IT"/>
              </a:p>
            </p:txBody>
          </p:sp>
          <p:sp>
            <p:nvSpPr>
              <p:cNvPr id="51229" name="Rectangle 29"/>
              <p:cNvSpPr>
                <a:spLocks noChangeArrowheads="1"/>
              </p:cNvSpPr>
              <p:nvPr/>
            </p:nvSpPr>
            <p:spPr bwMode="auto">
              <a:xfrm>
                <a:off x="3305" y="1136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, </a:t>
                </a:r>
                <a:endParaRPr lang="it-IT"/>
              </a:p>
            </p:txBody>
          </p:sp>
          <p:sp>
            <p:nvSpPr>
              <p:cNvPr id="51230" name="Rectangle 30"/>
              <p:cNvSpPr>
                <a:spLocks noChangeArrowheads="1"/>
              </p:cNvSpPr>
              <p:nvPr/>
            </p:nvSpPr>
            <p:spPr bwMode="auto">
              <a:xfrm>
                <a:off x="3337" y="1136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/>
            </p:nvSpPr>
            <p:spPr bwMode="auto">
              <a:xfrm>
                <a:off x="3364" y="1136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, </a:t>
                </a:r>
                <a:endParaRPr lang="it-IT"/>
              </a:p>
            </p:txBody>
          </p:sp>
          <p:sp>
            <p:nvSpPr>
              <p:cNvPr id="51232" name="Rectangle 32"/>
              <p:cNvSpPr>
                <a:spLocks noChangeArrowheads="1"/>
              </p:cNvSpPr>
              <p:nvPr/>
            </p:nvSpPr>
            <p:spPr bwMode="auto">
              <a:xfrm>
                <a:off x="3397" y="1136"/>
                <a:ext cx="227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 per a</a:t>
                </a:r>
                <a:endParaRPr lang="it-IT"/>
              </a:p>
            </p:txBody>
          </p:sp>
          <p:sp>
            <p:nvSpPr>
              <p:cNvPr id="51233" name="Rectangle 33"/>
              <p:cNvSpPr>
                <a:spLocks noChangeArrowheads="1"/>
              </p:cNvSpPr>
              <p:nvPr/>
            </p:nvSpPr>
            <p:spPr bwMode="auto">
              <a:xfrm>
                <a:off x="3246" y="1206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(</a:t>
                </a:r>
                <a:endParaRPr lang="it-IT"/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/>
            </p:nvSpPr>
            <p:spPr bwMode="auto">
              <a:xfrm>
                <a:off x="3267" y="1206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 i="1">
                    <a:solidFill>
                      <a:srgbClr val="000000"/>
                    </a:solidFill>
                  </a:rPr>
                  <a:t>al</a:t>
                </a:r>
                <a:endParaRPr lang="it-IT"/>
              </a:p>
            </p:txBody>
          </p:sp>
          <p:sp>
            <p:nvSpPr>
              <p:cNvPr id="51235" name="Rectangle 35"/>
              <p:cNvSpPr>
                <a:spLocks noChangeArrowheads="1"/>
              </p:cNvSpPr>
              <p:nvPr/>
            </p:nvSpPr>
            <p:spPr bwMode="auto">
              <a:xfrm>
                <a:off x="3310" y="1206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 i="1">
                    <a:solidFill>
                      <a:srgbClr val="000000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/>
            </p:nvSpPr>
            <p:spPr bwMode="auto">
              <a:xfrm>
                <a:off x="3327" y="1206"/>
                <a:ext cx="13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 i="1">
                    <a:solidFill>
                      <a:srgbClr val="000000"/>
                    </a:solidFill>
                  </a:rPr>
                  <a:t>hatt</a:t>
                </a:r>
                <a:endParaRPr lang="it-IT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/>
            </p:nvSpPr>
            <p:spPr bwMode="auto">
              <a:xfrm>
                <a:off x="3424" y="1206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)</a:t>
                </a:r>
                <a:endParaRPr lang="it-IT"/>
              </a:p>
            </p:txBody>
          </p:sp>
          <p:sp>
            <p:nvSpPr>
              <p:cNvPr id="51238" name="Line 38"/>
              <p:cNvSpPr>
                <a:spLocks noChangeShapeType="1"/>
              </p:cNvSpPr>
              <p:nvPr/>
            </p:nvSpPr>
            <p:spPr bwMode="auto">
              <a:xfrm>
                <a:off x="2783" y="1209"/>
                <a:ext cx="272" cy="1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39" name="Freeform 39"/>
              <p:cNvSpPr>
                <a:spLocks/>
              </p:cNvSpPr>
              <p:nvPr/>
            </p:nvSpPr>
            <p:spPr bwMode="auto">
              <a:xfrm>
                <a:off x="3050" y="1189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20"/>
                  </a:cxn>
                  <a:cxn ang="0">
                    <a:pos x="0" y="40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40" y="2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0" name="Rectangle 40"/>
              <p:cNvSpPr>
                <a:spLocks noChangeArrowheads="1"/>
              </p:cNvSpPr>
              <p:nvPr/>
            </p:nvSpPr>
            <p:spPr bwMode="auto">
              <a:xfrm>
                <a:off x="2902" y="1174"/>
                <a:ext cx="64" cy="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/>
            </p:nvSpPr>
            <p:spPr bwMode="auto">
              <a:xfrm>
                <a:off x="2905" y="1173"/>
                <a:ext cx="97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no</a:t>
                </a:r>
                <a:endParaRPr lang="it-IT"/>
              </a:p>
            </p:txBody>
          </p:sp>
          <p:sp>
            <p:nvSpPr>
              <p:cNvPr id="51242" name="Line 42"/>
              <p:cNvSpPr>
                <a:spLocks noChangeShapeType="1"/>
              </p:cNvSpPr>
              <p:nvPr/>
            </p:nvSpPr>
            <p:spPr bwMode="auto">
              <a:xfrm>
                <a:off x="3345" y="1362"/>
                <a:ext cx="1" cy="169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3" name="Freeform 43"/>
              <p:cNvSpPr>
                <a:spLocks/>
              </p:cNvSpPr>
              <p:nvPr/>
            </p:nvSpPr>
            <p:spPr bwMode="auto">
              <a:xfrm>
                <a:off x="3325" y="1526"/>
                <a:ext cx="40" cy="3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39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9">
                    <a:moveTo>
                      <a:pt x="40" y="0"/>
                    </a:moveTo>
                    <a:lnTo>
                      <a:pt x="20" y="39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/>
            </p:nvSpPr>
            <p:spPr bwMode="auto">
              <a:xfrm>
                <a:off x="2273" y="2075"/>
                <a:ext cx="51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/>
            </p:nvSpPr>
            <p:spPr bwMode="auto">
              <a:xfrm>
                <a:off x="2273" y="2075"/>
                <a:ext cx="51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/>
            </p:nvSpPr>
            <p:spPr bwMode="auto">
              <a:xfrm>
                <a:off x="2354" y="2192"/>
                <a:ext cx="25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Calcola </a:t>
                </a:r>
                <a:endParaRPr lang="it-IT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/>
            </p:nvSpPr>
            <p:spPr bwMode="auto">
              <a:xfrm>
                <a:off x="2565" y="2192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(</a:t>
                </a:r>
                <a:endParaRPr lang="it-IT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/>
            </p:nvSpPr>
            <p:spPr bwMode="auto">
              <a:xfrm>
                <a:off x="2581" y="2192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/>
            </p:nvSpPr>
            <p:spPr bwMode="auto">
              <a:xfrm>
                <a:off x="2614" y="2192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/>
            </p:nvSpPr>
            <p:spPr bwMode="auto">
              <a:xfrm>
                <a:off x="2630" y="2192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/>
            </p:nvSpPr>
            <p:spPr bwMode="auto">
              <a:xfrm>
                <a:off x="2662" y="2192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)</a:t>
                </a:r>
                <a:endParaRPr lang="it-IT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/>
            </p:nvSpPr>
            <p:spPr bwMode="auto">
              <a:xfrm>
                <a:off x="2678" y="2187"/>
                <a:ext cx="38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5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53" name="Line 53"/>
              <p:cNvSpPr>
                <a:spLocks noChangeShapeType="1"/>
              </p:cNvSpPr>
              <p:nvPr/>
            </p:nvSpPr>
            <p:spPr bwMode="auto">
              <a:xfrm>
                <a:off x="2528" y="1871"/>
                <a:ext cx="1" cy="169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4" name="Freeform 54"/>
              <p:cNvSpPr>
                <a:spLocks/>
              </p:cNvSpPr>
              <p:nvPr/>
            </p:nvSpPr>
            <p:spPr bwMode="auto">
              <a:xfrm>
                <a:off x="2508" y="2035"/>
                <a:ext cx="40" cy="4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4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40">
                    <a:moveTo>
                      <a:pt x="40" y="0"/>
                    </a:moveTo>
                    <a:lnTo>
                      <a:pt x="20" y="4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5" name="Line 55"/>
              <p:cNvSpPr>
                <a:spLocks noChangeShapeType="1"/>
              </p:cNvSpPr>
              <p:nvPr/>
            </p:nvSpPr>
            <p:spPr bwMode="auto">
              <a:xfrm>
                <a:off x="2528" y="2381"/>
                <a:ext cx="1" cy="169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6" name="Freeform 56"/>
              <p:cNvSpPr>
                <a:spLocks/>
              </p:cNvSpPr>
              <p:nvPr/>
            </p:nvSpPr>
            <p:spPr bwMode="auto">
              <a:xfrm>
                <a:off x="2508" y="2545"/>
                <a:ext cx="40" cy="3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39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9">
                    <a:moveTo>
                      <a:pt x="40" y="0"/>
                    </a:moveTo>
                    <a:lnTo>
                      <a:pt x="20" y="39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/>
            </p:nvSpPr>
            <p:spPr bwMode="auto">
              <a:xfrm>
                <a:off x="2273" y="2584"/>
                <a:ext cx="51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/>
            </p:nvSpPr>
            <p:spPr bwMode="auto">
              <a:xfrm>
                <a:off x="2273" y="2584"/>
                <a:ext cx="51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/>
            </p:nvSpPr>
            <p:spPr bwMode="auto">
              <a:xfrm>
                <a:off x="2306" y="2699"/>
                <a:ext cx="25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Calcola </a:t>
                </a:r>
                <a:endParaRPr lang="it-IT"/>
              </a:p>
            </p:txBody>
          </p:sp>
          <p:sp>
            <p:nvSpPr>
              <p:cNvPr id="51260" name="Rectangle 60"/>
              <p:cNvSpPr>
                <a:spLocks noChangeArrowheads="1"/>
              </p:cNvSpPr>
              <p:nvPr/>
            </p:nvSpPr>
            <p:spPr bwMode="auto">
              <a:xfrm>
                <a:off x="2516" y="2699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(</a:t>
                </a:r>
                <a:endParaRPr lang="it-IT"/>
              </a:p>
            </p:txBody>
          </p:sp>
          <p:sp>
            <p:nvSpPr>
              <p:cNvPr id="51261" name="Rectangle 61"/>
              <p:cNvSpPr>
                <a:spLocks noChangeArrowheads="1"/>
              </p:cNvSpPr>
              <p:nvPr/>
            </p:nvSpPr>
            <p:spPr bwMode="auto">
              <a:xfrm>
                <a:off x="2533" y="2699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262" name="Rectangle 62"/>
              <p:cNvSpPr>
                <a:spLocks noChangeArrowheads="1"/>
              </p:cNvSpPr>
              <p:nvPr/>
            </p:nvSpPr>
            <p:spPr bwMode="auto">
              <a:xfrm>
                <a:off x="2565" y="2699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263" name="Rectangle 63"/>
              <p:cNvSpPr>
                <a:spLocks noChangeArrowheads="1"/>
              </p:cNvSpPr>
              <p:nvPr/>
            </p:nvSpPr>
            <p:spPr bwMode="auto">
              <a:xfrm>
                <a:off x="2581" y="2699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64" name="Rectangle 64"/>
              <p:cNvSpPr>
                <a:spLocks noChangeArrowheads="1"/>
              </p:cNvSpPr>
              <p:nvPr/>
            </p:nvSpPr>
            <p:spPr bwMode="auto">
              <a:xfrm>
                <a:off x="2614" y="2699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)</a:t>
                </a:r>
                <a:endParaRPr lang="it-IT"/>
              </a:p>
            </p:txBody>
          </p:sp>
          <p:sp>
            <p:nvSpPr>
              <p:cNvPr id="51265" name="Rectangle 65"/>
              <p:cNvSpPr>
                <a:spLocks noChangeArrowheads="1"/>
              </p:cNvSpPr>
              <p:nvPr/>
            </p:nvSpPr>
            <p:spPr bwMode="auto">
              <a:xfrm>
                <a:off x="2635" y="2694"/>
                <a:ext cx="38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5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66" name="Rectangle 66"/>
              <p:cNvSpPr>
                <a:spLocks noChangeArrowheads="1"/>
              </p:cNvSpPr>
              <p:nvPr/>
            </p:nvSpPr>
            <p:spPr bwMode="auto">
              <a:xfrm>
                <a:off x="2673" y="2699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+ </a:t>
                </a:r>
                <a:endParaRPr lang="it-IT"/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/>
            </p:nvSpPr>
            <p:spPr bwMode="auto">
              <a:xfrm>
                <a:off x="2722" y="2699"/>
                <a:ext cx="5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51268" name="Rectangle 68"/>
              <p:cNvSpPr>
                <a:spLocks noChangeArrowheads="1"/>
              </p:cNvSpPr>
              <p:nvPr/>
            </p:nvSpPr>
            <p:spPr bwMode="auto">
              <a:xfrm>
                <a:off x="3090" y="1565"/>
                <a:ext cx="51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69" name="Rectangle 69"/>
              <p:cNvSpPr>
                <a:spLocks noChangeArrowheads="1"/>
              </p:cNvSpPr>
              <p:nvPr/>
            </p:nvSpPr>
            <p:spPr bwMode="auto">
              <a:xfrm>
                <a:off x="3090" y="1565"/>
                <a:ext cx="51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70" name="Rectangle 70"/>
              <p:cNvSpPr>
                <a:spLocks noChangeArrowheads="1"/>
              </p:cNvSpPr>
              <p:nvPr/>
            </p:nvSpPr>
            <p:spPr bwMode="auto">
              <a:xfrm>
                <a:off x="3289" y="1610"/>
                <a:ext cx="157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Poni</a:t>
                </a:r>
                <a:endParaRPr lang="it-IT"/>
              </a:p>
            </p:txBody>
          </p:sp>
          <p:sp>
            <p:nvSpPr>
              <p:cNvPr id="51271" name="Rectangle 71"/>
              <p:cNvSpPr>
                <a:spLocks noChangeArrowheads="1"/>
              </p:cNvSpPr>
              <p:nvPr/>
            </p:nvSpPr>
            <p:spPr bwMode="auto">
              <a:xfrm>
                <a:off x="3256" y="1680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 </a:t>
                </a:r>
                <a:endParaRPr lang="it-IT"/>
              </a:p>
            </p:txBody>
          </p:sp>
          <p:sp>
            <p:nvSpPr>
              <p:cNvPr id="51272" name="Rectangle 72"/>
              <p:cNvSpPr>
                <a:spLocks noChangeArrowheads="1"/>
              </p:cNvSpPr>
              <p:nvPr/>
            </p:nvSpPr>
            <p:spPr bwMode="auto">
              <a:xfrm>
                <a:off x="3305" y="1680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= </a:t>
                </a:r>
                <a:endParaRPr lang="it-IT"/>
              </a:p>
            </p:txBody>
          </p:sp>
          <p:sp>
            <p:nvSpPr>
              <p:cNvPr id="51273" name="Rectangle 73"/>
              <p:cNvSpPr>
                <a:spLocks noChangeArrowheads="1"/>
              </p:cNvSpPr>
              <p:nvPr/>
            </p:nvSpPr>
            <p:spPr bwMode="auto">
              <a:xfrm>
                <a:off x="3354" y="1680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274" name="Rectangle 74"/>
              <p:cNvSpPr>
                <a:spLocks noChangeArrowheads="1"/>
              </p:cNvSpPr>
              <p:nvPr/>
            </p:nvSpPr>
            <p:spPr bwMode="auto">
              <a:xfrm>
                <a:off x="3386" y="1680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275" name="Rectangle 75"/>
              <p:cNvSpPr>
                <a:spLocks noChangeArrowheads="1"/>
              </p:cNvSpPr>
              <p:nvPr/>
            </p:nvSpPr>
            <p:spPr bwMode="auto">
              <a:xfrm>
                <a:off x="3402" y="1680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a </a:t>
                </a:r>
                <a:endParaRPr lang="it-IT"/>
              </a:p>
            </p:txBody>
          </p:sp>
          <p:sp>
            <p:nvSpPr>
              <p:cNvPr id="51276" name="Rectangle 76"/>
              <p:cNvSpPr>
                <a:spLocks noChangeArrowheads="1"/>
              </p:cNvSpPr>
              <p:nvPr/>
            </p:nvSpPr>
            <p:spPr bwMode="auto">
              <a:xfrm>
                <a:off x="3256" y="1750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 </a:t>
                </a:r>
                <a:endParaRPr lang="it-IT"/>
              </a:p>
            </p:txBody>
          </p:sp>
          <p:sp>
            <p:nvSpPr>
              <p:cNvPr id="51277" name="Rectangle 77"/>
              <p:cNvSpPr>
                <a:spLocks noChangeArrowheads="1"/>
              </p:cNvSpPr>
              <p:nvPr/>
            </p:nvSpPr>
            <p:spPr bwMode="auto">
              <a:xfrm>
                <a:off x="3305" y="1750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= </a:t>
                </a:r>
                <a:endParaRPr lang="it-IT"/>
              </a:p>
            </p:txBody>
          </p:sp>
          <p:sp>
            <p:nvSpPr>
              <p:cNvPr id="51278" name="Rectangle 78"/>
              <p:cNvSpPr>
                <a:spLocks noChangeArrowheads="1"/>
              </p:cNvSpPr>
              <p:nvPr/>
            </p:nvSpPr>
            <p:spPr bwMode="auto">
              <a:xfrm>
                <a:off x="3354" y="1750"/>
                <a:ext cx="5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51279" name="Rectangle 79"/>
              <p:cNvSpPr>
                <a:spLocks noChangeArrowheads="1"/>
              </p:cNvSpPr>
              <p:nvPr/>
            </p:nvSpPr>
            <p:spPr bwMode="auto">
              <a:xfrm>
                <a:off x="3381" y="1750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280" name="Rectangle 80"/>
              <p:cNvSpPr>
                <a:spLocks noChangeArrowheads="1"/>
              </p:cNvSpPr>
              <p:nvPr/>
            </p:nvSpPr>
            <p:spPr bwMode="auto">
              <a:xfrm>
                <a:off x="3397" y="1750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a</a:t>
                </a:r>
                <a:endParaRPr lang="it-IT"/>
              </a:p>
            </p:txBody>
          </p:sp>
          <p:sp>
            <p:nvSpPr>
              <p:cNvPr id="51281" name="Line 81"/>
              <p:cNvSpPr>
                <a:spLocks noChangeShapeType="1"/>
              </p:cNvSpPr>
              <p:nvPr/>
            </p:nvSpPr>
            <p:spPr bwMode="auto">
              <a:xfrm flipH="1">
                <a:off x="2839" y="1718"/>
                <a:ext cx="251" cy="1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2" name="Freeform 82"/>
              <p:cNvSpPr>
                <a:spLocks/>
              </p:cNvSpPr>
              <p:nvPr/>
            </p:nvSpPr>
            <p:spPr bwMode="auto">
              <a:xfrm>
                <a:off x="2804" y="1698"/>
                <a:ext cx="39" cy="40"/>
              </a:xfrm>
              <a:custGeom>
                <a:avLst/>
                <a:gdLst/>
                <a:ahLst/>
                <a:cxnLst>
                  <a:cxn ang="0">
                    <a:pos x="39" y="40"/>
                  </a:cxn>
                  <a:cxn ang="0">
                    <a:pos x="0" y="20"/>
                  </a:cxn>
                  <a:cxn ang="0">
                    <a:pos x="39" y="0"/>
                  </a:cxn>
                  <a:cxn ang="0">
                    <a:pos x="39" y="40"/>
                  </a:cxn>
                </a:cxnLst>
                <a:rect l="0" t="0" r="r" b="b"/>
                <a:pathLst>
                  <a:path w="39" h="40">
                    <a:moveTo>
                      <a:pt x="39" y="40"/>
                    </a:moveTo>
                    <a:lnTo>
                      <a:pt x="0" y="20"/>
                    </a:lnTo>
                    <a:lnTo>
                      <a:pt x="39" y="0"/>
                    </a:lnTo>
                    <a:lnTo>
                      <a:pt x="39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3" name="Rectangle 83"/>
              <p:cNvSpPr>
                <a:spLocks noChangeArrowheads="1"/>
              </p:cNvSpPr>
              <p:nvPr/>
            </p:nvSpPr>
            <p:spPr bwMode="auto">
              <a:xfrm>
                <a:off x="2273" y="3081"/>
                <a:ext cx="51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4" name="Rectangle 84"/>
              <p:cNvSpPr>
                <a:spLocks noChangeArrowheads="1"/>
              </p:cNvSpPr>
              <p:nvPr/>
            </p:nvSpPr>
            <p:spPr bwMode="auto">
              <a:xfrm>
                <a:off x="2273" y="3081"/>
                <a:ext cx="51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5" name="Rectangle 85"/>
              <p:cNvSpPr>
                <a:spLocks noChangeArrowheads="1"/>
              </p:cNvSpPr>
              <p:nvPr/>
            </p:nvSpPr>
            <p:spPr bwMode="auto">
              <a:xfrm>
                <a:off x="2338" y="3163"/>
                <a:ext cx="47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Estrai la radice </a:t>
                </a:r>
                <a:endParaRPr lang="it-IT"/>
              </a:p>
            </p:txBody>
          </p:sp>
          <p:sp>
            <p:nvSpPr>
              <p:cNvPr id="51286" name="Rectangle 86"/>
              <p:cNvSpPr>
                <a:spLocks noChangeArrowheads="1"/>
              </p:cNvSpPr>
              <p:nvPr/>
            </p:nvSpPr>
            <p:spPr bwMode="auto">
              <a:xfrm>
                <a:off x="2414" y="3233"/>
                <a:ext cx="30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quadrata </a:t>
                </a:r>
                <a:endParaRPr lang="it-IT"/>
              </a:p>
            </p:txBody>
          </p:sp>
          <p:sp>
            <p:nvSpPr>
              <p:cNvPr id="51287" name="Line 87"/>
              <p:cNvSpPr>
                <a:spLocks noChangeShapeType="1"/>
              </p:cNvSpPr>
              <p:nvPr/>
            </p:nvSpPr>
            <p:spPr bwMode="auto">
              <a:xfrm>
                <a:off x="2528" y="2890"/>
                <a:ext cx="1" cy="157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8" name="Freeform 88"/>
              <p:cNvSpPr>
                <a:spLocks/>
              </p:cNvSpPr>
              <p:nvPr/>
            </p:nvSpPr>
            <p:spPr bwMode="auto">
              <a:xfrm>
                <a:off x="2508" y="3042"/>
                <a:ext cx="40" cy="3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39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9">
                    <a:moveTo>
                      <a:pt x="40" y="0"/>
                    </a:moveTo>
                    <a:lnTo>
                      <a:pt x="20" y="39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89" name="Rectangle 89"/>
              <p:cNvSpPr>
                <a:spLocks noChangeArrowheads="1"/>
              </p:cNvSpPr>
              <p:nvPr/>
            </p:nvSpPr>
            <p:spPr bwMode="auto">
              <a:xfrm>
                <a:off x="2273" y="547"/>
                <a:ext cx="510" cy="3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90" name="Rectangle 90"/>
              <p:cNvSpPr>
                <a:spLocks noChangeArrowheads="1"/>
              </p:cNvSpPr>
              <p:nvPr/>
            </p:nvSpPr>
            <p:spPr bwMode="auto">
              <a:xfrm>
                <a:off x="2273" y="547"/>
                <a:ext cx="510" cy="305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291" name="Rectangle 91"/>
              <p:cNvSpPr>
                <a:spLocks noChangeArrowheads="1"/>
              </p:cNvSpPr>
              <p:nvPr/>
            </p:nvSpPr>
            <p:spPr bwMode="auto">
              <a:xfrm>
                <a:off x="2316" y="591"/>
                <a:ext cx="502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Leggi equazione</a:t>
                </a:r>
                <a:endParaRPr lang="it-IT"/>
              </a:p>
            </p:txBody>
          </p:sp>
          <p:sp>
            <p:nvSpPr>
              <p:cNvPr id="51292" name="Rectangle 92"/>
              <p:cNvSpPr>
                <a:spLocks noChangeArrowheads="1"/>
              </p:cNvSpPr>
              <p:nvPr/>
            </p:nvSpPr>
            <p:spPr bwMode="auto">
              <a:xfrm>
                <a:off x="2370" y="661"/>
                <a:ext cx="130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 bx </a:t>
                </a:r>
                <a:endParaRPr lang="it-IT"/>
              </a:p>
            </p:txBody>
          </p:sp>
          <p:sp>
            <p:nvSpPr>
              <p:cNvPr id="51293" name="Rectangle 93"/>
              <p:cNvSpPr>
                <a:spLocks noChangeArrowheads="1"/>
              </p:cNvSpPr>
              <p:nvPr/>
            </p:nvSpPr>
            <p:spPr bwMode="auto">
              <a:xfrm>
                <a:off x="2462" y="661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+ </a:t>
                </a:r>
                <a:endParaRPr lang="it-IT"/>
              </a:p>
            </p:txBody>
          </p:sp>
          <p:sp>
            <p:nvSpPr>
              <p:cNvPr id="51294" name="Rectangle 94"/>
              <p:cNvSpPr>
                <a:spLocks noChangeArrowheads="1"/>
              </p:cNvSpPr>
              <p:nvPr/>
            </p:nvSpPr>
            <p:spPr bwMode="auto">
              <a:xfrm>
                <a:off x="2511" y="661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 </a:t>
                </a:r>
                <a:endParaRPr lang="it-IT"/>
              </a:p>
            </p:txBody>
          </p:sp>
          <p:sp>
            <p:nvSpPr>
              <p:cNvPr id="51295" name="Rectangle 95"/>
              <p:cNvSpPr>
                <a:spLocks noChangeArrowheads="1"/>
              </p:cNvSpPr>
              <p:nvPr/>
            </p:nvSpPr>
            <p:spPr bwMode="auto">
              <a:xfrm>
                <a:off x="2554" y="661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= </a:t>
                </a:r>
                <a:endParaRPr lang="it-IT"/>
              </a:p>
            </p:txBody>
          </p:sp>
          <p:sp>
            <p:nvSpPr>
              <p:cNvPr id="51296" name="Rectangle 96"/>
              <p:cNvSpPr>
                <a:spLocks noChangeArrowheads="1"/>
              </p:cNvSpPr>
              <p:nvPr/>
            </p:nvSpPr>
            <p:spPr bwMode="auto">
              <a:xfrm>
                <a:off x="2608" y="661"/>
                <a:ext cx="97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 dirty="0" err="1">
                    <a:solidFill>
                      <a:srgbClr val="000000"/>
                    </a:solidFill>
                  </a:rPr>
                  <a:t>ax</a:t>
                </a:r>
                <a:endParaRPr lang="it-IT" dirty="0"/>
              </a:p>
            </p:txBody>
          </p:sp>
          <p:sp>
            <p:nvSpPr>
              <p:cNvPr id="51297" name="Rectangle 97"/>
              <p:cNvSpPr>
                <a:spLocks noChangeArrowheads="1"/>
              </p:cNvSpPr>
              <p:nvPr/>
            </p:nvSpPr>
            <p:spPr bwMode="auto">
              <a:xfrm>
                <a:off x="2668" y="656"/>
                <a:ext cx="38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5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298" name="Rectangle 98"/>
              <p:cNvSpPr>
                <a:spLocks noChangeArrowheads="1"/>
              </p:cNvSpPr>
              <p:nvPr/>
            </p:nvSpPr>
            <p:spPr bwMode="auto">
              <a:xfrm>
                <a:off x="2403" y="731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a</a:t>
                </a:r>
                <a:endParaRPr lang="it-IT"/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/>
            </p:nvSpPr>
            <p:spPr bwMode="auto">
              <a:xfrm>
                <a:off x="2435" y="731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, </a:t>
                </a:r>
                <a:endParaRPr lang="it-IT"/>
              </a:p>
            </p:txBody>
          </p:sp>
          <p:sp>
            <p:nvSpPr>
              <p:cNvPr id="51300" name="Rectangle 100"/>
              <p:cNvSpPr>
                <a:spLocks noChangeArrowheads="1"/>
              </p:cNvSpPr>
              <p:nvPr/>
            </p:nvSpPr>
            <p:spPr bwMode="auto">
              <a:xfrm>
                <a:off x="2462" y="731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301" name="Rectangle 101"/>
              <p:cNvSpPr>
                <a:spLocks noChangeArrowheads="1"/>
              </p:cNvSpPr>
              <p:nvPr/>
            </p:nvSpPr>
            <p:spPr bwMode="auto">
              <a:xfrm>
                <a:off x="2495" y="731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, </a:t>
                </a:r>
                <a:endParaRPr lang="it-IT"/>
              </a:p>
            </p:txBody>
          </p:sp>
          <p:sp>
            <p:nvSpPr>
              <p:cNvPr id="51302" name="Rectangle 102"/>
              <p:cNvSpPr>
                <a:spLocks noChangeArrowheads="1"/>
              </p:cNvSpPr>
              <p:nvPr/>
            </p:nvSpPr>
            <p:spPr bwMode="auto">
              <a:xfrm>
                <a:off x="2527" y="731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 </a:t>
                </a:r>
                <a:endParaRPr lang="it-IT"/>
              </a:p>
            </p:txBody>
          </p:sp>
          <p:sp>
            <p:nvSpPr>
              <p:cNvPr id="51303" name="Rectangle 103"/>
              <p:cNvSpPr>
                <a:spLocks noChangeArrowheads="1"/>
              </p:cNvSpPr>
              <p:nvPr/>
            </p:nvSpPr>
            <p:spPr bwMode="auto">
              <a:xfrm>
                <a:off x="2576" y="731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&gt; </a:t>
                </a:r>
                <a:endParaRPr lang="it-IT"/>
              </a:p>
            </p:txBody>
          </p:sp>
          <p:sp>
            <p:nvSpPr>
              <p:cNvPr id="51304" name="Rectangle 104"/>
              <p:cNvSpPr>
                <a:spLocks noChangeArrowheads="1"/>
              </p:cNvSpPr>
              <p:nvPr/>
            </p:nvSpPr>
            <p:spPr bwMode="auto">
              <a:xfrm>
                <a:off x="2624" y="731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0</a:t>
                </a:r>
                <a:endParaRPr lang="it-IT"/>
              </a:p>
            </p:txBody>
          </p:sp>
          <p:sp>
            <p:nvSpPr>
              <p:cNvPr id="51305" name="Line 105"/>
              <p:cNvSpPr>
                <a:spLocks noChangeShapeType="1"/>
              </p:cNvSpPr>
              <p:nvPr/>
            </p:nvSpPr>
            <p:spPr bwMode="auto">
              <a:xfrm>
                <a:off x="2528" y="292"/>
                <a:ext cx="1" cy="220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06" name="Freeform 106"/>
              <p:cNvSpPr>
                <a:spLocks/>
              </p:cNvSpPr>
              <p:nvPr/>
            </p:nvSpPr>
            <p:spPr bwMode="auto">
              <a:xfrm>
                <a:off x="2508" y="507"/>
                <a:ext cx="40" cy="4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4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40">
                    <a:moveTo>
                      <a:pt x="40" y="0"/>
                    </a:moveTo>
                    <a:lnTo>
                      <a:pt x="20" y="4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07" name="Freeform 107"/>
              <p:cNvSpPr>
                <a:spLocks/>
              </p:cNvSpPr>
              <p:nvPr/>
            </p:nvSpPr>
            <p:spPr bwMode="auto">
              <a:xfrm>
                <a:off x="2263" y="4025"/>
                <a:ext cx="531" cy="204"/>
              </a:xfrm>
              <a:custGeom>
                <a:avLst/>
                <a:gdLst/>
                <a:ahLst/>
                <a:cxnLst>
                  <a:cxn ang="0">
                    <a:pos x="303" y="605"/>
                  </a:cxn>
                  <a:cxn ang="0">
                    <a:pos x="1270" y="605"/>
                  </a:cxn>
                  <a:cxn ang="0">
                    <a:pos x="1573" y="303"/>
                  </a:cxn>
                  <a:cxn ang="0">
                    <a:pos x="1270" y="0"/>
                  </a:cxn>
                  <a:cxn ang="0">
                    <a:pos x="1270" y="0"/>
                  </a:cxn>
                  <a:cxn ang="0">
                    <a:pos x="1270" y="0"/>
                  </a:cxn>
                  <a:cxn ang="0">
                    <a:pos x="303" y="0"/>
                  </a:cxn>
                  <a:cxn ang="0">
                    <a:pos x="0" y="303"/>
                  </a:cxn>
                  <a:cxn ang="0">
                    <a:pos x="303" y="605"/>
                  </a:cxn>
                </a:cxnLst>
                <a:rect l="0" t="0" r="r" b="b"/>
                <a:pathLst>
                  <a:path w="1573" h="605">
                    <a:moveTo>
                      <a:pt x="303" y="605"/>
                    </a:moveTo>
                    <a:lnTo>
                      <a:pt x="1270" y="605"/>
                    </a:lnTo>
                    <a:cubicBezTo>
                      <a:pt x="1437" y="605"/>
                      <a:pt x="1573" y="470"/>
                      <a:pt x="1573" y="303"/>
                    </a:cubicBezTo>
                    <a:cubicBezTo>
                      <a:pt x="1573" y="136"/>
                      <a:pt x="1437" y="0"/>
                      <a:pt x="1270" y="0"/>
                    </a:cubicBezTo>
                    <a:cubicBezTo>
                      <a:pt x="1270" y="0"/>
                      <a:pt x="1270" y="0"/>
                      <a:pt x="1270" y="0"/>
                    </a:cubicBezTo>
                    <a:lnTo>
                      <a:pt x="1270" y="0"/>
                    </a:lnTo>
                    <a:lnTo>
                      <a:pt x="303" y="0"/>
                    </a:ln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0"/>
                      <a:pt x="136" y="605"/>
                      <a:pt x="303" y="605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08" name="Freeform 108"/>
              <p:cNvSpPr>
                <a:spLocks/>
              </p:cNvSpPr>
              <p:nvPr/>
            </p:nvSpPr>
            <p:spPr bwMode="auto">
              <a:xfrm>
                <a:off x="2263" y="4025"/>
                <a:ext cx="531" cy="204"/>
              </a:xfrm>
              <a:custGeom>
                <a:avLst/>
                <a:gdLst/>
                <a:ahLst/>
                <a:cxnLst>
                  <a:cxn ang="0">
                    <a:pos x="303" y="605"/>
                  </a:cxn>
                  <a:cxn ang="0">
                    <a:pos x="1270" y="605"/>
                  </a:cxn>
                  <a:cxn ang="0">
                    <a:pos x="1573" y="303"/>
                  </a:cxn>
                  <a:cxn ang="0">
                    <a:pos x="1270" y="0"/>
                  </a:cxn>
                  <a:cxn ang="0">
                    <a:pos x="1270" y="0"/>
                  </a:cxn>
                  <a:cxn ang="0">
                    <a:pos x="1270" y="0"/>
                  </a:cxn>
                  <a:cxn ang="0">
                    <a:pos x="303" y="0"/>
                  </a:cxn>
                  <a:cxn ang="0">
                    <a:pos x="0" y="303"/>
                  </a:cxn>
                  <a:cxn ang="0">
                    <a:pos x="303" y="605"/>
                  </a:cxn>
                </a:cxnLst>
                <a:rect l="0" t="0" r="r" b="b"/>
                <a:pathLst>
                  <a:path w="1573" h="605">
                    <a:moveTo>
                      <a:pt x="303" y="605"/>
                    </a:moveTo>
                    <a:lnTo>
                      <a:pt x="1270" y="605"/>
                    </a:lnTo>
                    <a:cubicBezTo>
                      <a:pt x="1437" y="605"/>
                      <a:pt x="1573" y="470"/>
                      <a:pt x="1573" y="303"/>
                    </a:cubicBezTo>
                    <a:cubicBezTo>
                      <a:pt x="1573" y="136"/>
                      <a:pt x="1437" y="0"/>
                      <a:pt x="1270" y="0"/>
                    </a:cubicBezTo>
                    <a:cubicBezTo>
                      <a:pt x="1270" y="0"/>
                      <a:pt x="1270" y="0"/>
                      <a:pt x="1270" y="0"/>
                    </a:cubicBezTo>
                    <a:lnTo>
                      <a:pt x="1270" y="0"/>
                    </a:lnTo>
                    <a:lnTo>
                      <a:pt x="303" y="0"/>
                    </a:ln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0"/>
                      <a:pt x="136" y="605"/>
                      <a:pt x="303" y="605"/>
                    </a:cubicBezTo>
                    <a:close/>
                  </a:path>
                </a:pathLst>
              </a:cu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09" name="Rectangle 109"/>
              <p:cNvSpPr>
                <a:spLocks noChangeArrowheads="1"/>
              </p:cNvSpPr>
              <p:nvPr/>
            </p:nvSpPr>
            <p:spPr bwMode="auto">
              <a:xfrm>
                <a:off x="2473" y="4090"/>
                <a:ext cx="15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Fine</a:t>
                </a:r>
                <a:endParaRPr lang="it-IT"/>
              </a:p>
            </p:txBody>
          </p:sp>
          <p:sp>
            <p:nvSpPr>
              <p:cNvPr id="51310" name="Rectangle 110"/>
              <p:cNvSpPr>
                <a:spLocks noChangeArrowheads="1"/>
              </p:cNvSpPr>
              <p:nvPr/>
            </p:nvSpPr>
            <p:spPr bwMode="auto">
              <a:xfrm>
                <a:off x="2158" y="3556"/>
                <a:ext cx="740" cy="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11" name="Rectangle 111"/>
              <p:cNvSpPr>
                <a:spLocks noChangeArrowheads="1"/>
              </p:cNvSpPr>
              <p:nvPr/>
            </p:nvSpPr>
            <p:spPr bwMode="auto">
              <a:xfrm>
                <a:off x="2158" y="3556"/>
                <a:ext cx="740" cy="306"/>
              </a:xfrm>
              <a:prstGeom prst="rect">
                <a:avLst/>
              </a:prstGeom>
              <a:grp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12" name="Rectangle 112"/>
              <p:cNvSpPr>
                <a:spLocks noChangeArrowheads="1"/>
              </p:cNvSpPr>
              <p:nvPr/>
            </p:nvSpPr>
            <p:spPr bwMode="auto">
              <a:xfrm>
                <a:off x="2430" y="3637"/>
                <a:ext cx="2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Calcola</a:t>
                </a:r>
                <a:endParaRPr lang="it-IT"/>
              </a:p>
            </p:txBody>
          </p:sp>
          <p:sp>
            <p:nvSpPr>
              <p:cNvPr id="51313" name="Rectangle 113"/>
              <p:cNvSpPr>
                <a:spLocks noChangeArrowheads="1"/>
              </p:cNvSpPr>
              <p:nvPr/>
            </p:nvSpPr>
            <p:spPr bwMode="auto">
              <a:xfrm>
                <a:off x="2235" y="3707"/>
                <a:ext cx="76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x </a:t>
                </a:r>
                <a:endParaRPr lang="it-IT"/>
              </a:p>
            </p:txBody>
          </p:sp>
          <p:sp>
            <p:nvSpPr>
              <p:cNvPr id="51314" name="Rectangle 114"/>
              <p:cNvSpPr>
                <a:spLocks noChangeArrowheads="1"/>
              </p:cNvSpPr>
              <p:nvPr/>
            </p:nvSpPr>
            <p:spPr bwMode="auto">
              <a:xfrm>
                <a:off x="2279" y="3707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= </a:t>
                </a:r>
                <a:endParaRPr lang="it-IT"/>
              </a:p>
            </p:txBody>
          </p:sp>
          <p:sp>
            <p:nvSpPr>
              <p:cNvPr id="51315" name="Rectangle 115"/>
              <p:cNvSpPr>
                <a:spLocks noChangeArrowheads="1"/>
              </p:cNvSpPr>
              <p:nvPr/>
            </p:nvSpPr>
            <p:spPr bwMode="auto">
              <a:xfrm>
                <a:off x="2327" y="3707"/>
                <a:ext cx="11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sqr</a:t>
                </a:r>
                <a:endParaRPr lang="it-IT"/>
              </a:p>
            </p:txBody>
          </p:sp>
          <p:sp>
            <p:nvSpPr>
              <p:cNvPr id="51316" name="Rectangle 116"/>
              <p:cNvSpPr>
                <a:spLocks noChangeArrowheads="1"/>
              </p:cNvSpPr>
              <p:nvPr/>
            </p:nvSpPr>
            <p:spPr bwMode="auto">
              <a:xfrm>
                <a:off x="2408" y="3707"/>
                <a:ext cx="70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((</a:t>
                </a:r>
                <a:endParaRPr lang="it-IT"/>
              </a:p>
            </p:txBody>
          </p:sp>
          <p:sp>
            <p:nvSpPr>
              <p:cNvPr id="51317" name="Rectangle 117"/>
              <p:cNvSpPr>
                <a:spLocks noChangeArrowheads="1"/>
              </p:cNvSpPr>
              <p:nvPr/>
            </p:nvSpPr>
            <p:spPr bwMode="auto">
              <a:xfrm>
                <a:off x="2446" y="3707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318" name="Rectangle 118"/>
              <p:cNvSpPr>
                <a:spLocks noChangeArrowheads="1"/>
              </p:cNvSpPr>
              <p:nvPr/>
            </p:nvSpPr>
            <p:spPr bwMode="auto">
              <a:xfrm>
                <a:off x="2479" y="3707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319" name="Rectangle 119"/>
              <p:cNvSpPr>
                <a:spLocks noChangeArrowheads="1"/>
              </p:cNvSpPr>
              <p:nvPr/>
            </p:nvSpPr>
            <p:spPr bwMode="auto">
              <a:xfrm>
                <a:off x="2495" y="3707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320" name="Rectangle 120"/>
              <p:cNvSpPr>
                <a:spLocks noChangeArrowheads="1"/>
              </p:cNvSpPr>
              <p:nvPr/>
            </p:nvSpPr>
            <p:spPr bwMode="auto">
              <a:xfrm>
                <a:off x="2527" y="3707"/>
                <a:ext cx="4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)</a:t>
                </a:r>
                <a:endParaRPr lang="it-IT"/>
              </a:p>
            </p:txBody>
          </p:sp>
          <p:sp>
            <p:nvSpPr>
              <p:cNvPr id="51321" name="Rectangle 121"/>
              <p:cNvSpPr>
                <a:spLocks noChangeArrowheads="1"/>
              </p:cNvSpPr>
              <p:nvPr/>
            </p:nvSpPr>
            <p:spPr bwMode="auto">
              <a:xfrm>
                <a:off x="2549" y="3702"/>
                <a:ext cx="49" cy="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500">
                    <a:solidFill>
                      <a:srgbClr val="000000"/>
                    </a:solidFill>
                  </a:rPr>
                  <a:t>2 </a:t>
                </a:r>
                <a:endParaRPr lang="it-IT"/>
              </a:p>
            </p:txBody>
          </p:sp>
          <p:sp>
            <p:nvSpPr>
              <p:cNvPr id="51322" name="Rectangle 122"/>
              <p:cNvSpPr>
                <a:spLocks noChangeArrowheads="1"/>
              </p:cNvSpPr>
              <p:nvPr/>
            </p:nvSpPr>
            <p:spPr bwMode="auto">
              <a:xfrm>
                <a:off x="2576" y="3707"/>
                <a:ext cx="81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+ </a:t>
                </a:r>
                <a:endParaRPr lang="it-IT"/>
              </a:p>
            </p:txBody>
          </p:sp>
          <p:sp>
            <p:nvSpPr>
              <p:cNvPr id="51323" name="Rectangle 123"/>
              <p:cNvSpPr>
                <a:spLocks noChangeArrowheads="1"/>
              </p:cNvSpPr>
              <p:nvPr/>
            </p:nvSpPr>
            <p:spPr bwMode="auto">
              <a:xfrm>
                <a:off x="2630" y="3707"/>
                <a:ext cx="59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51324" name="Rectangle 124"/>
              <p:cNvSpPr>
                <a:spLocks noChangeArrowheads="1"/>
              </p:cNvSpPr>
              <p:nvPr/>
            </p:nvSpPr>
            <p:spPr bwMode="auto">
              <a:xfrm>
                <a:off x="2657" y="3707"/>
                <a:ext cx="124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) + </a:t>
                </a:r>
                <a:endParaRPr lang="it-IT"/>
              </a:p>
            </p:txBody>
          </p:sp>
          <p:sp>
            <p:nvSpPr>
              <p:cNvPr id="51325" name="Rectangle 125"/>
              <p:cNvSpPr>
                <a:spLocks noChangeArrowheads="1"/>
              </p:cNvSpPr>
              <p:nvPr/>
            </p:nvSpPr>
            <p:spPr bwMode="auto">
              <a:xfrm>
                <a:off x="2743" y="3707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b</a:t>
                </a:r>
                <a:endParaRPr lang="it-IT"/>
              </a:p>
            </p:txBody>
          </p:sp>
          <p:sp>
            <p:nvSpPr>
              <p:cNvPr id="51326" name="Rectangle 126"/>
              <p:cNvSpPr>
                <a:spLocks noChangeArrowheads="1"/>
              </p:cNvSpPr>
              <p:nvPr/>
            </p:nvSpPr>
            <p:spPr bwMode="auto">
              <a:xfrm>
                <a:off x="2776" y="3707"/>
                <a:ext cx="43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/</a:t>
                </a:r>
                <a:endParaRPr lang="it-IT"/>
              </a:p>
            </p:txBody>
          </p:sp>
          <p:sp>
            <p:nvSpPr>
              <p:cNvPr id="51327" name="Rectangle 127"/>
              <p:cNvSpPr>
                <a:spLocks noChangeArrowheads="1"/>
              </p:cNvSpPr>
              <p:nvPr/>
            </p:nvSpPr>
            <p:spPr bwMode="auto">
              <a:xfrm>
                <a:off x="2792" y="3707"/>
                <a:ext cx="65" cy="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51328" name="Freeform 128"/>
              <p:cNvSpPr>
                <a:spLocks/>
              </p:cNvSpPr>
              <p:nvPr/>
            </p:nvSpPr>
            <p:spPr bwMode="auto">
              <a:xfrm>
                <a:off x="2528" y="3862"/>
                <a:ext cx="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128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0" y="128"/>
                    </a:lnTo>
                  </a:path>
                </a:pathLst>
              </a:cu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29" name="Freeform 129"/>
              <p:cNvSpPr>
                <a:spLocks/>
              </p:cNvSpPr>
              <p:nvPr/>
            </p:nvSpPr>
            <p:spPr bwMode="auto">
              <a:xfrm>
                <a:off x="2509" y="3986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9" y="39"/>
                  </a:cxn>
                  <a:cxn ang="0">
                    <a:pos x="0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19" y="3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30" name="Line 130"/>
              <p:cNvSpPr>
                <a:spLocks noChangeShapeType="1"/>
              </p:cNvSpPr>
              <p:nvPr/>
            </p:nvSpPr>
            <p:spPr bwMode="auto">
              <a:xfrm>
                <a:off x="2528" y="3387"/>
                <a:ext cx="1" cy="135"/>
              </a:xfrm>
              <a:prstGeom prst="line">
                <a:avLst/>
              </a:prstGeom>
              <a:grpFill/>
              <a:ln w="2" cap="rnd">
                <a:solidFill>
                  <a:srgbClr val="467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331" name="Freeform 131"/>
              <p:cNvSpPr>
                <a:spLocks/>
              </p:cNvSpPr>
              <p:nvPr/>
            </p:nvSpPr>
            <p:spPr bwMode="auto">
              <a:xfrm>
                <a:off x="2508" y="3517"/>
                <a:ext cx="40" cy="3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0" y="39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9">
                    <a:moveTo>
                      <a:pt x="40" y="0"/>
                    </a:moveTo>
                    <a:lnTo>
                      <a:pt x="20" y="39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3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nostro percorso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96897" cy="518457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" name="Immagine 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36" y="-2166266"/>
            <a:ext cx="2952328" cy="83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“Ora io aggiungo questi problemi, che serviranno per portare l’argomento più vicino alla conoscenza, per rendere la sua comprensione più facile e per rendere gli argomenti più perspicui”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Ogni equazione risolvente di un problema viene riportata ad uno dei 6 casi grazie a due operazioni basilari: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al-jabr</a:t>
            </a:r>
            <a:r>
              <a:rPr lang="it-IT" dirty="0" smtClean="0"/>
              <a:t> (completamento; in latino </a:t>
            </a:r>
            <a:r>
              <a:rPr lang="it-IT" i="1" dirty="0" err="1" smtClean="0">
                <a:solidFill>
                  <a:schemeClr val="tx2"/>
                </a:solidFill>
              </a:rPr>
              <a:t>restauratio</a:t>
            </a:r>
            <a:r>
              <a:rPr lang="it-IT" dirty="0" smtClean="0"/>
              <a:t>), che consiste nell’eliminare i termini negativi, addizionando termini positivi uguali nei due membri;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al-muqabalah</a:t>
            </a:r>
            <a:r>
              <a:rPr lang="it-IT" dirty="0" smtClean="0"/>
              <a:t> (opposizione; in latino </a:t>
            </a:r>
            <a:r>
              <a:rPr lang="it-IT" i="1" dirty="0" err="1" smtClean="0">
                <a:solidFill>
                  <a:schemeClr val="tx2"/>
                </a:solidFill>
              </a:rPr>
              <a:t>oppositio</a:t>
            </a:r>
            <a:r>
              <a:rPr lang="it-IT" dirty="0" smtClean="0"/>
              <a:t>) che permette di sommare algebricamente i termini dello stesso grado nei due membri.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In definitiva, il procedimento presentato dall’autore per la soluzione di un problema si può sintetizzare nei seguenti passi: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Tradurre il problema in un’equazione algebrica;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Ricondurre </a:t>
            </a:r>
            <a:r>
              <a:rPr lang="it-IT" dirty="0" smtClean="0"/>
              <a:t>l’equazione ad uno dei casi noti;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Applicare l’algoritmo appropriato per arrivare alla soluzione.</a:t>
            </a:r>
            <a:endParaRPr lang="it-IT" dirty="0"/>
          </a:p>
        </p:txBody>
      </p:sp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I sei problemi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821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Torniamo in occidente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Terza incursione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Herrade</a:t>
            </a:r>
            <a:r>
              <a:rPr lang="it-IT" dirty="0" smtClean="0"/>
              <a:t> di </a:t>
            </a:r>
            <a:r>
              <a:rPr lang="it-IT" dirty="0" err="1"/>
              <a:t>L</a:t>
            </a:r>
            <a:r>
              <a:rPr lang="it-IT" dirty="0" err="1" smtClean="0"/>
              <a:t>andsberg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http://upload.wikimedia.org/wikipedia/commons/thumb/4/49/Hortus_Deliciarum%2C_Die_Philosophie_mit_den_sieben_freien_K%C3%BCnsten.JPG/640px-Hortus_Deliciarum%2C_Die_Philosophie_mit_den_sieben_freien_K%C3%BCns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713"/>
            <a:ext cx="4283968" cy="53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4/49/Hortus_Deliciarum%2C_Die_Philosophie_mit_den_sieben_freien_K%C3%BCnsten.JPG/640px-Hortus_Deliciarum%2C_Die_Philosophie_mit_den_sieben_freien_K%C3%BCnst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50105" r="47057" b="24770"/>
          <a:stretch/>
        </p:blipFill>
        <p:spPr bwMode="auto">
          <a:xfrm>
            <a:off x="5220072" y="112474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egnaposto contenuto 13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È importante estendere l’attenzione anche alle opere denominate algorismi, i trattati (composti in latino e in seguito anche nelle lingue volgari) che contribuirono alla graduale sostituzione dei metodi basati sull’abaco e sul calcolo digitale con quello basato sulle dieci cifre.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Il termine deriva dal nome di al-</a:t>
            </a:r>
            <a:r>
              <a:rPr lang="it-IT" dirty="0" err="1" smtClean="0"/>
              <a:t>Khawarizmi</a:t>
            </a:r>
            <a:r>
              <a:rPr lang="it-IT" dirty="0" smtClean="0"/>
              <a:t>, ma viene attribuita unanimemente ad esso una falsa etimologia: </a:t>
            </a:r>
            <a:r>
              <a:rPr lang="it-IT" dirty="0" err="1" smtClean="0"/>
              <a:t>Algus</a:t>
            </a:r>
            <a:r>
              <a:rPr lang="it-IT" dirty="0" smtClean="0"/>
              <a:t> (nome dell’autore, indicato come re o filosofo) e </a:t>
            </a:r>
            <a:r>
              <a:rPr lang="it-IT" dirty="0" err="1" smtClean="0"/>
              <a:t>rithmus</a:t>
            </a:r>
            <a:r>
              <a:rPr lang="it-IT" dirty="0" smtClean="0"/>
              <a:t> o </a:t>
            </a:r>
            <a:r>
              <a:rPr lang="it-IT" dirty="0" err="1" smtClean="0"/>
              <a:t>rismus</a:t>
            </a:r>
            <a:r>
              <a:rPr lang="it-IT" dirty="0" smtClean="0"/>
              <a:t> (numero).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 principali e più famosi autori, a partire dal XIII secolo, furono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Alexandre de </a:t>
            </a:r>
            <a:r>
              <a:rPr lang="it-IT" dirty="0" err="1" smtClean="0"/>
              <a:t>Villedieu</a:t>
            </a:r>
            <a:r>
              <a:rPr lang="it-IT" dirty="0" smtClean="0"/>
              <a:t> (Alexander Villa Dei),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John of Halifax (of </a:t>
            </a:r>
            <a:r>
              <a:rPr lang="it-IT" dirty="0" err="1" smtClean="0"/>
              <a:t>Holywood</a:t>
            </a:r>
            <a:r>
              <a:rPr lang="it-IT" dirty="0" smtClean="0"/>
              <a:t>, noto con il nome latinizzato di </a:t>
            </a:r>
            <a:r>
              <a:rPr lang="it-IT" dirty="0" err="1" smtClean="0"/>
              <a:t>Sacrobosco</a:t>
            </a:r>
            <a:r>
              <a:rPr lang="it-IT" dirty="0" smtClean="0"/>
              <a:t>),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err="1" smtClean="0"/>
              <a:t>Jordanus</a:t>
            </a:r>
            <a:r>
              <a:rPr lang="it-IT" dirty="0" smtClean="0"/>
              <a:t> </a:t>
            </a:r>
            <a:r>
              <a:rPr lang="it-IT" dirty="0" err="1" smtClean="0"/>
              <a:t>Nemorarius</a:t>
            </a:r>
            <a:r>
              <a:rPr lang="it-IT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Johannes de </a:t>
            </a:r>
            <a:r>
              <a:rPr lang="it-IT" dirty="0" err="1" smtClean="0"/>
              <a:t>Lineriis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Gli algorismi “occidentali”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8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700" y="1052736"/>
            <a:ext cx="8077200" cy="41148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1400" dirty="0" smtClean="0"/>
              <a:t>Il Carmen de algorismo, composto intorno al 1202, ha come destinatari ideali ecclesiastici interessati ad uno strumento di calcolo per le feste mobili, come la Pasqua.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1400" dirty="0" smtClean="0"/>
              <a:t>La scelta della forma poetica si spiega perfettamente con la maggior facilità di apprendimento e si ritrova spesso in algorismi in volgare, che ricorrono anche all’uso delle rima come valida mnemotecnica.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1400" dirty="0" smtClean="0"/>
              <a:t>Il testo, costituito di 290 esametri leonini, presenta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descrizione delle figure degli Indi (vv. 1-3) 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significato numerico (vv. 4-7)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notazione posizionale (vv. 8-25);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elenco delle sette operazioni (vv. 26-32)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addizione (vv. 33-47)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sottrazione (vv. 48-65)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moltiplicazione e divisione per due (vv. 66-77; vv. 78-86)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moltiplicazione (vv. 87- 132, compresa la prova)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divisione (vv. 133-170)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z="1050" dirty="0" smtClean="0"/>
              <a:t>estrazione di radice (171-290)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z="1400" dirty="0" smtClean="0"/>
              <a:t>La trattazione è una sorta di memorandum composto da uno studente già istruito che un vero e dettagliato manuale, anche per il fatto che le operazioni descritte coinvolgono solo numeri interi. La terminologia tecnica è quella consueta degli algorismi, senza citazioni di lessico derivato dalla pratica dell’abaco: lo zero è chiamato cifra. Rimangono invece le espressioni </a:t>
            </a:r>
            <a:r>
              <a:rPr lang="it-IT" sz="1400" dirty="0" err="1" smtClean="0"/>
              <a:t>digitum</a:t>
            </a:r>
            <a:r>
              <a:rPr lang="it-IT" sz="1400" dirty="0" smtClean="0"/>
              <a:t> per indicare le unità e </a:t>
            </a:r>
            <a:r>
              <a:rPr lang="it-IT" sz="1400" dirty="0" err="1" smtClean="0"/>
              <a:t>articuli</a:t>
            </a:r>
            <a:r>
              <a:rPr lang="it-IT" sz="1400" dirty="0" smtClean="0"/>
              <a:t> per le decine, termini tipici del calcolo digitale, presente anche nel Liber Abaci.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Alexander de Villa Dei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58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321" t="17719" r="35248" b="6486"/>
          <a:stretch/>
        </p:blipFill>
        <p:spPr>
          <a:xfrm>
            <a:off x="419100" y="332656"/>
            <a:ext cx="799288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L’opera, scritta intorno al 1240 per un pubblico di specialisti (gli studenti universitari del curriculum di </a:t>
            </a:r>
            <a:r>
              <a:rPr lang="it-IT" dirty="0" err="1" smtClean="0"/>
              <a:t>artes</a:t>
            </a:r>
            <a:r>
              <a:rPr lang="it-IT" dirty="0" smtClean="0"/>
              <a:t> </a:t>
            </a:r>
            <a:r>
              <a:rPr lang="it-IT" dirty="0" err="1" smtClean="0"/>
              <a:t>liberales</a:t>
            </a:r>
            <a:r>
              <a:rPr lang="it-IT" dirty="0" smtClean="0"/>
              <a:t>), ha un approccio decisamente più teorico della precedente per la presenza di contenuti ricavati dall’</a:t>
            </a:r>
            <a:r>
              <a:rPr lang="it-IT" dirty="0" err="1" smtClean="0"/>
              <a:t>Arithmetica</a:t>
            </a:r>
            <a:r>
              <a:rPr lang="it-IT" dirty="0" smtClean="0"/>
              <a:t> di Boezio (STESSO INCIPIT!!), si presenta più innovativa per il ripensamento dell’ordine di presentazione delle operazioni ed infine offre un apparato didattico più completo, grazie a descrizioni più ricche ed esempi.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Essa diventò, accresciuta dal commento del danese Pietro di Dacia del 1291, un classico testo universitario fino all’epoca rinascimentale.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L’opera è agile, infatti consta solo di circa 4000 parole, e tratta le operazioni fondamentali con gli interi. Interessante è la definizione di zero, presentata nel primo paragrafo, dedicato alla numerazione: “Decima figura”.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Il </a:t>
            </a:r>
            <a:r>
              <a:rPr lang="it-IT" dirty="0" smtClean="0"/>
              <a:t>commento, di circa 18000 parole (!), all’algorismo di </a:t>
            </a:r>
            <a:r>
              <a:rPr lang="it-IT" dirty="0" err="1" smtClean="0"/>
              <a:t>Sacrobosco</a:t>
            </a:r>
            <a:r>
              <a:rPr lang="it-IT" dirty="0" smtClean="0"/>
              <a:t> presenta non solo glosse accurate e dotte, ma anche numerosi esempi e parti aggiuntive su successioni e serie.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Johannes de Sacrobosco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9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5096" t="11610" r="33397" b="13579"/>
          <a:stretch/>
        </p:blipFill>
        <p:spPr>
          <a:xfrm>
            <a:off x="1331640" y="36489"/>
            <a:ext cx="6128147" cy="62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1138"/>
            <a:ext cx="4829175" cy="4525962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Il sistema di numerazione posizionale in base 10 conobbe forti ostilità i fautori di questo metodo si chiamarono algoristi o </a:t>
            </a:r>
            <a:r>
              <a:rPr lang="it-IT" dirty="0" err="1" smtClean="0"/>
              <a:t>algoritmisti</a:t>
            </a:r>
            <a:r>
              <a:rPr lang="it-IT" dirty="0" smtClean="0"/>
              <a:t>, mentre i tradizionalisti, estimatori dell’abaco, furono chiamati, appunto, </a:t>
            </a:r>
            <a:r>
              <a:rPr lang="it-IT" dirty="0" err="1" smtClean="0"/>
              <a:t>abacisti</a:t>
            </a:r>
            <a:r>
              <a:rPr lang="it-IT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La controversia esplose proprio a causa della grande facilità e rapidità con cui i primi erano in grado di eseguire calcoli: era sufficiente aggiungere o togliere una cifra a destra per cambiare l’ordine di grandezza di un numero.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La controversia sarebbe culminata con la delibera del 1299 con cui le autorità comunali fiorentine vietarono ai commercianti di utilizzare i numeri arabi per tenere la contabilità, imponendo che i numeri fossero scritti con i tradizionali numerali romani.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Abacisti e algoristi</a:t>
            </a:r>
            <a:endParaRPr lang="it-IT" dirty="0"/>
          </a:p>
        </p:txBody>
      </p:sp>
      <p:pic>
        <p:nvPicPr>
          <p:cNvPr id="35845" name="Picture 1" descr="margaritaFilosof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034"/>
            <a:ext cx="3939227" cy="52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CasellaDiTesto 5"/>
          <p:cNvSpPr txBox="1">
            <a:spLocks noChangeArrowheads="1"/>
          </p:cNvSpPr>
          <p:nvPr/>
        </p:nvSpPr>
        <p:spPr bwMode="auto">
          <a:xfrm>
            <a:off x="5428046" y="5236226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100" b="1" dirty="0"/>
              <a:t>Gregor </a:t>
            </a:r>
            <a:r>
              <a:rPr lang="it-IT" altLang="it-IT" sz="1100" b="1" dirty="0" err="1"/>
              <a:t>Reisch</a:t>
            </a:r>
            <a:r>
              <a:rPr lang="it-IT" altLang="it-IT" sz="1100" b="1" dirty="0"/>
              <a:t>, </a:t>
            </a:r>
            <a:endParaRPr lang="it-IT" altLang="it-IT" sz="1100" b="1" dirty="0" smtClean="0"/>
          </a:p>
          <a:p>
            <a:pPr algn="ctr" eaLnBrk="1" hangingPunct="1"/>
            <a:r>
              <a:rPr lang="it-IT" altLang="it-IT" sz="1100" b="1" dirty="0" smtClean="0"/>
              <a:t>Margarita </a:t>
            </a:r>
            <a:r>
              <a:rPr lang="it-IT" altLang="it-IT" sz="1100" b="1" dirty="0" err="1"/>
              <a:t>philosophica</a:t>
            </a:r>
            <a:r>
              <a:rPr lang="it-IT" altLang="it-IT" sz="1100" b="1" dirty="0"/>
              <a:t> (1508)</a:t>
            </a:r>
            <a:r>
              <a:rPr lang="it-IT" altLang="it-I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7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 mondo romano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Prima incursione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1170 circa: nasce a Pisa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In pueritia: si trasferisce a Béjaia, in Algeria, dove apprende l’uso della notazione posizionale, l’origine indiana di tale sistema e le regole aritmetiche di calcolo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1180-1200 (circa): viaggia per il Mediterraneo e studia; poi torna a Pisa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1202: pubblica il Liber Abaci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1220-1221: Practica geometriae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Tra il 1220 e il 1225: tenzone con i matematici di Federico II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1225: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mtClean="0"/>
              <a:t>Liber Quadratorum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smtClean="0"/>
              <a:t>Flos super solutionibus quarumdam questionum ad numerum et ad geometricam pertinentium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1228: seconda edizione del Liber Abaci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1241: onorario annuale di venti lire per la sua attività di consulenza (contabile) agli ufficiali del Comune di Pisa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smtClean="0"/>
              <a:t>1250 circa: muore a Pisa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Leonardo Fibonacci da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18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Nel titolo abaco è sinonimo di “far di conto”.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Il trattato si divide in quattro parti.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aritmetica: si introducono le cifre indo-arabe e la numerazione posizionale, e gli algoritmi delle operazioni con i numeri interi e con le frazioni. Segue la matematica mercantile (4 capitoli), nei quali vengono affrontati i problemi tipici dell'esercizio della mercatura: acquisti e vendite, baratti, società, e monete.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Matematica divertente: problemi su borse di </a:t>
            </a:r>
            <a:r>
              <a:rPr lang="it-IT" dirty="0" smtClean="0"/>
              <a:t>monete, </a:t>
            </a:r>
            <a:r>
              <a:rPr lang="it-IT" dirty="0" smtClean="0"/>
              <a:t>cavalli, conigli che si moltiplicano senza limite.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Il tredicesimo capitolo è dedicato per intero al metodo della falsa </a:t>
            </a:r>
            <a:r>
              <a:rPr lang="it-IT" dirty="0" smtClean="0"/>
              <a:t>posizione. </a:t>
            </a:r>
            <a:endParaRPr lang="it-IT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it-IT" dirty="0" smtClean="0"/>
              <a:t>Estrazione di radici quadrate e cubiche, un trattatello dei binomi e recisi e teoria delle proporzioni geometriche e dell'algebra.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Liber Abaci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2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conigl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428750"/>
            <a:ext cx="3025775" cy="45259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Tabella di conversione e il problema dei conigli</a:t>
            </a:r>
            <a:endParaRPr lang="it-IT" dirty="0"/>
          </a:p>
        </p:txBody>
      </p:sp>
      <p:pic>
        <p:nvPicPr>
          <p:cNvPr id="38917" name="Picture 1" descr="tabellaNum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8938"/>
            <a:ext cx="4733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Uova e soldati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Ultima incursione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È curioso notare come nel Liber Abaci siano presenti due esempi di problema dei resti risolti con una tecnica che era stata scoperta in Cina tra il IV ed il V secolo e sarebbe stata consolidata nel 1247 dal matematico Ch’in Chiu-Shao con il nome di regola Ta-yen. I quesiti, formulati con simbologia moderna, sono i seguenti: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Problema ta-yen</a:t>
            </a:r>
            <a:endParaRPr lang="it-IT" dirty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928688" y="4857750"/>
          <a:ext cx="38528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r:id="rId4" imgW="2247900" imgH="203200" progId="Equation.DSMT4">
                  <p:embed/>
                </p:oleObj>
              </mc:Choice>
              <mc:Fallback>
                <p:oleObj r:id="rId4" imgW="2247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857750"/>
                        <a:ext cx="385286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928688" y="5429250"/>
          <a:ext cx="731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zione" r:id="rId6" imgW="4267200" imgH="203200" progId="Equation.3">
                  <p:embed/>
                </p:oleObj>
              </mc:Choice>
              <mc:Fallback>
                <p:oleObj name="Equazione" r:id="rId6" imgW="426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429250"/>
                        <a:ext cx="7315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3397" t="61494" r="34504" b="5703"/>
          <a:stretch/>
        </p:blipFill>
        <p:spPr>
          <a:xfrm>
            <a:off x="626452" y="1020212"/>
            <a:ext cx="7672076" cy="44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lunga strada del problema </a:t>
            </a:r>
            <a:r>
              <a:rPr lang="it-IT" dirty="0" err="1" smtClean="0"/>
              <a:t>ta</a:t>
            </a:r>
            <a:r>
              <a:rPr lang="it-IT" dirty="0" smtClean="0"/>
              <a:t>-yen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3397" t="18500" r="34504" b="44412"/>
          <a:stretch/>
        </p:blipFill>
        <p:spPr>
          <a:xfrm>
            <a:off x="845949" y="1196752"/>
            <a:ext cx="7345551" cy="47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423890" y="1339850"/>
            <a:ext cx="4940198" cy="4114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Cicerone: “</a:t>
            </a:r>
            <a:r>
              <a:rPr lang="it-IT" altLang="it-IT" dirty="0" err="1" smtClean="0"/>
              <a:t>Artes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quae</a:t>
            </a:r>
            <a:r>
              <a:rPr lang="it-IT" altLang="it-IT" dirty="0" smtClean="0"/>
              <a:t> libero sunt </a:t>
            </a:r>
            <a:r>
              <a:rPr lang="it-IT" altLang="it-IT" dirty="0" err="1" smtClean="0"/>
              <a:t>dignae</a:t>
            </a:r>
            <a:r>
              <a:rPr lang="it-IT" altLang="it-IT" dirty="0" smtClean="0"/>
              <a:t>”</a:t>
            </a:r>
          </a:p>
          <a:p>
            <a:pPr eaLnBrk="1" hangingPunct="1"/>
            <a:r>
              <a:rPr lang="it-IT" altLang="it-IT" dirty="0" smtClean="0"/>
              <a:t>Trivio: grammatica, retorica, dialettica</a:t>
            </a:r>
          </a:p>
          <a:p>
            <a:pPr eaLnBrk="1" hangingPunct="1"/>
            <a:r>
              <a:rPr lang="it-IT" altLang="it-IT" dirty="0" smtClean="0"/>
              <a:t>Quadrivio: geometria, aritmetica, astronomia e musica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Le arti liberali</a:t>
            </a:r>
            <a:endParaRPr lang="it-IT" dirty="0" smtClean="0"/>
          </a:p>
        </p:txBody>
      </p:sp>
      <p:pic>
        <p:nvPicPr>
          <p:cNvPr id="5122" name="Picture 2" descr="http://www.itimarconinocera.org/sito/menu/progetti/PNL%20-%20IFS/Mnemotecniche_DAmore/images/cice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60" y="1092534"/>
            <a:ext cx="3927298" cy="50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4" descr="aritmeticacapell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980728"/>
            <a:ext cx="3467348" cy="5170192"/>
          </a:xfrm>
        </p:spPr>
      </p:pic>
      <p:sp>
        <p:nvSpPr>
          <p:cNvPr id="16389" name="Segnaposto contenuto 6"/>
          <p:cNvSpPr>
            <a:spLocks noGrp="1"/>
          </p:cNvSpPr>
          <p:nvPr>
            <p:ph sz="half" idx="2"/>
          </p:nvPr>
        </p:nvSpPr>
        <p:spPr>
          <a:xfrm>
            <a:off x="4139951" y="1481138"/>
            <a:ext cx="4873873" cy="4525962"/>
          </a:xfrm>
        </p:spPr>
        <p:txBody>
          <a:bodyPr>
            <a:normAutofit fontScale="85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it-IT" dirty="0" smtClean="0"/>
              <a:t>“Le dita della giovane si muovevano rapide innanzi e indietro ed erano percorse come da un inarrestabile formicolio. Fatto il suo ingresso ed ottenuto con le dita variamente piegate un numero pari a </a:t>
            </a:r>
            <a:r>
              <a:rPr lang="it-IT" dirty="0" err="1" smtClean="0"/>
              <a:t>settecentodiciassette</a:t>
            </a:r>
            <a:r>
              <a:rPr lang="it-IT" dirty="0" smtClean="0"/>
              <a:t>, le alzò per porgere il saluto a Giove. Allora Filosofia, poiché era accanto alla </a:t>
            </a:r>
            <a:r>
              <a:rPr lang="it-IT" dirty="0" err="1" smtClean="0"/>
              <a:t>Tritonide</a:t>
            </a:r>
            <a:r>
              <a:rPr lang="it-IT" dirty="0" smtClean="0"/>
              <a:t>, le domandò che cosa Aritmetica avesse inteso con quel numero. E </a:t>
            </a:r>
            <a:r>
              <a:rPr lang="it-IT" dirty="0" err="1" smtClean="0"/>
              <a:t>Pallade</a:t>
            </a:r>
            <a:r>
              <a:rPr lang="it-IT" dirty="0" smtClean="0"/>
              <a:t> le rispose: “Ha salutato [Giove] con il suo proprio nome”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013824" cy="901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 smtClean="0"/>
              <a:t>Marziano </a:t>
            </a:r>
            <a:r>
              <a:rPr lang="it-IT" sz="2400" dirty="0" err="1" smtClean="0"/>
              <a:t>Capella</a:t>
            </a:r>
            <a:r>
              <a:rPr lang="it-IT" sz="2400" dirty="0" smtClean="0"/>
              <a:t>: De </a:t>
            </a:r>
            <a:r>
              <a:rPr lang="it-IT" sz="2400" dirty="0" err="1" smtClean="0"/>
              <a:t>Nuptiis</a:t>
            </a:r>
            <a:r>
              <a:rPr lang="it-IT" sz="2400" dirty="0" smtClean="0"/>
              <a:t> </a:t>
            </a:r>
            <a:r>
              <a:rPr lang="it-IT" sz="2400" dirty="0" err="1" smtClean="0"/>
              <a:t>Philologiae</a:t>
            </a:r>
            <a:r>
              <a:rPr lang="it-IT" sz="2400" dirty="0" smtClean="0"/>
              <a:t> et </a:t>
            </a:r>
            <a:r>
              <a:rPr lang="it-IT" sz="2400" dirty="0" err="1" smtClean="0"/>
              <a:t>Mercurii</a:t>
            </a:r>
            <a:r>
              <a:rPr lang="it-IT" sz="2400" dirty="0" smtClean="0"/>
              <a:t> (IV sec.)</a:t>
            </a:r>
            <a:endParaRPr lang="it-IT" sz="2400" dirty="0"/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453012" y="5781033"/>
            <a:ext cx="364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zh-CN" sz="900" b="1" dirty="0">
                <a:latin typeface="+mn-lt"/>
                <a:ea typeface="SimSun" panose="02010600030101010101" pitchFamily="2" charset="-122"/>
              </a:rPr>
              <a:t>ms. </a:t>
            </a:r>
            <a:r>
              <a:rPr lang="it-IT" altLang="zh-CN" sz="900" b="1" dirty="0" err="1">
                <a:latin typeface="+mn-lt"/>
                <a:ea typeface="SimSun" panose="02010600030101010101" pitchFamily="2" charset="-122"/>
              </a:rPr>
              <a:t>Urb</a:t>
            </a:r>
            <a:r>
              <a:rPr lang="it-IT" altLang="zh-CN" sz="900" b="1" dirty="0">
                <a:latin typeface="+mn-lt"/>
                <a:ea typeface="SimSun" panose="02010600030101010101" pitchFamily="2" charset="-122"/>
              </a:rPr>
              <a:t>. </a:t>
            </a:r>
            <a:r>
              <a:rPr lang="it-IT" altLang="zh-CN" sz="900" b="1" dirty="0" err="1">
                <a:latin typeface="+mn-lt"/>
                <a:ea typeface="SimSun" panose="02010600030101010101" pitchFamily="2" charset="-122"/>
              </a:rPr>
              <a:t>Lat</a:t>
            </a:r>
            <a:r>
              <a:rPr lang="it-IT" altLang="zh-CN" sz="900" b="1" dirty="0">
                <a:latin typeface="+mn-lt"/>
                <a:ea typeface="SimSun" panose="02010600030101010101" pitchFamily="2" charset="-122"/>
              </a:rPr>
              <a:t>. 329, f. 113, </a:t>
            </a:r>
            <a:endParaRPr lang="it-IT" altLang="zh-CN" sz="900" dirty="0">
              <a:latin typeface="+mn-lt"/>
              <a:ea typeface="SimSun" panose="02010600030101010101" pitchFamily="2" charset="-122"/>
            </a:endParaRPr>
          </a:p>
          <a:p>
            <a:pPr algn="ctr"/>
            <a:r>
              <a:rPr lang="it-IT" altLang="zh-CN" sz="900" dirty="0">
                <a:latin typeface="+mn-lt"/>
                <a:ea typeface="SimSun" panose="02010600030101010101" pitchFamily="2" charset="-122"/>
              </a:rPr>
              <a:t>Biblioteca Apostolica Vaticana, Città del Vaticano</a:t>
            </a:r>
            <a:r>
              <a:rPr lang="it-IT" altLang="zh-CN" sz="900" dirty="0">
                <a:cs typeface="幼圆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Giove = inizio di tutte le cose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717 = 8 (H) + 1 (A) + 100 (P) + 600 (X) + 8 (H)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DIPARTIMENTO DI INFORMATICA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1883"/>
          <a:stretch/>
        </p:blipFill>
        <p:spPr>
          <a:xfrm>
            <a:off x="3275856" y="3212976"/>
            <a:ext cx="266993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Marziano esamina i numeri da uno (la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monade</a:t>
            </a:r>
            <a:r>
              <a:rPr lang="it-IT" dirty="0" smtClean="0"/>
              <a:t>) fino a dieci, esplorandone tutti i significati filosofici e teologici e le sfumature simboliche e collegandoli con i rispettivi enti geometrici (la monade corrisponde al punto e così via).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Seguono la trattazione della natura e la divisione dei numeri (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pari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dispari</a:t>
            </a:r>
            <a:r>
              <a:rPr lang="it-IT" dirty="0" smtClean="0"/>
              <a:t>;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composti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non composti</a:t>
            </a:r>
            <a:r>
              <a:rPr lang="it-IT" dirty="0" smtClean="0"/>
              <a:t>;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perfetti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imperfetti</a:t>
            </a:r>
            <a:r>
              <a:rPr lang="it-IT" dirty="0" smtClean="0"/>
              <a:t> 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più-che-perfetti</a:t>
            </a:r>
            <a:r>
              <a:rPr lang="it-IT" dirty="0" smtClean="0"/>
              <a:t>;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piani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solidi</a:t>
            </a:r>
            <a:r>
              <a:rPr lang="it-IT" dirty="0" smtClean="0"/>
              <a:t>), i rapporti tra i numeri ed il concetto di proporzione.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</p:txBody>
      </p:sp>
      <p:sp>
        <p:nvSpPr>
          <p:cNvPr id="17410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I numeri secondo Marziano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42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423890" y="1339850"/>
            <a:ext cx="4652166" cy="4114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Trattati sulle arti liberali: </a:t>
            </a:r>
          </a:p>
          <a:p>
            <a:pPr lvl="1" eaLnBrk="1" hangingPunct="1"/>
            <a:r>
              <a:rPr lang="it-IT" altLang="it-IT" dirty="0" smtClean="0"/>
              <a:t>De </a:t>
            </a:r>
            <a:r>
              <a:rPr lang="it-IT" altLang="it-IT" dirty="0" err="1" smtClean="0"/>
              <a:t>institutione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arithmetica</a:t>
            </a:r>
            <a:endParaRPr lang="it-IT" altLang="it-IT" dirty="0" smtClean="0"/>
          </a:p>
          <a:p>
            <a:pPr lvl="1" eaLnBrk="1" hangingPunct="1"/>
            <a:r>
              <a:rPr lang="it-IT" altLang="it-IT" dirty="0" smtClean="0"/>
              <a:t>De </a:t>
            </a:r>
            <a:r>
              <a:rPr lang="it-IT" altLang="it-IT" dirty="0" smtClean="0"/>
              <a:t>musica</a:t>
            </a:r>
            <a:endParaRPr lang="it-IT" altLang="it-IT" dirty="0" smtClean="0"/>
          </a:p>
          <a:p>
            <a:pPr lvl="1" eaLnBrk="1" hangingPunct="1"/>
            <a:r>
              <a:rPr lang="it-IT" altLang="it-IT" dirty="0" smtClean="0"/>
              <a:t>Geometria (pseudo-Boezio)</a:t>
            </a:r>
          </a:p>
          <a:p>
            <a:pPr eaLnBrk="1" hangingPunct="1"/>
            <a:r>
              <a:rPr lang="it-IT" altLang="it-IT" dirty="0" smtClean="0"/>
              <a:t>De </a:t>
            </a:r>
            <a:r>
              <a:rPr lang="it-IT" altLang="it-IT" dirty="0" err="1" smtClean="0"/>
              <a:t>institutione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arithmetica</a:t>
            </a:r>
            <a:endParaRPr lang="it-IT" altLang="it-IT" dirty="0" smtClean="0"/>
          </a:p>
          <a:p>
            <a:pPr lvl="1" eaLnBrk="1" hangingPunct="1"/>
            <a:r>
              <a:rPr lang="it-IT" altLang="it-IT" dirty="0" smtClean="0"/>
              <a:t>Libro 1: Classificazione dei numeri</a:t>
            </a:r>
          </a:p>
          <a:p>
            <a:pPr lvl="1" eaLnBrk="1" hangingPunct="1"/>
            <a:r>
              <a:rPr lang="it-IT" altLang="it-IT" dirty="0" smtClean="0"/>
              <a:t>Libro 2: Teoria delle proporzioni</a:t>
            </a:r>
          </a:p>
        </p:txBody>
      </p:sp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Severino Boezio (480-524)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42805" t="25390" r="27864" b="5704"/>
          <a:stretch/>
        </p:blipFill>
        <p:spPr>
          <a:xfrm>
            <a:off x="5076056" y="908720"/>
            <a:ext cx="3816424" cy="50405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76056" y="5936555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Munich</a:t>
            </a:r>
            <a:r>
              <a:rPr lang="it-IT" sz="1400" dirty="0" smtClean="0"/>
              <a:t>, </a:t>
            </a:r>
            <a:r>
              <a:rPr lang="it-IT" sz="1400" dirty="0" err="1" smtClean="0"/>
              <a:t>Staatsbibliothek</a:t>
            </a:r>
            <a:r>
              <a:rPr lang="it-IT" sz="1400" dirty="0" smtClean="0"/>
              <a:t>, </a:t>
            </a:r>
            <a:r>
              <a:rPr lang="it-IT" sz="1400" dirty="0" err="1" smtClean="0"/>
              <a:t>Hs</a:t>
            </a:r>
            <a:r>
              <a:rPr lang="it-IT" sz="1400" dirty="0" smtClean="0"/>
              <a:t>. 2599, f.102v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87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PP_dipartimento_1r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2547</Words>
  <Application>Microsoft Office PowerPoint</Application>
  <PresentationFormat>Presentazione su schermo (4:3)</PresentationFormat>
  <Paragraphs>323</Paragraphs>
  <Slides>46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59" baseType="lpstr">
      <vt:lpstr>ＭＳ Ｐゴシック</vt:lpstr>
      <vt:lpstr>SimSun</vt:lpstr>
      <vt:lpstr>Arial</vt:lpstr>
      <vt:lpstr>Calibri</vt:lpstr>
      <vt:lpstr>Garamond</vt:lpstr>
      <vt:lpstr>Trebuchet MS</vt:lpstr>
      <vt:lpstr>Verdana</vt:lpstr>
      <vt:lpstr>Wingdings 3</vt:lpstr>
      <vt:lpstr>幼圆</vt:lpstr>
      <vt:lpstr>A_PP_dipartimento_1r</vt:lpstr>
      <vt:lpstr>Tema di Office</vt:lpstr>
      <vt:lpstr>Equation.DSMT4</vt:lpstr>
      <vt:lpstr>Equazione</vt:lpstr>
      <vt:lpstr>«Et quod prouenerat, salua» Incursioni nella matematica medievale</vt:lpstr>
      <vt:lpstr>Presentazione standard di PowerPoint</vt:lpstr>
      <vt:lpstr>Il nostro percorso</vt:lpstr>
      <vt:lpstr>Nel mondo romano</vt:lpstr>
      <vt:lpstr>Le arti liberali</vt:lpstr>
      <vt:lpstr>Marziano Capella: De Nuptiis Philologiae et Mercurii (IV sec.)</vt:lpstr>
      <vt:lpstr>Giove = inizio di tutte le cose</vt:lpstr>
      <vt:lpstr>I numeri secondo Marziano</vt:lpstr>
      <vt:lpstr>Severino Boezio (480-524)</vt:lpstr>
      <vt:lpstr>De institutione arithmetica</vt:lpstr>
      <vt:lpstr>La disuguaglianza</vt:lpstr>
      <vt:lpstr>Alto Medioevo</vt:lpstr>
      <vt:lpstr>Ritmomachia e Abaco</vt:lpstr>
      <vt:lpstr>Beda &amp; co.</vt:lpstr>
      <vt:lpstr>Nel frattempo in oriente…</vt:lpstr>
      <vt:lpstr>La casa del sapere </vt:lpstr>
      <vt:lpstr>Dall’India agli Arabi</vt:lpstr>
      <vt:lpstr>Al-Khawarizmi </vt:lpstr>
      <vt:lpstr>Algoritmi de numero Indorum</vt:lpstr>
      <vt:lpstr>Liber augmenti et diminutionis</vt:lpstr>
      <vt:lpstr>Hisab al-jabr w’al-muqabalah</vt:lpstr>
      <vt:lpstr>I termini primitivi</vt:lpstr>
      <vt:lpstr>Forme normali e regole</vt:lpstr>
      <vt:lpstr>Quarto caso</vt:lpstr>
      <vt:lpstr>Presentazione standard di PowerPoint</vt:lpstr>
      <vt:lpstr>Presentazione standard di PowerPoint</vt:lpstr>
      <vt:lpstr>Quinto caso</vt:lpstr>
      <vt:lpstr>Presentazione standard di PowerPoint</vt:lpstr>
      <vt:lpstr>Sesto caso</vt:lpstr>
      <vt:lpstr>Presentazione standard di PowerPoint</vt:lpstr>
      <vt:lpstr>I sei problemi</vt:lpstr>
      <vt:lpstr>Torniamo in occidente</vt:lpstr>
      <vt:lpstr>Herrade di Landsberg</vt:lpstr>
      <vt:lpstr>Gli algorismi “occidentali”</vt:lpstr>
      <vt:lpstr>Alexander de Villa Dei</vt:lpstr>
      <vt:lpstr>Presentazione standard di PowerPoint</vt:lpstr>
      <vt:lpstr>Johannes de Sacrobosco</vt:lpstr>
      <vt:lpstr>Presentazione standard di PowerPoint</vt:lpstr>
      <vt:lpstr>Abacisti e algoristi</vt:lpstr>
      <vt:lpstr>Leonardo Fibonacci da Pisa</vt:lpstr>
      <vt:lpstr>Liber Abaci</vt:lpstr>
      <vt:lpstr>Tabella di conversione e il problema dei conigli</vt:lpstr>
      <vt:lpstr>Uova e soldati</vt:lpstr>
      <vt:lpstr>Problema ta-yen</vt:lpstr>
      <vt:lpstr>Esempi</vt:lpstr>
      <vt:lpstr>La lunga strada del problema ta-yen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Myma</dc:creator>
  <cp:lastModifiedBy>Nadia Ambrosetti</cp:lastModifiedBy>
  <cp:revision>71</cp:revision>
  <dcterms:created xsi:type="dcterms:W3CDTF">2010-04-14T08:26:20Z</dcterms:created>
  <dcterms:modified xsi:type="dcterms:W3CDTF">2014-10-02T19:07:15Z</dcterms:modified>
</cp:coreProperties>
</file>