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9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1" r:id="rId15"/>
    <p:sldId id="262" r:id="rId16"/>
    <p:sldId id="263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85" r:id="rId25"/>
    <p:sldId id="305" r:id="rId26"/>
    <p:sldId id="287" r:id="rId27"/>
    <p:sldId id="306" r:id="rId28"/>
    <p:sldId id="30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77" r:id="rId37"/>
    <p:sldId id="279" r:id="rId38"/>
    <p:sldId id="280" r:id="rId39"/>
    <p:sldId id="281" r:id="rId40"/>
    <p:sldId id="295" r:id="rId41"/>
    <p:sldId id="296" r:id="rId42"/>
    <p:sldId id="297" r:id="rId43"/>
    <p:sldId id="298" r:id="rId44"/>
    <p:sldId id="301" r:id="rId45"/>
    <p:sldId id="302" r:id="rId46"/>
    <p:sldId id="299" r:id="rId47"/>
    <p:sldId id="300" r:id="rId48"/>
    <p:sldId id="303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37" autoAdjust="0"/>
  </p:normalViewPr>
  <p:slideViewPr>
    <p:cSldViewPr>
      <p:cViewPr varScale="1">
        <p:scale>
          <a:sx n="67" d="100"/>
          <a:sy n="67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E7EE-2D15-4694-A05D-2C018C877106}" type="datetimeFigureOut">
              <a:rPr lang="it-IT" smtClean="0"/>
              <a:t>14/01/2016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8B0A-CA98-4BF9-A47A-E91F06A66C3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8B0A-CA98-4BF9-A47A-E91F06A66C3F}" type="slidenum">
              <a:rPr lang="it-IT" smtClean="0"/>
              <a:t>49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BEF1-327B-4504-BE93-0B20EC23D9E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1F68-E465-459A-BF50-760684E7BE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Charles_Wheatstone_-_Project_Gutenberg_etext_13103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0/Jefferson's_disk_cipher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jpeg"/><Relationship Id="rId4" Type="http://schemas.openxmlformats.org/officeDocument/2006/relationships/hyperlink" Target="http://en.wikipedia.org/wiki/File:William-Friedman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899592" y="611977"/>
            <a:ext cx="73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CRITTOGRAFIA, IERI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81000" y="2135088"/>
          <a:ext cx="5181600" cy="3886200"/>
        </p:xfrm>
        <a:graphic>
          <a:graphicData uri="http://schemas.openxmlformats.org/presentationml/2006/ole">
            <p:oleObj spid="_x0000_s1026" name="Fotografia Photo Editor" r:id="rId4" imgW="5714286" imgH="4285714" progId="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94064" y="2948751"/>
            <a:ext cx="345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un’arte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pratica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11"/>
          <p:cNvGrpSpPr/>
          <p:nvPr/>
        </p:nvGrpSpPr>
        <p:grpSpPr>
          <a:xfrm>
            <a:off x="6150660" y="2420888"/>
            <a:ext cx="2957844" cy="3098120"/>
            <a:chOff x="6186156" y="2708920"/>
            <a:chExt cx="3096344" cy="3243627"/>
          </a:xfrm>
        </p:grpSpPr>
        <p:pic>
          <p:nvPicPr>
            <p:cNvPr id="11" name="Picture 9" descr="File:Charles Wheatstone - Project Gutenberg etext 13103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90392" y="2708920"/>
              <a:ext cx="2077091" cy="2549606"/>
            </a:xfrm>
            <a:prstGeom prst="rect">
              <a:avLst/>
            </a:prstGeom>
            <a:noFill/>
          </p:spPr>
        </p:pic>
        <p:sp>
          <p:nvSpPr>
            <p:cNvPr id="12" name="CasellaDiTesto 11"/>
            <p:cNvSpPr txBox="1"/>
            <p:nvPr/>
          </p:nvSpPr>
          <p:spPr>
            <a:xfrm>
              <a:off x="6186156" y="5211414"/>
              <a:ext cx="3096344" cy="74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Charles </a:t>
              </a:r>
              <a:r>
                <a:rPr lang="it-IT" sz="2000" b="1" dirty="0" err="1" smtClean="0">
                  <a:latin typeface="Times New Roman" pitchFamily="18" charset="0"/>
                  <a:cs typeface="Times New Roman" pitchFamily="18" charset="0"/>
                </a:rPr>
                <a:t>Wheatstone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     (1802 -1875 )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997079" y="2115720"/>
            <a:ext cx="542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Lettura orizzontale/verticale a chiave: (AVE, 4)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uppo 32"/>
          <p:cNvGrpSpPr/>
          <p:nvPr/>
        </p:nvGrpSpPr>
        <p:grpSpPr>
          <a:xfrm>
            <a:off x="2267744" y="2645325"/>
            <a:ext cx="1944216" cy="2246769"/>
            <a:chOff x="2267744" y="3846527"/>
            <a:chExt cx="1944216" cy="2246769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2334650" y="3846527"/>
              <a:ext cx="1834156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AHQ        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NOP</a:t>
              </a:r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 I R        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QRS</a:t>
              </a:r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 LS        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TUZ</a:t>
              </a:r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DMT        </a:t>
              </a:r>
              <a:r>
                <a:rPr lang="it-IT" sz="2000" b="1" i="1" dirty="0" smtClean="0">
                  <a:latin typeface="Times New Roman" pitchFamily="18" charset="0"/>
                  <a:cs typeface="Times New Roman" pitchFamily="18" charset="0"/>
                </a:rPr>
                <a:t>AVE</a:t>
              </a:r>
              <a:endParaRPr lang="it-IT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ENU        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BCD</a:t>
              </a:r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FOV        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FGH</a:t>
              </a:r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GPZ        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I LM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>
              <a:off x="2267744" y="3846527"/>
              <a:ext cx="0" cy="22467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3419872" y="3861048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/>
          <p:cNvSpPr txBox="1"/>
          <p:nvPr/>
        </p:nvSpPr>
        <p:spPr>
          <a:xfrm>
            <a:off x="2638832" y="515868"/>
            <a:ext cx="385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a parola chiave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59122" y="537632"/>
            <a:ext cx="4196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Cifrario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Playfair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(1854)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4881360"/>
              </p:ext>
            </p:extLst>
          </p:nvPr>
        </p:nvGraphicFramePr>
        <p:xfrm>
          <a:off x="2915717" y="1412875"/>
          <a:ext cx="2592387" cy="2303463"/>
        </p:xfrm>
        <a:graphic>
          <a:graphicData uri="http://schemas.openxmlformats.org/drawingml/2006/table">
            <a:tbl>
              <a:tblPr/>
              <a:tblGrid>
                <a:gridCol w="598487"/>
                <a:gridCol w="498475"/>
                <a:gridCol w="498475"/>
                <a:gridCol w="498475"/>
                <a:gridCol w="4984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72"/>
          <p:cNvSpPr>
            <a:spLocks noChangeArrowheads="1"/>
          </p:cNvSpPr>
          <p:nvPr/>
        </p:nvSpPr>
        <p:spPr bwMode="auto">
          <a:xfrm>
            <a:off x="1331640" y="4179580"/>
            <a:ext cx="4889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GALLIA  EST  DIVISA  IN  PARTES  TRES</a:t>
            </a:r>
          </a:p>
        </p:txBody>
      </p:sp>
      <p:sp>
        <p:nvSpPr>
          <p:cNvPr id="13" name="Rectangle 173"/>
          <p:cNvSpPr>
            <a:spLocks noChangeArrowheads="1"/>
          </p:cNvSpPr>
          <p:nvPr/>
        </p:nvSpPr>
        <p:spPr bwMode="auto">
          <a:xfrm>
            <a:off x="1307482" y="4509120"/>
            <a:ext cx="6563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GA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LX 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AE ST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VI 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SA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IN   PA 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RT   ES   TR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75"/>
          <p:cNvSpPr>
            <a:spLocks noChangeShapeType="1"/>
          </p:cNvSpPr>
          <p:nvPr/>
        </p:nvSpPr>
        <p:spPr bwMode="auto">
          <a:xfrm>
            <a:off x="4282554" y="1700213"/>
            <a:ext cx="115252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76"/>
          <p:cNvSpPr>
            <a:spLocks noChangeShapeType="1"/>
          </p:cNvSpPr>
          <p:nvPr/>
        </p:nvSpPr>
        <p:spPr bwMode="auto">
          <a:xfrm flipH="1">
            <a:off x="4282554" y="2205038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Line 178"/>
          <p:cNvSpPr>
            <a:spLocks noChangeShapeType="1"/>
          </p:cNvSpPr>
          <p:nvPr/>
        </p:nvSpPr>
        <p:spPr bwMode="auto">
          <a:xfrm>
            <a:off x="4282554" y="1700213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179"/>
          <p:cNvSpPr>
            <a:spLocks noChangeShapeType="1"/>
          </p:cNvSpPr>
          <p:nvPr/>
        </p:nvSpPr>
        <p:spPr bwMode="auto">
          <a:xfrm>
            <a:off x="4715942" y="2636838"/>
            <a:ext cx="43180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Line 180"/>
          <p:cNvSpPr>
            <a:spLocks noChangeShapeType="1"/>
          </p:cNvSpPr>
          <p:nvPr/>
        </p:nvSpPr>
        <p:spPr bwMode="auto">
          <a:xfrm>
            <a:off x="4715942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Line 181"/>
          <p:cNvSpPr>
            <a:spLocks noChangeShapeType="1"/>
          </p:cNvSpPr>
          <p:nvPr/>
        </p:nvSpPr>
        <p:spPr bwMode="auto">
          <a:xfrm flipH="1">
            <a:off x="4715942" y="36449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3707904" y="2564904"/>
            <a:ext cx="10081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808366" y="4942626"/>
            <a:ext cx="529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VY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TU  CK UL  UY  HO  KU  OX   YX   XO 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YX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331640" y="494116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DE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773208" y="493012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MV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274421" y="49411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MK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35502" y="54197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Decrittazione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statistica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571016" y="876696"/>
            <a:ext cx="5578475" cy="6008688"/>
            <a:chOff x="336" y="535"/>
            <a:chExt cx="3514" cy="3785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36" y="842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336" y="535"/>
              <a:ext cx="3514" cy="3785"/>
              <a:chOff x="336" y="535"/>
              <a:chExt cx="3514" cy="3785"/>
            </a:xfrm>
          </p:grpSpPr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384" y="535"/>
                <a:ext cx="3466" cy="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fr-FR" baseline="-30000" dirty="0">
                    <a:cs typeface="Times New Roman" pitchFamily="18" charset="0"/>
                  </a:rPr>
                  <a:t> </a:t>
                </a:r>
                <a:endParaRPr lang="it-IT" dirty="0" smtClean="0"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lett.         </a:t>
                </a:r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freq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              lett.        </a:t>
                </a:r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freq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it-IT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a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10,4                    n           6,6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b             1,0                    o           8,6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c             4,3                    p           3,3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d             3,6                    </a:t>
                </a:r>
                <a:r>
                  <a:rPr lang="fr-FR" sz="2800" b="1" baseline="-30000" dirty="0">
                    <a:latin typeface="Times New Roman" pitchFamily="18" charset="0"/>
                    <a:cs typeface="Times New Roman" pitchFamily="18" charset="0"/>
                  </a:rPr>
                  <a:t>q           0,6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e           12,6                    r            6,6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f              0,7                    s           6,0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g             2,0                    t            6,0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de-DE" sz="2800" b="1" baseline="-30000" dirty="0">
                    <a:latin typeface="Times New Roman" pitchFamily="18" charset="0"/>
                    <a:cs typeface="Times New Roman" pitchFamily="18" charset="0"/>
                  </a:rPr>
                  <a:t>h             1,2                    u           3,0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i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11,7        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v           1,6         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l              6,6                    z           1,0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m            2,6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2800" b="1" dirty="0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336" y="83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336" y="4058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880" y="832"/>
                <a:ext cx="0" cy="3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36" y="109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1584" y="832"/>
                <a:ext cx="0" cy="3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6732240" y="242967"/>
            <a:ext cx="2195512" cy="2608228"/>
            <a:chOff x="6804248" y="242967"/>
            <a:chExt cx="2195512" cy="260822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42967"/>
              <a:ext cx="2195512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6952075" y="2204864"/>
              <a:ext cx="17963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Edgar Allan Poe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(1809-1849)</a:t>
              </a:r>
              <a:endParaRPr lang="it-IT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71800" y="3362216"/>
            <a:ext cx="610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53++!305))6*;4826)4+.)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);806*;48!8`60))85;]8*:+*8!83(88)5*!;46(;88*96*?;8)*+(;485);5*!2:*+(;4956*2(5* -4)8`8*; 4069285);)6 !8)4++; 1( +9;48081;8:8+1;48!85;4)485!528806*81(+9;48;(88;4(+?34;48)4+;161;:188;+?;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566088" y="541973"/>
            <a:ext cx="3996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Lo scarabeo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d'oro (1843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9750" y="1916832"/>
            <a:ext cx="1781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8   = 33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;    = 26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4   = 19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+ ) = 16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*    = 13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5    = 12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6    = 11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! 1  = 8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0    = 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9 2 = 5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: 3 = 4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?   = 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`    = 2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- .  =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48130" y="1905784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81468" y="2193122"/>
            <a:ext cx="269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595755" y="251697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19672" y="278092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</a:t>
            </a:r>
          </a:p>
          <a:p>
            <a:r>
              <a:rPr lang="it-IT" b="1" dirty="0" smtClean="0"/>
              <a:t>.</a:t>
            </a:r>
          </a:p>
          <a:p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03325" y="269875"/>
            <a:ext cx="620875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/>
              <a:t>:</a:t>
            </a:r>
          </a:p>
          <a:p>
            <a:endParaRPr lang="en-US" sz="800" dirty="0"/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OMNIA GALL IA  EST  DIV I SA  I N   PARTES  TRE S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 GHDT BT FFDT  VOP ADRDOT  DH   LTDPVO  PNV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194300" y="3316292"/>
            <a:ext cx="1504950" cy="369888"/>
            <a:chOff x="2352" y="1886"/>
            <a:chExt cx="948" cy="233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2352" y="1968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774" y="1886"/>
              <a:ext cx="5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R, S, T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219700" y="4835530"/>
            <a:ext cx="1470025" cy="369888"/>
            <a:chOff x="2352" y="2370"/>
            <a:chExt cx="926" cy="233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352" y="2448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774" y="2370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A, E, I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Group 48"/>
          <p:cNvGraphicFramePr>
            <a:graphicFrameLocks noGrp="1"/>
          </p:cNvGraphicFramePr>
          <p:nvPr/>
        </p:nvGraphicFramePr>
        <p:xfrm>
          <a:off x="2627313" y="2251075"/>
          <a:ext cx="2449512" cy="3576638"/>
        </p:xfrm>
        <a:graphic>
          <a:graphicData uri="http://schemas.openxmlformats.org/drawingml/2006/table">
            <a:tbl>
              <a:tblPr/>
              <a:tblGrid>
                <a:gridCol w="1563687"/>
                <a:gridCol w="885825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1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1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= 6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= 4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= 2 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= 3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= 1 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1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2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= 5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 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3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1266825" y="3300417"/>
            <a:ext cx="1347788" cy="369888"/>
            <a:chOff x="798" y="2079"/>
            <a:chExt cx="849" cy="233"/>
          </a:xfrm>
        </p:grpSpPr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798" y="2079"/>
              <a:ext cx="5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A, E, I 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54"/>
            <p:cNvSpPr>
              <a:spLocks noChangeArrowheads="1"/>
            </p:cNvSpPr>
            <p:nvPr/>
          </p:nvSpPr>
          <p:spPr bwMode="auto">
            <a:xfrm flipH="1">
              <a:off x="1311" y="2146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38469" y="537632"/>
            <a:ext cx="50538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 smtClean="0"/>
              <a:t>: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PGNOGBBQFGNECOOMPFMPQRITCAMVCOMTMVTQACMRGTZPCRGNACQREZTC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016406"/>
              </p:ext>
            </p:extLst>
          </p:nvPr>
        </p:nvGraphicFramePr>
        <p:xfrm>
          <a:off x="2267744" y="1700808"/>
          <a:ext cx="2759968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12"/>
                <a:gridCol w="360040"/>
                <a:gridCol w="360040"/>
                <a:gridCol w="432048"/>
                <a:gridCol w="432048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t-IT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652120" y="1988840"/>
            <a:ext cx="16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Ipotesi: E, I, A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      R, L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5805264"/>
            <a:ext cx="499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NELMEZZODELCAMMINDINOSTRAVITAMIRITROVAPERUNASELVAOSCURA…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16600" y="2521848"/>
            <a:ext cx="252028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101360" y="5486095"/>
            <a:ext cx="252028" cy="207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3112408" y="3992488"/>
            <a:ext cx="1830680" cy="228600"/>
            <a:chOff x="3112408" y="3992488"/>
            <a:chExt cx="1830680" cy="228600"/>
          </a:xfrm>
        </p:grpSpPr>
        <p:sp>
          <p:nvSpPr>
            <p:cNvPr id="17" name="Rettangolo 16"/>
            <p:cNvSpPr/>
            <p:nvPr/>
          </p:nvSpPr>
          <p:spPr>
            <a:xfrm>
              <a:off x="3112408" y="3992488"/>
              <a:ext cx="252028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691060" y="3992488"/>
              <a:ext cx="252028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5724128" y="3212976"/>
            <a:ext cx="16337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Infatti: </a:t>
            </a:r>
          </a:p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=E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=R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771800" y="332656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 a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doppiachiave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347" y="2276872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Il cifrario dei nichilisti (XIX sec.)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683345"/>
              </p:ext>
            </p:extLst>
          </p:nvPr>
        </p:nvGraphicFramePr>
        <p:xfrm>
          <a:off x="4404320" y="1306448"/>
          <a:ext cx="3624064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12"/>
                <a:gridCol w="576064"/>
                <a:gridCol w="576064"/>
                <a:gridCol w="720080"/>
                <a:gridCol w="576064"/>
                <a:gridCol w="720080"/>
              </a:tblGrid>
              <a:tr h="232019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A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V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E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IJ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K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W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Y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Z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746901" y="3822184"/>
            <a:ext cx="49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    A   L  A   Z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O  D    I  N  V   E  R  N   O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30 00 21 00 44 44 24 10 14 23 01 02 32 23 24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46901" y="4437112"/>
            <a:ext cx="492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44 00 32 44 00 32 44 00 32 44 00 32 44 00 32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68160" y="4912320"/>
            <a:ext cx="492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24 00 03 44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21 13 10 41 12 01 34 21 23 01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26264" y="5157135"/>
            <a:ext cx="47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  A   B  Z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L  H  D  W  G  V  T   L  N  V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2362" y="3933056"/>
            <a:ext cx="25355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Chiave di cifrario AVE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Chiave di messaggio 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Z   A  R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44 00 32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788024" y="3861047"/>
            <a:ext cx="604788" cy="1657817"/>
            <a:chOff x="4788024" y="3861047"/>
            <a:chExt cx="604788" cy="1657817"/>
          </a:xfrm>
        </p:grpSpPr>
        <p:grpSp>
          <p:nvGrpSpPr>
            <p:cNvPr id="19" name="Gruppo 37"/>
            <p:cNvGrpSpPr/>
            <p:nvPr/>
          </p:nvGrpSpPr>
          <p:grpSpPr>
            <a:xfrm>
              <a:off x="4816748" y="5302840"/>
              <a:ext cx="576064" cy="216024"/>
              <a:chOff x="1300108" y="5085184"/>
              <a:chExt cx="576064" cy="216024"/>
            </a:xfrm>
          </p:grpSpPr>
          <p:cxnSp>
            <p:nvCxnSpPr>
              <p:cNvPr id="24" name="Connettore 1 23"/>
              <p:cNvCxnSpPr/>
              <p:nvPr/>
            </p:nvCxnSpPr>
            <p:spPr>
              <a:xfrm>
                <a:off x="1300108" y="53012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flipV="1">
                <a:off x="1300108" y="5101153"/>
                <a:ext cx="0" cy="200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1876172" y="5085184"/>
                <a:ext cx="0" cy="200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o 28"/>
            <p:cNvGrpSpPr/>
            <p:nvPr/>
          </p:nvGrpSpPr>
          <p:grpSpPr>
            <a:xfrm rot="10800000">
              <a:off x="4788024" y="3861047"/>
              <a:ext cx="576064" cy="216024"/>
              <a:chOff x="1331640" y="5085184"/>
              <a:chExt cx="576064" cy="216024"/>
            </a:xfrm>
          </p:grpSpPr>
          <p:cxnSp>
            <p:nvCxnSpPr>
              <p:cNvPr id="21" name="Connettore 1 20"/>
              <p:cNvCxnSpPr/>
              <p:nvPr/>
            </p:nvCxnSpPr>
            <p:spPr>
              <a:xfrm>
                <a:off x="1331640" y="53012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1331640" y="5101153"/>
                <a:ext cx="0" cy="200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1907704" y="5085184"/>
                <a:ext cx="0" cy="200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po 26"/>
          <p:cNvGrpSpPr/>
          <p:nvPr/>
        </p:nvGrpSpPr>
        <p:grpSpPr>
          <a:xfrm>
            <a:off x="5076056" y="3708088"/>
            <a:ext cx="625484" cy="1994008"/>
            <a:chOff x="5076056" y="3708088"/>
            <a:chExt cx="625484" cy="1994008"/>
          </a:xfrm>
        </p:grpSpPr>
        <p:grpSp>
          <p:nvGrpSpPr>
            <p:cNvPr id="28" name="Gruppo 38"/>
            <p:cNvGrpSpPr/>
            <p:nvPr/>
          </p:nvGrpSpPr>
          <p:grpSpPr>
            <a:xfrm>
              <a:off x="5076056" y="5316974"/>
              <a:ext cx="576064" cy="385122"/>
              <a:chOff x="1559416" y="5057790"/>
              <a:chExt cx="576064" cy="385122"/>
            </a:xfrm>
          </p:grpSpPr>
          <p:cxnSp>
            <p:nvCxnSpPr>
              <p:cNvPr id="33" name="Connettore 1 32"/>
              <p:cNvCxnSpPr/>
              <p:nvPr/>
            </p:nvCxnSpPr>
            <p:spPr>
              <a:xfrm>
                <a:off x="1559416" y="5442912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559416" y="5242857"/>
                <a:ext cx="0" cy="200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flipV="1">
                <a:off x="2135480" y="5057790"/>
                <a:ext cx="0" cy="3691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o 48"/>
            <p:cNvGrpSpPr/>
            <p:nvPr/>
          </p:nvGrpSpPr>
          <p:grpSpPr>
            <a:xfrm>
              <a:off x="5125476" y="3708088"/>
              <a:ext cx="576064" cy="438730"/>
              <a:chOff x="2771800" y="5510550"/>
              <a:chExt cx="576064" cy="438730"/>
            </a:xfrm>
          </p:grpSpPr>
          <p:cxnSp>
            <p:nvCxnSpPr>
              <p:cNvPr id="30" name="Connettore 1 29"/>
              <p:cNvCxnSpPr/>
              <p:nvPr/>
            </p:nvCxnSpPr>
            <p:spPr>
              <a:xfrm rot="10800000">
                <a:off x="2771800" y="5510550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3347864" y="5510550"/>
                <a:ext cx="0" cy="438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2771800" y="5526518"/>
                <a:ext cx="0" cy="128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6125" y="1412875"/>
            <a:ext cx="3768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rendere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uguali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4976" y="1916113"/>
            <a:ext cx="7696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Omofoni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→ 11, 18, 37, 67, 54, 12, 43, 47, 98, 22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 → 72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 → 15, 29, 92, 32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→ 10, 36, 66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it-IT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9750" y="4960938"/>
            <a:ext cx="5020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Nulle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RAMO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LAGO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COMO...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27767" y="333375"/>
            <a:ext cx="3472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cifrari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polialfabetici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80" y="1268760"/>
            <a:ext cx="3795204" cy="36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276558" y="529516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disco cifrante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076056" y="235967"/>
            <a:ext cx="3891065" cy="3890750"/>
            <a:chOff x="5076056" y="235967"/>
            <a:chExt cx="3891065" cy="3890750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3227" y="235967"/>
              <a:ext cx="2189163" cy="3095625"/>
            </a:xfrm>
            <a:prstGeom prst="rect">
              <a:avLst/>
            </a:prstGeom>
            <a:noFill/>
          </p:spPr>
        </p:pic>
        <p:grpSp>
          <p:nvGrpSpPr>
            <p:cNvPr id="14" name="Gruppo 16"/>
            <p:cNvGrpSpPr/>
            <p:nvPr/>
          </p:nvGrpSpPr>
          <p:grpSpPr>
            <a:xfrm>
              <a:off x="5076056" y="3429000"/>
              <a:ext cx="3891065" cy="697717"/>
              <a:chOff x="3345231" y="4603491"/>
              <a:chExt cx="3891065" cy="697717"/>
            </a:xfrm>
          </p:grpSpPr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3345231" y="4603491"/>
                <a:ext cx="389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Leon Battista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Alberti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(1404-1472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5277806" y="4901098"/>
                <a:ext cx="18838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(De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cifris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,1466)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CasellaDiTesto 16"/>
          <p:cNvSpPr txBox="1"/>
          <p:nvPr/>
        </p:nvSpPr>
        <p:spPr>
          <a:xfrm>
            <a:off x="842825" y="5373216"/>
            <a:ext cx="6681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Unicity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…con 30 lettere [di una sostituzione monoalfabetica] esiste sempre una soluzione unica e con 20 è facile trovare un certo numero di soluzioni.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Shannon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1945)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2684552" y="1268760"/>
            <a:ext cx="3638426" cy="4131751"/>
            <a:chOff x="2684552" y="1268760"/>
            <a:chExt cx="3638426" cy="4131751"/>
          </a:xfrm>
        </p:grpSpPr>
        <p:pic>
          <p:nvPicPr>
            <p:cNvPr id="11" name="Picture 19" descr="File:Jefferson's disk cipher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4552" y="1268760"/>
              <a:ext cx="3638426" cy="2837627"/>
            </a:xfrm>
            <a:prstGeom prst="rect">
              <a:avLst/>
            </a:prstGeom>
            <a:noFill/>
          </p:spPr>
        </p:pic>
        <p:sp>
          <p:nvSpPr>
            <p:cNvPr id="12" name="CasellaDiTesto 11"/>
            <p:cNvSpPr txBox="1"/>
            <p:nvPr/>
          </p:nvSpPr>
          <p:spPr>
            <a:xfrm>
              <a:off x="3299653" y="4077072"/>
              <a:ext cx="21980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Disco di Jefferson </a:t>
              </a: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(1790-1800)</a:t>
              </a: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36 dischi di legno</a:t>
              </a:r>
            </a:p>
            <a:p>
              <a:pPr algn="ctr"/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36! 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≈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3.72 ·10</a:t>
              </a:r>
              <a:r>
                <a:rPr lang="it-IT" sz="2000" b="1" baseline="30000" dirty="0">
                  <a:latin typeface="Times New Roman" pitchFamily="18" charset="0"/>
                  <a:cs typeface="Times New Roman" pitchFamily="18" charset="0"/>
                </a:rPr>
                <a:t>41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72088" y="1268760"/>
            <a:ext cx="2413199" cy="4556248"/>
            <a:chOff x="971600" y="1792851"/>
            <a:chExt cx="2413199" cy="4556248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971600" y="5641213"/>
              <a:ext cx="239039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Disco di della Porta </a:t>
              </a: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(1563) 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2" descr="http://htmlimg3.scribdassets.com/8wtczqab7k5r6ap/images/57-24cacafcc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92851"/>
              <a:ext cx="2413199" cy="384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/>
          <p:cNvGrpSpPr/>
          <p:nvPr/>
        </p:nvGrpSpPr>
        <p:grpSpPr>
          <a:xfrm>
            <a:off x="3692664" y="3861048"/>
            <a:ext cx="4680520" cy="2776022"/>
            <a:chOff x="4211960" y="3806090"/>
            <a:chExt cx="4680520" cy="2776022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4211960" y="5876964"/>
              <a:ext cx="1841962" cy="705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Disco di </a:t>
              </a:r>
              <a:r>
                <a:rPr lang="it-IT" sz="2000" b="1" dirty="0" err="1" smtClean="0">
                  <a:latin typeface="Times New Roman" pitchFamily="18" charset="0"/>
                  <a:cs typeface="Times New Roman" pitchFamily="18" charset="0"/>
                </a:rPr>
                <a:t>Hicks</a:t>
              </a:r>
              <a:endParaRPr lang="it-IT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(1893)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5" descr="HicksCipherDisk-1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3806090"/>
              <a:ext cx="2880320" cy="2764974"/>
            </a:xfrm>
            <a:prstGeom prst="rect">
              <a:avLst/>
            </a:prstGeom>
            <a:noFill/>
          </p:spPr>
        </p:pic>
      </p:grpSp>
      <p:sp>
        <p:nvSpPr>
          <p:cNvPr id="19" name="CasellaDiTesto 18"/>
          <p:cNvSpPr txBox="1"/>
          <p:nvPr/>
        </p:nvSpPr>
        <p:spPr>
          <a:xfrm>
            <a:off x="3378344" y="548680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Dischi cifranti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26998" y="489551"/>
            <a:ext cx="4682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Intercettazione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messaggio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4261682" y="2941398"/>
            <a:ext cx="485775" cy="1538447"/>
            <a:chOff x="2592" y="2064"/>
            <a:chExt cx="306" cy="881"/>
          </a:xfrm>
        </p:grpSpPr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2592" y="2064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645" y="2681"/>
              <a:ext cx="1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769224" y="2435041"/>
            <a:ext cx="7877175" cy="672307"/>
            <a:chOff x="437" y="1706"/>
            <a:chExt cx="4962" cy="385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472" y="1744"/>
              <a:ext cx="936" cy="3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Cifratura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152" y="1752"/>
              <a:ext cx="1283" cy="3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Decifrazione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37" y="1776"/>
              <a:ext cx="4962" cy="296"/>
              <a:chOff x="453" y="1776"/>
              <a:chExt cx="4962" cy="296"/>
            </a:xfrm>
          </p:grpSpPr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453" y="1776"/>
                <a:ext cx="2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5158" y="1781"/>
                <a:ext cx="25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656" y="1706"/>
              <a:ext cx="816" cy="233"/>
              <a:chOff x="672" y="1706"/>
              <a:chExt cx="816" cy="233"/>
            </a:xfrm>
          </p:grpSpPr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706"/>
                <a:ext cx="2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432" y="1724"/>
              <a:ext cx="720" cy="233"/>
              <a:chOff x="2448" y="1724"/>
              <a:chExt cx="720" cy="233"/>
            </a:xfrm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2688" y="1724"/>
                <a:ext cx="1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4468" y="1716"/>
              <a:ext cx="672" cy="233"/>
              <a:chOff x="4468" y="1716"/>
              <a:chExt cx="672" cy="233"/>
            </a:xfrm>
          </p:grpSpPr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4468" y="190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4660" y="1716"/>
                <a:ext cx="2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57200" y="5334000"/>
            <a:ext cx="7467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decrittazione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Enigma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Bletchey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 (Alan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Turing, 1942)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1" name="Picture 4" descr="http://htmlimg4.scribdassets.com/8wtczqab7k5r6ap/images/29-b373fa0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48" y="207570"/>
            <a:ext cx="4578032" cy="63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845916" y="2978949"/>
            <a:ext cx="3601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di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Trithemius</a:t>
            </a: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(1508)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745512" y="548680"/>
            <a:ext cx="362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di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Thritemius</a:t>
            </a: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11560" y="1271702"/>
            <a:ext cx="6439913" cy="5305426"/>
            <a:chOff x="1948511" y="1268760"/>
            <a:chExt cx="6439913" cy="530542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948511" y="6165304"/>
              <a:ext cx="16873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Tabula </a:t>
              </a:r>
              <a:r>
                <a:rPr lang="it-IT" sz="2000" b="1" dirty="0" err="1" smtClean="0">
                  <a:latin typeface="Times New Roman" pitchFamily="18" charset="0"/>
                  <a:cs typeface="Times New Roman" pitchFamily="18" charset="0"/>
                </a:rPr>
                <a:t>recta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3" name="Picture 2" descr="http://htmlimg3.scribdassets.com/8wtczqab7k5r6ap/images/140-5cf4946ab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24" y="1268760"/>
              <a:ext cx="4838700" cy="530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793" y="1268760"/>
            <a:ext cx="4518455" cy="52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856945" y="260648"/>
            <a:ext cx="5412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Cifrario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autoreciproco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di </a:t>
            </a:r>
          </a:p>
          <a:p>
            <a:pPr algn="ctr"/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Giovan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Battista della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Porta (1563)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1913220" y="2977207"/>
            <a:ext cx="6979260" cy="3548137"/>
            <a:chOff x="1913220" y="2977207"/>
            <a:chExt cx="6979260" cy="3548137"/>
          </a:xfrm>
        </p:grpSpPr>
        <p:grpSp>
          <p:nvGrpSpPr>
            <p:cNvPr id="11" name="Gruppo 24"/>
            <p:cNvGrpSpPr/>
            <p:nvPr/>
          </p:nvGrpSpPr>
          <p:grpSpPr>
            <a:xfrm>
              <a:off x="5796136" y="2977207"/>
              <a:ext cx="3096344" cy="3548137"/>
              <a:chOff x="5796136" y="2977207"/>
              <a:chExt cx="3096344" cy="3548137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5796136" y="5509681"/>
                <a:ext cx="26642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Blaise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Vigen</a:t>
                </a:r>
                <a:r>
                  <a:rPr lang="it-IT" sz="20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ère</a:t>
                </a:r>
                <a:r>
                  <a:rPr lang="it-IT" sz="20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(1523-1596), diplomatico francese</a:t>
                </a:r>
              </a:p>
            </p:txBody>
          </p:sp>
          <p:pic>
            <p:nvPicPr>
              <p:cNvPr id="14" name="Picture 28" descr="20090225213917!Vigener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87468" y="2977207"/>
                <a:ext cx="2005012" cy="2592387"/>
              </a:xfrm>
              <a:prstGeom prst="rect">
                <a:avLst/>
              </a:prstGeom>
              <a:noFill/>
            </p:spPr>
          </p:pic>
        </p:grpSp>
        <p:sp>
          <p:nvSpPr>
            <p:cNvPr id="12" name="CasellaDiTesto 11"/>
            <p:cNvSpPr txBox="1"/>
            <p:nvPr/>
          </p:nvSpPr>
          <p:spPr>
            <a:xfrm>
              <a:off x="1913220" y="2977788"/>
              <a:ext cx="431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Cifrario di </a:t>
              </a:r>
              <a:r>
                <a:rPr lang="it-IT" sz="2800" b="1" dirty="0" err="1" smtClean="0">
                  <a:latin typeface="Times New Roman" pitchFamily="18" charset="0"/>
                  <a:cs typeface="Times New Roman" pitchFamily="18" charset="0"/>
                </a:rPr>
                <a:t>Vigènere</a:t>
              </a:r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 (1585)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676988" y="4191471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 U T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I  A C A  S A …..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>
            <a:hlinkClick r:id="" action="ppaction://hlinkshowjump?jump=nextslide"/>
          </p:cNvPr>
          <p:cNvSpPr txBox="1"/>
          <p:nvPr/>
        </p:nvSpPr>
        <p:spPr>
          <a:xfrm>
            <a:off x="1676988" y="4623519"/>
            <a:ext cx="35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 M A N I  D O MA ….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692696"/>
            <a:ext cx="6896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Esempio: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N E L M E Z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O C D E L C A M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I N D I E N O S  T R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A…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 R Y Z  R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B  P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Q X O Z  Y 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U P  BUQ C  D H I G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Y…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34808" y="908720"/>
            <a:ext cx="9371384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A B C D E F G H I L M N O P Q R S T U V Z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B C D E F G H I L M N O P Q R S T U V Z A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C D E F G H I L M N O P Q R S T U V Z A B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D E F G H I L M N O P Q R S T U V Z A B C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E F G H I L M N O P Q R S T U V Z A B C D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F G H I L M N O P Q R S T U V Z A B C D E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G H I L M N O P Q R S T U V Z A B C D E F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H I L M N O P Q R S T U V Z A B C D E F G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I L M N O P Q R S T U V Z A B C D E F G H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L M N O P Q R S T U V Z A B C D E F G H I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M N O P Q R S T U V Z A B C D E F G H I L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N O P Q R S T U V Z A B C D E F G H I L M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O P Q R S T U V Z A B C D E F G H I L M N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P Q R S T U V Z A B C D E F G H I L M N O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Q R S T U V Z A B C D E F G H I L M N O P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R S T U V Z A B C D E F G H I L M N O P Q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S T U V Z A B C D E F G H I L M N O P Q R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T U V Z A B C D E F G H I L M N O P Q R S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U V Z A B C D E F G H I L M N O P Q R S T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V Z A B C D E F G H I L M N O P Q R S T U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Z A B C D E F G H I L M N O P Q R S T U V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763688" y="317980"/>
            <a:ext cx="4421064" cy="1643620"/>
            <a:chOff x="1567096" y="317980"/>
            <a:chExt cx="4421064" cy="1643620"/>
          </a:xfrm>
        </p:grpSpPr>
        <p:grpSp>
          <p:nvGrpSpPr>
            <p:cNvPr id="12" name="Gruppo 15"/>
            <p:cNvGrpSpPr/>
            <p:nvPr/>
          </p:nvGrpSpPr>
          <p:grpSpPr>
            <a:xfrm>
              <a:off x="1567096" y="317980"/>
              <a:ext cx="4421064" cy="1643620"/>
              <a:chOff x="1810360" y="303692"/>
              <a:chExt cx="4421064" cy="1643620"/>
            </a:xfrm>
          </p:grpSpPr>
          <p:sp>
            <p:nvSpPr>
              <p:cNvPr id="14" name="Freccia a destra 13"/>
              <p:cNvSpPr/>
              <p:nvPr/>
            </p:nvSpPr>
            <p:spPr>
              <a:xfrm>
                <a:off x="1810360" y="1587272"/>
                <a:ext cx="489204" cy="36004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reccia a destra 14"/>
              <p:cNvSpPr/>
              <p:nvPr/>
            </p:nvSpPr>
            <p:spPr>
              <a:xfrm rot="5400000">
                <a:off x="5806802" y="368274"/>
                <a:ext cx="489204" cy="36004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>
              <a:hlinkClick r:id="" action="ppaction://hlinkshowjump?jump=previousslide"/>
            </p:cNvPr>
            <p:cNvSpPr/>
            <p:nvPr/>
          </p:nvSpPr>
          <p:spPr>
            <a:xfrm>
              <a:off x="5709272" y="1659280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2" name="Gruppo 9"/>
          <p:cNvGrpSpPr/>
          <p:nvPr/>
        </p:nvGrpSpPr>
        <p:grpSpPr>
          <a:xfrm>
            <a:off x="2411760" y="2545159"/>
            <a:ext cx="6480720" cy="3980185"/>
            <a:chOff x="2411760" y="2545159"/>
            <a:chExt cx="6480720" cy="3980185"/>
          </a:xfrm>
        </p:grpSpPr>
        <p:grpSp>
          <p:nvGrpSpPr>
            <p:cNvPr id="3" name="Gruppo 24"/>
            <p:cNvGrpSpPr/>
            <p:nvPr/>
          </p:nvGrpSpPr>
          <p:grpSpPr>
            <a:xfrm>
              <a:off x="5796136" y="2977207"/>
              <a:ext cx="3096344" cy="3548137"/>
              <a:chOff x="5796136" y="2977207"/>
              <a:chExt cx="3096344" cy="3548137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5796136" y="5509681"/>
                <a:ext cx="26642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Blaise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Vigen</a:t>
                </a:r>
                <a:r>
                  <a:rPr lang="it-IT" sz="20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ère</a:t>
                </a:r>
                <a:r>
                  <a:rPr lang="it-IT" sz="20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(1523-1596), diplomatico francese</a:t>
                </a:r>
              </a:p>
            </p:txBody>
          </p:sp>
          <p:pic>
            <p:nvPicPr>
              <p:cNvPr id="14" name="Picture 28" descr="20090225213917!Vigener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87468" y="2977207"/>
                <a:ext cx="2005012" cy="2592387"/>
              </a:xfrm>
              <a:prstGeom prst="rect">
                <a:avLst/>
              </a:prstGeom>
              <a:noFill/>
            </p:spPr>
          </p:pic>
        </p:grpSp>
        <p:sp>
          <p:nvSpPr>
            <p:cNvPr id="12" name="CasellaDiTesto 11"/>
            <p:cNvSpPr txBox="1"/>
            <p:nvPr/>
          </p:nvSpPr>
          <p:spPr>
            <a:xfrm>
              <a:off x="2411760" y="2545159"/>
              <a:ext cx="431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Cifrario di </a:t>
              </a:r>
              <a:r>
                <a:rPr lang="it-IT" sz="2800" b="1" dirty="0" err="1" smtClean="0">
                  <a:latin typeface="Times New Roman" pitchFamily="18" charset="0"/>
                  <a:cs typeface="Times New Roman" pitchFamily="18" charset="0"/>
                </a:rPr>
                <a:t>Vigènere</a:t>
              </a:r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 (1585)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259632" y="3841303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 U T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I  A C A  S A …..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>
            <a:hlinkClick r:id="" action="ppaction://hlinkshowjump?jump=nextslide"/>
          </p:cNvPr>
          <p:cNvSpPr txBox="1"/>
          <p:nvPr/>
        </p:nvSpPr>
        <p:spPr>
          <a:xfrm>
            <a:off x="1259632" y="4273351"/>
            <a:ext cx="35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 M A N I  D O MA ….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uppo 18"/>
          <p:cNvGrpSpPr/>
          <p:nvPr/>
        </p:nvGrpSpPr>
        <p:grpSpPr>
          <a:xfrm>
            <a:off x="1319462" y="4739679"/>
            <a:ext cx="1549498" cy="1219473"/>
            <a:chOff x="1319462" y="2743200"/>
            <a:chExt cx="1549498" cy="1219473"/>
          </a:xfrm>
        </p:grpSpPr>
        <p:sp>
          <p:nvSpPr>
            <p:cNvPr id="20" name="AutoShap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2743200"/>
              <a:ext cx="457200" cy="685800"/>
            </a:xfrm>
            <a:prstGeom prst="downArrow">
              <a:avLst>
                <a:gd name="adj1" fmla="val 50000"/>
                <a:gd name="adj2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319462" y="350100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it-IT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403648" y="692696"/>
            <a:ext cx="6896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N E L M E Z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O C D E L C A M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I N D I E N O S  T R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A…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 R Y Z  R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B  P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Q X O Z  Y 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U P  BUQ C  D H I G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Y…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34808" y="908720"/>
            <a:ext cx="9371384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A B C D E F G H I L M N O P Q R S T U V Z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B C D E F G H I L M N O P Q R S T U V Z A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C D E F G H I L M N O P Q R S T U V Z A B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D E F G H I L M N O P Q R S T U V Z A B C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E F G H I L M N O P Q R S T U V Z A B C D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F G H I L M N O P Q R S T U V Z A B C D E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G H I L M N O P Q R S T U V Z A B C D E F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H I L M N O P Q R S T U V Z A B C D E F G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I L M N O P Q R S T U V Z A B C D E F G H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L M N O P Q R S T U V Z A B C D E F G H I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M N O P Q R S T U V Z A B C D E F G H I L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N O P Q R S T U V Z A B C D E F G H I L M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O P Q R S T U V Z A B C D E F G H I L M N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P Q R S T U V Z A B C D E F G H I L M N O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Q R S T U V Z A B C D E F G H I L M N O P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R S T U V Z A B C D E F G H I L M N O P Q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S T U V Z A B C D E F G H I L M N O P Q R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T U V Z A B C D E F G H I L M N O P Q R S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U V Z A B C D E F G H I L M N O P Q R S T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V Z A B C D E F G H I L M N O P Q R S T U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Z A B C D E F G H I L M N O P Q R S T U V</a:t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763688" y="317980"/>
            <a:ext cx="4651376" cy="4090940"/>
            <a:chOff x="1763880" y="289404"/>
            <a:chExt cx="4651376" cy="4090940"/>
          </a:xfrm>
        </p:grpSpPr>
        <p:grpSp>
          <p:nvGrpSpPr>
            <p:cNvPr id="12" name="Gruppo 18"/>
            <p:cNvGrpSpPr/>
            <p:nvPr/>
          </p:nvGrpSpPr>
          <p:grpSpPr>
            <a:xfrm>
              <a:off x="1763880" y="289404"/>
              <a:ext cx="4651376" cy="4090940"/>
              <a:chOff x="1763880" y="289404"/>
              <a:chExt cx="4651376" cy="4090940"/>
            </a:xfrm>
          </p:grpSpPr>
          <p:sp>
            <p:nvSpPr>
              <p:cNvPr id="14" name="Freccia a destra 13"/>
              <p:cNvSpPr/>
              <p:nvPr/>
            </p:nvSpPr>
            <p:spPr>
              <a:xfrm>
                <a:off x="1763880" y="4020304"/>
                <a:ext cx="489204" cy="36004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reccia a destra 14"/>
              <p:cNvSpPr/>
              <p:nvPr/>
            </p:nvSpPr>
            <p:spPr>
              <a:xfrm rot="5400000">
                <a:off x="5990634" y="353986"/>
                <a:ext cx="489204" cy="36004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>
              <a:hlinkClick r:id="" action="ppaction://hlinkshowjump?jump=lastslideviewed"/>
            </p:cNvPr>
            <p:cNvSpPr/>
            <p:nvPr/>
          </p:nvSpPr>
          <p:spPr>
            <a:xfrm>
              <a:off x="6064736" y="4104312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8" name="Gruppo 17"/>
          <p:cNvGrpSpPr/>
          <p:nvPr/>
        </p:nvGrpSpPr>
        <p:grpSpPr>
          <a:xfrm>
            <a:off x="2411760" y="2545159"/>
            <a:ext cx="6480720" cy="3980185"/>
            <a:chOff x="2411760" y="2545159"/>
            <a:chExt cx="6480720" cy="3980185"/>
          </a:xfrm>
        </p:grpSpPr>
        <p:grpSp>
          <p:nvGrpSpPr>
            <p:cNvPr id="19" name="Gruppo 24"/>
            <p:cNvGrpSpPr/>
            <p:nvPr/>
          </p:nvGrpSpPr>
          <p:grpSpPr>
            <a:xfrm>
              <a:off x="5796136" y="2977207"/>
              <a:ext cx="3096344" cy="3548137"/>
              <a:chOff x="5796136" y="2977207"/>
              <a:chExt cx="3096344" cy="3548137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5796136" y="5509681"/>
                <a:ext cx="26642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Blaise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Vigen</a:t>
                </a:r>
                <a:r>
                  <a:rPr lang="it-IT" sz="20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ère</a:t>
                </a:r>
                <a:r>
                  <a:rPr lang="it-IT" sz="20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(1523-1596), diplomatico francese</a:t>
                </a:r>
              </a:p>
            </p:txBody>
          </p:sp>
          <p:pic>
            <p:nvPicPr>
              <p:cNvPr id="25" name="Picture 28" descr="20090225213917!Vigener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87468" y="2977207"/>
                <a:ext cx="2005012" cy="2592387"/>
              </a:xfrm>
              <a:prstGeom prst="rect">
                <a:avLst/>
              </a:prstGeom>
              <a:noFill/>
            </p:spPr>
          </p:pic>
        </p:grpSp>
        <p:sp>
          <p:nvSpPr>
            <p:cNvPr id="23" name="CasellaDiTesto 22"/>
            <p:cNvSpPr txBox="1"/>
            <p:nvPr/>
          </p:nvSpPr>
          <p:spPr>
            <a:xfrm>
              <a:off x="2411760" y="2545159"/>
              <a:ext cx="431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Cifrario di </a:t>
              </a:r>
              <a:r>
                <a:rPr lang="it-IT" sz="2800" b="1" dirty="0" err="1" smtClean="0">
                  <a:latin typeface="Times New Roman" pitchFamily="18" charset="0"/>
                  <a:cs typeface="Times New Roman" pitchFamily="18" charset="0"/>
                </a:rPr>
                <a:t>Vigènere</a:t>
              </a:r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 (1585)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1259632" y="3841303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 U T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I  A C A  S A …..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>
            <a:hlinkClick r:id="" action="ppaction://hlinkshowjump?jump=nextslide"/>
          </p:cNvPr>
          <p:cNvSpPr txBox="1"/>
          <p:nvPr/>
        </p:nvSpPr>
        <p:spPr>
          <a:xfrm>
            <a:off x="1259632" y="4273351"/>
            <a:ext cx="35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 M A N I  D O MA ….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23260" y="54876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319462" y="4739679"/>
            <a:ext cx="1549498" cy="1219473"/>
            <a:chOff x="1319462" y="2743200"/>
            <a:chExt cx="1549498" cy="1219473"/>
          </a:xfrm>
        </p:grpSpPr>
        <p:sp>
          <p:nvSpPr>
            <p:cNvPr id="31" name="AutoShap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2743200"/>
              <a:ext cx="457200" cy="685800"/>
            </a:xfrm>
            <a:prstGeom prst="downArrow">
              <a:avLst>
                <a:gd name="adj1" fmla="val 50000"/>
                <a:gd name="adj2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319462" y="350100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it-IT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1403648" y="692696"/>
            <a:ext cx="6896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N E L M E Z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O C D E L C A M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I N D I E N O S  T R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A…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 R Y Z  R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B  P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Q X O Z  Y 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U P  BUQ C  D H I G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Y…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2" name="Gruppo 17"/>
          <p:cNvGrpSpPr/>
          <p:nvPr/>
        </p:nvGrpSpPr>
        <p:grpSpPr>
          <a:xfrm>
            <a:off x="2411760" y="2545159"/>
            <a:ext cx="6480720" cy="3980185"/>
            <a:chOff x="2411760" y="2545159"/>
            <a:chExt cx="6480720" cy="3980185"/>
          </a:xfrm>
        </p:grpSpPr>
        <p:grpSp>
          <p:nvGrpSpPr>
            <p:cNvPr id="3" name="Gruppo 24"/>
            <p:cNvGrpSpPr/>
            <p:nvPr/>
          </p:nvGrpSpPr>
          <p:grpSpPr>
            <a:xfrm>
              <a:off x="5796136" y="2977207"/>
              <a:ext cx="3096344" cy="3548137"/>
              <a:chOff x="5796136" y="2977207"/>
              <a:chExt cx="3096344" cy="3548137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5796136" y="5509681"/>
                <a:ext cx="26642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Blaise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it-IT" sz="2000" b="1" dirty="0" err="1">
                    <a:latin typeface="Times New Roman" pitchFamily="18" charset="0"/>
                    <a:cs typeface="Times New Roman" pitchFamily="18" charset="0"/>
                  </a:rPr>
                  <a:t>Vigen</a:t>
                </a:r>
                <a:r>
                  <a:rPr lang="it-IT" sz="20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ère</a:t>
                </a:r>
                <a:r>
                  <a:rPr lang="it-IT" sz="20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(1523-1596), diplomatico francese</a:t>
                </a:r>
              </a:p>
            </p:txBody>
          </p:sp>
          <p:pic>
            <p:nvPicPr>
              <p:cNvPr id="25" name="Picture 28" descr="20090225213917!Vigener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87468" y="2977207"/>
                <a:ext cx="2005012" cy="2592387"/>
              </a:xfrm>
              <a:prstGeom prst="rect">
                <a:avLst/>
              </a:prstGeom>
              <a:noFill/>
            </p:spPr>
          </p:pic>
        </p:grpSp>
        <p:sp>
          <p:nvSpPr>
            <p:cNvPr id="23" name="CasellaDiTesto 22"/>
            <p:cNvSpPr txBox="1"/>
            <p:nvPr/>
          </p:nvSpPr>
          <p:spPr>
            <a:xfrm>
              <a:off x="2411760" y="2545159"/>
              <a:ext cx="431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Cifrario di </a:t>
              </a:r>
              <a:r>
                <a:rPr lang="it-IT" sz="2800" b="1" dirty="0" err="1" smtClean="0">
                  <a:latin typeface="Times New Roman" pitchFamily="18" charset="0"/>
                  <a:cs typeface="Times New Roman" pitchFamily="18" charset="0"/>
                </a:rPr>
                <a:t>Vigènere</a:t>
              </a:r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 (1585)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1259632" y="3841303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 U T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I  A C A  S A …..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>
            <a:hlinkClick r:id="" action="ppaction://hlinkshowjump?jump=nextslide"/>
          </p:cNvPr>
          <p:cNvSpPr txBox="1"/>
          <p:nvPr/>
        </p:nvSpPr>
        <p:spPr>
          <a:xfrm>
            <a:off x="1259632" y="4273351"/>
            <a:ext cx="35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 M A N I  D O MA ….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23260" y="54876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904981" y="5497487"/>
            <a:ext cx="286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G T V I  F O  F A ….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uppo 29"/>
          <p:cNvGrpSpPr/>
          <p:nvPr/>
        </p:nvGrpSpPr>
        <p:grpSpPr>
          <a:xfrm>
            <a:off x="1319462" y="4739679"/>
            <a:ext cx="1549498" cy="1219473"/>
            <a:chOff x="1319462" y="2743200"/>
            <a:chExt cx="1549498" cy="1219473"/>
          </a:xfrm>
        </p:grpSpPr>
        <p:sp>
          <p:nvSpPr>
            <p:cNvPr id="31" name="AutoShap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2743200"/>
              <a:ext cx="457200" cy="685800"/>
            </a:xfrm>
            <a:prstGeom prst="downArrow">
              <a:avLst>
                <a:gd name="adj1" fmla="val 50000"/>
                <a:gd name="adj2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319462" y="350100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it-IT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1403648" y="692696"/>
            <a:ext cx="6896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N E L M E Z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O C D E L C A M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I N D I E N O S  T R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A…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 R Y Z  R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B  P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Q X O Z  Y 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U P  BUQ C  D H I G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Y…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411760" y="548680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metodo di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Kasiski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(1863)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1268760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Friedrich </a:t>
            </a:r>
            <a:r>
              <a:rPr lang="it-IT" sz="2000" b="1" dirty="0" err="1">
                <a:latin typeface="Times New Roman" pitchFamily="18" charset="0"/>
                <a:cs typeface="Times New Roman" pitchFamily="18" charset="0"/>
              </a:rPr>
              <a:t>Kasiski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 (1805-1881), generale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prussiano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27584" y="2206322"/>
            <a:ext cx="774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 H U A G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Q H S U O S T A F Z A H V I S M F E T I P  N A B A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971600" y="2564904"/>
            <a:ext cx="4048080" cy="585356"/>
            <a:chOff x="971600" y="2564904"/>
            <a:chExt cx="4048080" cy="585356"/>
          </a:xfrm>
        </p:grpSpPr>
        <p:grpSp>
          <p:nvGrpSpPr>
            <p:cNvPr id="14" name="Gruppo 29"/>
            <p:cNvGrpSpPr/>
            <p:nvPr/>
          </p:nvGrpSpPr>
          <p:grpSpPr>
            <a:xfrm>
              <a:off x="971600" y="2564904"/>
              <a:ext cx="4048080" cy="288032"/>
              <a:chOff x="1099984" y="2852936"/>
              <a:chExt cx="4048080" cy="288032"/>
            </a:xfrm>
          </p:grpSpPr>
          <p:cxnSp>
            <p:nvCxnSpPr>
              <p:cNvPr id="16" name="Connettore 1 15"/>
              <p:cNvCxnSpPr/>
              <p:nvPr/>
            </p:nvCxnSpPr>
            <p:spPr>
              <a:xfrm>
                <a:off x="1099984" y="3140968"/>
                <a:ext cx="4048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 flipV="1">
                <a:off x="1099984" y="2852936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flipV="1">
                <a:off x="5148064" y="2852936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sellaDiTesto 14"/>
            <p:cNvSpPr txBox="1"/>
            <p:nvPr/>
          </p:nvSpPr>
          <p:spPr>
            <a:xfrm>
              <a:off x="2627784" y="27809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38768" y="3212976"/>
            <a:ext cx="8450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 S 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E R  E O N O N E S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 E R E Q  U E  S T O E I  L  P R O B  L E M A</a:t>
            </a: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T O C T O C T O C  T O C T O C T O  C T O C T O C T O C T O C T O C 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4365104"/>
            <a:ext cx="7702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T  O B E O R N O T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O B  E T H A T  I  S  T H E Q U E S  T  I  O N</a:t>
            </a:r>
          </a:p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R  U N R U N R U N R U N R U N R U N R U N R U N R U N R U N</a:t>
            </a:r>
          </a:p>
          <a:p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K  I O  V I   E </a:t>
            </a:r>
            <a:r>
              <a:rPr lang="it-IT" sz="20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  I G  K I  O V N  U R N V J  N U V  K H V M G Z 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I A 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755576" y="5498459"/>
            <a:ext cx="3157864" cy="309812"/>
            <a:chOff x="755576" y="5498459"/>
            <a:chExt cx="3157864" cy="309812"/>
          </a:xfrm>
        </p:grpSpPr>
        <p:grpSp>
          <p:nvGrpSpPr>
            <p:cNvPr id="22" name="Gruppo 44"/>
            <p:cNvGrpSpPr/>
            <p:nvPr/>
          </p:nvGrpSpPr>
          <p:grpSpPr>
            <a:xfrm>
              <a:off x="755576" y="5501466"/>
              <a:ext cx="936104" cy="306805"/>
              <a:chOff x="755576" y="5786491"/>
              <a:chExt cx="936104" cy="306805"/>
            </a:xfrm>
          </p:grpSpPr>
          <p:cxnSp>
            <p:nvCxnSpPr>
              <p:cNvPr id="27" name="Connettore 1 26"/>
              <p:cNvCxnSpPr/>
              <p:nvPr/>
            </p:nvCxnSpPr>
            <p:spPr>
              <a:xfrm>
                <a:off x="755576" y="6093296"/>
                <a:ext cx="9361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V="1">
                <a:off x="755576" y="5802257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 flipV="1">
                <a:off x="1685910" y="5786491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o 45"/>
            <p:cNvGrpSpPr/>
            <p:nvPr/>
          </p:nvGrpSpPr>
          <p:grpSpPr>
            <a:xfrm>
              <a:off x="2983632" y="5498459"/>
              <a:ext cx="929808" cy="306805"/>
              <a:chOff x="740336" y="5786491"/>
              <a:chExt cx="929808" cy="306805"/>
            </a:xfrm>
          </p:grpSpPr>
          <p:cxnSp>
            <p:nvCxnSpPr>
              <p:cNvPr id="24" name="Connettore 1 23"/>
              <p:cNvCxnSpPr/>
              <p:nvPr/>
            </p:nvCxnSpPr>
            <p:spPr>
              <a:xfrm>
                <a:off x="740336" y="6093296"/>
                <a:ext cx="925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flipV="1">
                <a:off x="755576" y="5802257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1670144" y="5786491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29"/>
          <p:cNvGrpSpPr/>
          <p:nvPr/>
        </p:nvGrpSpPr>
        <p:grpSpPr>
          <a:xfrm>
            <a:off x="1187624" y="5828545"/>
            <a:ext cx="2319496" cy="624791"/>
            <a:chOff x="1187624" y="5828545"/>
            <a:chExt cx="2319496" cy="624791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2267744" y="60840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uppo 67"/>
            <p:cNvGrpSpPr/>
            <p:nvPr/>
          </p:nvGrpSpPr>
          <p:grpSpPr>
            <a:xfrm>
              <a:off x="1187624" y="5828545"/>
              <a:ext cx="2319496" cy="291039"/>
              <a:chOff x="1187624" y="5843785"/>
              <a:chExt cx="2319496" cy="291039"/>
            </a:xfrm>
          </p:grpSpPr>
          <p:cxnSp>
            <p:nvCxnSpPr>
              <p:cNvPr id="33" name="Connettore 1 32"/>
              <p:cNvCxnSpPr/>
              <p:nvPr/>
            </p:nvCxnSpPr>
            <p:spPr>
              <a:xfrm>
                <a:off x="1187624" y="6134824"/>
                <a:ext cx="23153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187624" y="5843785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flipV="1">
                <a:off x="3507120" y="5843785"/>
                <a:ext cx="0" cy="2910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96846" y="513071"/>
            <a:ext cx="3733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Integrità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messaggio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73376" y="2489128"/>
            <a:ext cx="7935409" cy="592138"/>
            <a:chOff x="773376" y="2489128"/>
            <a:chExt cx="7935409" cy="592138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525976" y="2543103"/>
              <a:ext cx="1485900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Cifratura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192976" y="2543103"/>
              <a:ext cx="2036763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Decifrazione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73376" y="2593903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8301301" y="2558978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230576" y="2822503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611576" y="2501828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049976" y="282250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430976" y="2498653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7250376" y="2822503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7555176" y="2489128"/>
              <a:ext cx="498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992826" y="3051103"/>
            <a:ext cx="1438276" cy="1656695"/>
            <a:chOff x="3992826" y="3051103"/>
            <a:chExt cx="1438276" cy="1656695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389701" y="4184578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rot="21258245">
              <a:off x="4049976" y="3051103"/>
              <a:ext cx="45720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4659576" y="3051103"/>
              <a:ext cx="5334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992826" y="340352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934214" y="3368603"/>
              <a:ext cx="496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/>
                <a:t> </a:t>
              </a:r>
            </a:p>
          </p:txBody>
        </p:sp>
      </p:grp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609600" y="5486400"/>
            <a:ext cx="3092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Romeo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Giulietta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51520" y="4437112"/>
            <a:ext cx="697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(Da David Kahn, The </a:t>
            </a:r>
            <a:r>
              <a:rPr lang="it-IT" sz="2000" dirty="0" err="1" smtClean="0"/>
              <a:t>Codebreakers</a:t>
            </a:r>
            <a:r>
              <a:rPr lang="it-IT" sz="2000" dirty="0" smtClean="0"/>
              <a:t>, </a:t>
            </a:r>
            <a:r>
              <a:rPr lang="it-IT" sz="2000" dirty="0" err="1" smtClean="0"/>
              <a:t>MacMillan</a:t>
            </a:r>
            <a:r>
              <a:rPr lang="it-IT" sz="2000" dirty="0" smtClean="0"/>
              <a:t>, New York 1967)</a:t>
            </a:r>
            <a:endParaRPr lang="it-IT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922" y="5340511"/>
            <a:ext cx="7114242" cy="6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88" y="1207800"/>
            <a:ext cx="6124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934655" y="548680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Il metodo di </a:t>
            </a:r>
            <a:r>
              <a:rPr lang="it-IT" sz="2800" b="1" dirty="0" err="1" smtClean="0"/>
              <a:t>Kasiski</a:t>
            </a:r>
            <a:endParaRPr lang="it-IT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115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 flipH="1">
            <a:off x="3059832" y="2420888"/>
            <a:ext cx="2160241" cy="5722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3923930" y="2348880"/>
            <a:ext cx="1080118" cy="936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139952" y="2420888"/>
            <a:ext cx="1080121" cy="8640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220073" y="1772816"/>
            <a:ext cx="792087" cy="93421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549" y="4349864"/>
            <a:ext cx="6619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934655" y="548680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Il metodo di </a:t>
            </a:r>
            <a:r>
              <a:rPr lang="it-IT" sz="2800" b="1" dirty="0" err="1" smtClean="0"/>
              <a:t>Kasiski</a:t>
            </a:r>
            <a:endParaRPr lang="it-IT" sz="2800" b="1" dirty="0"/>
          </a:p>
        </p:txBody>
      </p:sp>
      <p:cxnSp>
        <p:nvCxnSpPr>
          <p:cNvPr id="17" name="Connettore 1 16"/>
          <p:cNvCxnSpPr/>
          <p:nvPr/>
        </p:nvCxnSpPr>
        <p:spPr>
          <a:xfrm flipH="1">
            <a:off x="1475656" y="2348880"/>
            <a:ext cx="1008112" cy="12961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115616" y="1412776"/>
            <a:ext cx="2088232" cy="28083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6444208" y="230168"/>
            <a:ext cx="2699792" cy="3578617"/>
            <a:chOff x="6444208" y="230168"/>
            <a:chExt cx="2699792" cy="3578617"/>
          </a:xfrm>
        </p:grpSpPr>
        <p:pic>
          <p:nvPicPr>
            <p:cNvPr id="11" name="Picture 30" descr="220px-William-Friedma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46913" y="230168"/>
              <a:ext cx="2097087" cy="2620962"/>
            </a:xfrm>
            <a:prstGeom prst="rect">
              <a:avLst/>
            </a:prstGeom>
            <a:noFill/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444208" y="2793122"/>
              <a:ext cx="269979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William Friedman </a:t>
              </a:r>
              <a:endParaRPr lang="it-IT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1891-1969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generale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USA</a:t>
              </a: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712971" y="548680"/>
            <a:ext cx="370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’indice di coincidenza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1268760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testo di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lettere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1628800"/>
            <a:ext cx="443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 frequenza delle lettere in T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/>
        </p:nvGraphicFramePr>
        <p:xfrm>
          <a:off x="2627784" y="2132856"/>
          <a:ext cx="1270730" cy="864096"/>
        </p:xfrm>
        <a:graphic>
          <a:graphicData uri="http://schemas.openxmlformats.org/presentationml/2006/ole">
            <p:oleObj spid="_x0000_s3074" name="Equazione" r:id="rId6" imgW="634725" imgH="431613" progId="Equation.3">
              <p:embed/>
            </p:oleObj>
          </a:graphicData>
        </a:graphic>
      </p:graphicFrame>
      <p:grpSp>
        <p:nvGrpSpPr>
          <p:cNvPr id="23" name="Gruppo 22"/>
          <p:cNvGrpSpPr/>
          <p:nvPr/>
        </p:nvGrpSpPr>
        <p:grpSpPr>
          <a:xfrm>
            <a:off x="827584" y="5477162"/>
            <a:ext cx="5924003" cy="400110"/>
            <a:chOff x="899592" y="5199220"/>
            <a:chExt cx="5924003" cy="40011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899592" y="5229200"/>
            <a:ext cx="630070" cy="360040"/>
          </p:xfrm>
          <a:graphic>
            <a:graphicData uri="http://schemas.openxmlformats.org/presentationml/2006/ole">
              <p:oleObj spid="_x0000_s3077" name="Equazione" r:id="rId7" imgW="355320" imgH="203040" progId="Equation.3">
                <p:embed/>
              </p:oleObj>
            </a:graphicData>
          </a:graphic>
        </p:graphicFrame>
        <p:sp>
          <p:nvSpPr>
            <p:cNvPr id="25" name="CasellaDiTesto 24"/>
            <p:cNvSpPr txBox="1"/>
            <p:nvPr/>
          </p:nvSpPr>
          <p:spPr>
            <a:xfrm>
              <a:off x="1475656" y="5199220"/>
              <a:ext cx="5347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è invariante rispetto alle cifrature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monoalfabetiche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611560" y="3573016"/>
            <a:ext cx="5806184" cy="1357699"/>
            <a:chOff x="755576" y="2852936"/>
            <a:chExt cx="5806184" cy="1357699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782614" y="2852936"/>
              <a:ext cx="5779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Definizione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(Friedman, 1925): l’indice di coincidenza</a:t>
              </a:r>
            </a:p>
            <a:p>
              <a:endParaRPr lang="it-IT" sz="2000" dirty="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3293858" y="3212976"/>
            <a:ext cx="630070" cy="360040"/>
          </p:xfrm>
          <a:graphic>
            <a:graphicData uri="http://schemas.openxmlformats.org/presentationml/2006/ole">
              <p:oleObj spid="_x0000_s3079" name="Equazione" r:id="rId8" imgW="355292" imgH="203024" progId="Equation.3">
                <p:embed/>
              </p:oleObj>
            </a:graphicData>
          </a:graphic>
        </p:graphicFrame>
        <p:sp>
          <p:nvSpPr>
            <p:cNvPr id="30" name="Rettangolo 29"/>
            <p:cNvSpPr/>
            <p:nvPr/>
          </p:nvSpPr>
          <p:spPr>
            <a:xfrm>
              <a:off x="755576" y="3502749"/>
              <a:ext cx="57606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è il numero di coppie di lettere uguali in T,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calcolato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relativamente a tutte le coppie di lettere: 0 &lt; K(T) ≤ 1 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827584" y="1556792"/>
            <a:ext cx="7848872" cy="1015663"/>
            <a:chOff x="827584" y="1556792"/>
            <a:chExt cx="7848872" cy="101566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27584" y="1556792"/>
              <a:ext cx="78488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Se N è “grande” e  T non è cifrato,          non dipende dal testo T ma dalla lingua in cui è scritto, perché la frequenza di una lettera è legata alla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probabilità della sua comparsa.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4663510"/>
                </p:ext>
              </p:extLst>
            </p:nvPr>
          </p:nvGraphicFramePr>
          <p:xfrm>
            <a:off x="4441704" y="1618133"/>
            <a:ext cx="576064" cy="329179"/>
          </p:xfrm>
          <a:graphic>
            <a:graphicData uri="http://schemas.openxmlformats.org/presentationml/2006/ole">
              <p:oleObj spid="_x0000_s4098" name="Equazione" r:id="rId4" imgW="355320" imgH="203040" progId="Equation.3">
                <p:embed/>
              </p:oleObj>
            </a:graphicData>
          </a:graphic>
        </p:graphicFrame>
      </p:grpSp>
      <p:grpSp>
        <p:nvGrpSpPr>
          <p:cNvPr id="13" name="Gruppo 12"/>
          <p:cNvGrpSpPr/>
          <p:nvPr/>
        </p:nvGrpSpPr>
        <p:grpSpPr>
          <a:xfrm>
            <a:off x="886731" y="2636912"/>
            <a:ext cx="6739585" cy="400110"/>
            <a:chOff x="971600" y="3284984"/>
            <a:chExt cx="6739585" cy="400110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721660" y="3284984"/>
              <a:ext cx="5989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Probabilità che due lettere di T scelte a caso siano uguali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ggetto 14"/>
            <p:cNvGraphicFramePr>
              <a:graphicFrameLocks noChangeAspect="1"/>
            </p:cNvGraphicFramePr>
            <p:nvPr/>
          </p:nvGraphicFramePr>
          <p:xfrm>
            <a:off x="971600" y="3314964"/>
            <a:ext cx="832593" cy="360040"/>
          </p:xfrm>
          <a:graphic>
            <a:graphicData uri="http://schemas.openxmlformats.org/presentationml/2006/ole">
              <p:oleObj spid="_x0000_s4099" name="Equazione" r:id="rId5" imgW="469696" imgH="203112" progId="Equation.3">
                <p:embed/>
              </p:oleObj>
            </a:graphicData>
          </a:graphic>
        </p:graphicFrame>
      </p:grpSp>
      <p:grpSp>
        <p:nvGrpSpPr>
          <p:cNvPr id="16" name="Gruppo 15"/>
          <p:cNvGrpSpPr/>
          <p:nvPr/>
        </p:nvGrpSpPr>
        <p:grpSpPr>
          <a:xfrm>
            <a:off x="899592" y="3100898"/>
            <a:ext cx="5061001" cy="1192198"/>
            <a:chOff x="899592" y="3100898"/>
            <a:chExt cx="5061001" cy="1192198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899592" y="3100898"/>
              <a:ext cx="5061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baseline="-250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, …,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baseline="-25000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: probabilità nei testi di una lingua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ggetto 17"/>
            <p:cNvGraphicFramePr>
              <a:graphicFrameLocks noChangeAspect="1"/>
            </p:cNvGraphicFramePr>
            <p:nvPr/>
          </p:nvGraphicFramePr>
          <p:xfrm>
            <a:off x="3131840" y="3429000"/>
            <a:ext cx="1680187" cy="864096"/>
          </p:xfrm>
          <a:graphic>
            <a:graphicData uri="http://schemas.openxmlformats.org/presentationml/2006/ole">
              <p:oleObj spid="_x0000_s4100" name="Equazione" r:id="rId6" imgW="889000" imgH="457200" progId="Equation.3">
                <p:embed/>
              </p:oleObj>
            </a:graphicData>
          </a:graphic>
        </p:graphicFrame>
      </p:grp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827584" y="4293096"/>
          <a:ext cx="3096344" cy="201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01"/>
                <a:gridCol w="208280"/>
                <a:gridCol w="860419"/>
                <a:gridCol w="288032"/>
                <a:gridCol w="1008112"/>
              </a:tblGrid>
              <a:tr h="403245">
                <a:tc>
                  <a:txBody>
                    <a:bodyPr/>
                    <a:lstStyle/>
                    <a:p>
                      <a:r>
                        <a:rPr lang="it-IT" dirty="0" smtClean="0"/>
                        <a:t>K</a:t>
                      </a:r>
                      <a:r>
                        <a:rPr lang="it-IT" baseline="-25000" dirty="0" smtClean="0"/>
                        <a:t>it</a:t>
                      </a:r>
                      <a:endParaRPr lang="it-IT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0,073</a:t>
                      </a:r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0,075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it-IT" dirty="0" smtClean="0"/>
                        <a:t>K</a:t>
                      </a:r>
                      <a:r>
                        <a:rPr lang="it-IT" baseline="-25000" dirty="0" smtClean="0"/>
                        <a:t>en</a:t>
                      </a:r>
                      <a:endParaRPr lang="it-IT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0,066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0,067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K</a:t>
                      </a:r>
                      <a:r>
                        <a:rPr lang="it-IT" baseline="-25000" dirty="0" err="1" smtClean="0"/>
                        <a:t>fr</a:t>
                      </a:r>
                      <a:endParaRPr lang="it-IT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0,077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0,080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K</a:t>
                      </a:r>
                      <a:r>
                        <a:rPr lang="it-IT" baseline="-25000" dirty="0" err="1" smtClean="0"/>
                        <a:t>de</a:t>
                      </a:r>
                      <a:endParaRPr lang="it-IT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0,076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0,082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K</a:t>
                      </a:r>
                      <a:r>
                        <a:rPr lang="it-IT" baseline="-25000" dirty="0" err="1" smtClean="0"/>
                        <a:t>es</a:t>
                      </a:r>
                      <a:endParaRPr lang="it-IT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0,076</a:t>
                      </a:r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0,077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" name="Gruppo 19"/>
          <p:cNvGrpSpPr/>
          <p:nvPr/>
        </p:nvGrpSpPr>
        <p:grpSpPr>
          <a:xfrm>
            <a:off x="3875318" y="5621178"/>
            <a:ext cx="3865034" cy="760150"/>
            <a:chOff x="3875318" y="5621178"/>
            <a:chExt cx="3865034" cy="76015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875318" y="5621178"/>
              <a:ext cx="3793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(rispetto a un alfabeto di 26 lettere</a:t>
              </a:r>
              <a:r>
                <a:rPr lang="it-IT" sz="2000" dirty="0" smtClean="0"/>
                <a:t>)</a:t>
              </a:r>
              <a:endParaRPr lang="it-IT" sz="20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923928" y="5981218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K riflette la ridondanza della lingua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2712971" y="548680"/>
            <a:ext cx="370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’indice di coincidenza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2" name="Gruppo 11"/>
          <p:cNvGrpSpPr/>
          <p:nvPr/>
        </p:nvGrpSpPr>
        <p:grpSpPr>
          <a:xfrm>
            <a:off x="755576" y="1397786"/>
            <a:ext cx="7416824" cy="1350863"/>
            <a:chOff x="755576" y="1397786"/>
            <a:chExt cx="7416824" cy="1350863"/>
          </a:xfrm>
        </p:grpSpPr>
        <p:grpSp>
          <p:nvGrpSpPr>
            <p:cNvPr id="13" name="Gruppo 14"/>
            <p:cNvGrpSpPr/>
            <p:nvPr/>
          </p:nvGrpSpPr>
          <p:grpSpPr>
            <a:xfrm>
              <a:off x="755576" y="1397786"/>
              <a:ext cx="7416824" cy="568891"/>
              <a:chOff x="755576" y="1397786"/>
              <a:chExt cx="7416824" cy="568891"/>
            </a:xfrm>
          </p:grpSpPr>
          <p:sp>
            <p:nvSpPr>
              <p:cNvPr id="15" name="CasellaDiTesto 14"/>
              <p:cNvSpPr txBox="1"/>
              <p:nvPr/>
            </p:nvSpPr>
            <p:spPr>
              <a:xfrm>
                <a:off x="755576" y="1484784"/>
                <a:ext cx="7194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In una lingua in cui le lettere sono equiprobabili: </a:t>
                </a:r>
                <a:r>
                  <a:rPr lang="it-IT" sz="2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it-IT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it-IT" sz="20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it-IT" sz="2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it-IT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t-IT" sz="20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= … = </a:t>
                </a:r>
                <a:r>
                  <a:rPr lang="it-IT" sz="2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it-IT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it-IT" sz="20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6" name="Oggetto 15"/>
              <p:cNvGraphicFramePr>
                <a:graphicFrameLocks noChangeAspect="1"/>
              </p:cNvGraphicFramePr>
              <p:nvPr/>
            </p:nvGraphicFramePr>
            <p:xfrm>
              <a:off x="7842076" y="1397786"/>
              <a:ext cx="330324" cy="568891"/>
            </p:xfrm>
            <a:graphic>
              <a:graphicData uri="http://schemas.openxmlformats.org/presentationml/2006/ole">
                <p:oleObj spid="_x0000_s5122" name="Equazione" r:id="rId4" imgW="228501" imgH="393529" progId="Equation.3">
                  <p:embed/>
                </p:oleObj>
              </a:graphicData>
            </a:graphic>
          </p:graphicFrame>
        </p:grpSp>
        <p:graphicFrame>
          <p:nvGraphicFramePr>
            <p:cNvPr id="14" name="Oggetto 13"/>
            <p:cNvGraphicFramePr>
              <a:graphicFrameLocks noChangeAspect="1"/>
            </p:cNvGraphicFramePr>
            <p:nvPr/>
          </p:nvGraphicFramePr>
          <p:xfrm>
            <a:off x="2699791" y="1988840"/>
            <a:ext cx="3240361" cy="759809"/>
          </p:xfrm>
          <a:graphic>
            <a:graphicData uri="http://schemas.openxmlformats.org/presentationml/2006/ole">
              <p:oleObj spid="_x0000_s5123" name="Equazione" r:id="rId5" imgW="1841500" imgH="431800" progId="Equation.3">
                <p:embed/>
              </p:oleObj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778949" y="2984500"/>
            <a:ext cx="6926896" cy="724917"/>
            <a:chOff x="778949" y="3299892"/>
            <a:chExt cx="6926896" cy="724917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778949" y="3316923"/>
              <a:ext cx="69268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2000" dirty="0" smtClean="0"/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(l’indice di coincidenza diminuisce con la regolarità della lingua).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ggetto 18"/>
            <p:cNvGraphicFramePr>
              <a:graphicFrameLocks noChangeAspect="1"/>
            </p:cNvGraphicFramePr>
            <p:nvPr/>
          </p:nvGraphicFramePr>
          <p:xfrm>
            <a:off x="2624138" y="3299892"/>
            <a:ext cx="2335212" cy="355600"/>
          </p:xfrm>
          <a:graphic>
            <a:graphicData uri="http://schemas.openxmlformats.org/presentationml/2006/ole">
              <p:oleObj spid="_x0000_s5124" name="Equazione" r:id="rId6" imgW="1320227" imgH="203112" progId="Equation.3">
                <p:embed/>
              </p:oleObj>
            </a:graphicData>
          </a:graphic>
        </p:graphicFrame>
      </p:grpSp>
      <p:sp>
        <p:nvSpPr>
          <p:cNvPr id="20" name="CasellaDiTesto 19"/>
          <p:cNvSpPr txBox="1"/>
          <p:nvPr/>
        </p:nvSpPr>
        <p:spPr>
          <a:xfrm>
            <a:off x="755576" y="4149080"/>
            <a:ext cx="734481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Se la parola chiave è formata da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caratteri: c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… , c</a:t>
            </a:r>
            <a:r>
              <a:rPr lang="it-IT" sz="2000" i="1" baseline="-25000" dirty="0" smtClean="0">
                <a:latin typeface="Times New Roman" pitchFamily="18" charset="0"/>
                <a:cs typeface="Times New Roman" pitchFamily="18" charset="0"/>
              </a:rPr>
              <a:t>l 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ogni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caratteri la cifratura è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monoalfabetica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 Friedman calcola (in funzione di l:</a:t>
            </a:r>
          </a:p>
          <a:p>
            <a:endParaRPr lang="it-IT" sz="2000" i="1" baseline="-25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12971" y="548680"/>
            <a:ext cx="370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’indice di coincidenza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755576" y="5151886"/>
            <a:ext cx="6140143" cy="403928"/>
            <a:chOff x="468313" y="3414010"/>
            <a:chExt cx="6140143" cy="403928"/>
          </a:xfrm>
        </p:grpSpPr>
        <p:graphicFrame>
          <p:nvGraphicFramePr>
            <p:cNvPr id="23" name="Ogget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1092617"/>
                </p:ext>
              </p:extLst>
            </p:nvPr>
          </p:nvGraphicFramePr>
          <p:xfrm>
            <a:off x="468313" y="3429000"/>
            <a:ext cx="868362" cy="388938"/>
          </p:xfrm>
          <a:graphic>
            <a:graphicData uri="http://schemas.openxmlformats.org/presentationml/2006/ole">
              <p:oleObj spid="_x0000_s5125" name="Equazione" r:id="rId7" imgW="330057" imgH="203112" progId="Equation.3">
                <p:embed/>
              </p:oleObj>
            </a:graphicData>
          </a:graphic>
        </p:graphicFrame>
        <p:sp>
          <p:nvSpPr>
            <p:cNvPr id="24" name="CasellaDiTesto 23"/>
            <p:cNvSpPr txBox="1"/>
            <p:nvPr/>
          </p:nvSpPr>
          <p:spPr>
            <a:xfrm>
              <a:off x="1234869" y="3414010"/>
              <a:ext cx="5373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= numero di coppie di lettere sulla stessa colonna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784787" y="5598924"/>
            <a:ext cx="5833052" cy="422364"/>
            <a:chOff x="497524" y="3861048"/>
            <a:chExt cx="5833052" cy="422364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1210264" y="3861296"/>
              <a:ext cx="5120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= numero di coppie di lettere su colonne diverse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gget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34879277"/>
                </p:ext>
              </p:extLst>
            </p:nvPr>
          </p:nvGraphicFramePr>
          <p:xfrm>
            <a:off x="497524" y="3861048"/>
            <a:ext cx="712740" cy="422364"/>
          </p:xfrm>
          <a:graphic>
            <a:graphicData uri="http://schemas.openxmlformats.org/presentationml/2006/ole">
              <p:oleObj spid="_x0000_s5126" name="Equazione" r:id="rId8" imgW="342751" imgH="203112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9" name="Gruppo 18"/>
          <p:cNvGrpSpPr/>
          <p:nvPr/>
        </p:nvGrpSpPr>
        <p:grpSpPr>
          <a:xfrm>
            <a:off x="1691680" y="1268760"/>
            <a:ext cx="4610558" cy="1318164"/>
            <a:chOff x="1475656" y="4077593"/>
            <a:chExt cx="4610558" cy="1318164"/>
          </a:xfrm>
        </p:grpSpPr>
        <p:graphicFrame>
          <p:nvGraphicFramePr>
            <p:cNvPr id="20" name="Oggetto 19"/>
            <p:cNvGraphicFramePr>
              <a:graphicFrameLocks noChangeAspect="1"/>
            </p:cNvGraphicFramePr>
            <p:nvPr/>
          </p:nvGraphicFramePr>
          <p:xfrm>
            <a:off x="1979712" y="4077593"/>
            <a:ext cx="3346450" cy="431800"/>
          </p:xfrm>
          <a:graphic>
            <a:graphicData uri="http://schemas.openxmlformats.org/presentationml/2006/ole">
              <p:oleObj spid="_x0000_s6148" name="Equazione" r:id="rId4" imgW="1574800" imgH="203200" progId="Equation.3">
                <p:embed/>
              </p:oleObj>
            </a:graphicData>
          </a:graphic>
        </p:graphicFrame>
        <p:sp>
          <p:nvSpPr>
            <p:cNvPr id="21" name="CasellaDiTesto 20"/>
            <p:cNvSpPr txBox="1"/>
            <p:nvPr/>
          </p:nvSpPr>
          <p:spPr>
            <a:xfrm>
              <a:off x="1475656" y="4380094"/>
              <a:ext cx="46105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è il valore atteso di coppie di lettere uguali.</a:t>
              </a: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                    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782298" y="2636912"/>
            <a:ext cx="7231096" cy="1656184"/>
            <a:chOff x="941304" y="4724400"/>
            <a:chExt cx="7231096" cy="1656184"/>
          </a:xfrm>
        </p:grpSpPr>
        <p:sp>
          <p:nvSpPr>
            <p:cNvPr id="23" name="Rettangolo 22"/>
            <p:cNvSpPr/>
            <p:nvPr/>
          </p:nvSpPr>
          <p:spPr>
            <a:xfrm>
              <a:off x="971600" y="4725144"/>
              <a:ext cx="7200800" cy="128409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24" name="Oggetto 23"/>
            <p:cNvGraphicFramePr>
              <a:graphicFrameLocks noChangeAspect="1"/>
            </p:cNvGraphicFramePr>
            <p:nvPr/>
          </p:nvGraphicFramePr>
          <p:xfrm>
            <a:off x="1543521" y="4724400"/>
            <a:ext cx="5692775" cy="844550"/>
          </p:xfrm>
          <a:graphic>
            <a:graphicData uri="http://schemas.openxmlformats.org/presentationml/2006/ole">
              <p:oleObj spid="_x0000_s6149" name="Equazione" r:id="rId5" imgW="2819400" imgH="419100" progId="Equation.3">
                <p:embed/>
              </p:oleObj>
            </a:graphicData>
          </a:graphic>
        </p:graphicFrame>
        <p:sp>
          <p:nvSpPr>
            <p:cNvPr id="25" name="CasellaDiTesto 24"/>
            <p:cNvSpPr txBox="1"/>
            <p:nvPr/>
          </p:nvSpPr>
          <p:spPr>
            <a:xfrm>
              <a:off x="941304" y="5980474"/>
              <a:ext cx="6861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Da questa equazione si ricava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, la lunghezza della parola chiave!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712971" y="548680"/>
            <a:ext cx="370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’indice di coincidenza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971600" y="4509120"/>
            <a:ext cx="6480720" cy="1845170"/>
            <a:chOff x="827584" y="4509120"/>
            <a:chExt cx="6480720" cy="1845170"/>
          </a:xfrm>
        </p:grpSpPr>
        <p:sp>
          <p:nvSpPr>
            <p:cNvPr id="29" name="Rettangolo 28"/>
            <p:cNvSpPr/>
            <p:nvPr/>
          </p:nvSpPr>
          <p:spPr>
            <a:xfrm>
              <a:off x="2093468" y="5490194"/>
              <a:ext cx="4350740" cy="8640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0" name="Gruppo 23"/>
            <p:cNvGrpSpPr/>
            <p:nvPr/>
          </p:nvGrpSpPr>
          <p:grpSpPr>
            <a:xfrm>
              <a:off x="827584" y="4509120"/>
              <a:ext cx="6480720" cy="739972"/>
              <a:chOff x="827584" y="3697140"/>
              <a:chExt cx="6480720" cy="739972"/>
            </a:xfrm>
          </p:grpSpPr>
          <p:sp>
            <p:nvSpPr>
              <p:cNvPr id="32" name="CasellaDiTesto 31"/>
              <p:cNvSpPr txBox="1"/>
              <p:nvPr/>
            </p:nvSpPr>
            <p:spPr>
              <a:xfrm>
                <a:off x="827584" y="3850958"/>
                <a:ext cx="20457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Le formule esatte: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3" name="Oggetto 32"/>
              <p:cNvGraphicFramePr>
                <a:graphicFrameLocks noChangeAspect="1"/>
              </p:cNvGraphicFramePr>
              <p:nvPr/>
            </p:nvGraphicFramePr>
            <p:xfrm>
              <a:off x="2987824" y="3697140"/>
              <a:ext cx="4320480" cy="739972"/>
            </p:xfrm>
            <a:graphic>
              <a:graphicData uri="http://schemas.openxmlformats.org/presentationml/2006/ole">
                <p:oleObj spid="_x0000_s6150" name="Equazione" r:id="rId6" imgW="2298700" imgH="393700" progId="Equation.3">
                  <p:embed/>
                </p:oleObj>
              </a:graphicData>
            </a:graphic>
          </p:graphicFrame>
        </p:grpSp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33789289"/>
                </p:ext>
              </p:extLst>
            </p:nvPr>
          </p:nvGraphicFramePr>
          <p:xfrm>
            <a:off x="2267744" y="5517232"/>
            <a:ext cx="4032448" cy="792088"/>
          </p:xfrm>
          <a:graphic>
            <a:graphicData uri="http://schemas.openxmlformats.org/presentationml/2006/ole">
              <p:oleObj spid="_x0000_s6151" name="Equazione" r:id="rId7" imgW="2133600" imgH="4191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3120792" y="544756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La chiave infinita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1364575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Esempio: I promessi sposi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15616" y="1940639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Il cifrario di Augusto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(secondo Robert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Graves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La chiave è il primo libro dell’Iliade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400044"/>
              </p:ext>
            </p:extLst>
          </p:nvPr>
        </p:nvGraphicFramePr>
        <p:xfrm>
          <a:off x="467544" y="3163436"/>
          <a:ext cx="8136904" cy="769620"/>
        </p:xfrm>
        <a:graphic>
          <a:graphicData uri="http://schemas.openxmlformats.org/drawingml/2006/table">
            <a:tbl>
              <a:tblPr/>
              <a:tblGrid>
                <a:gridCol w="288032"/>
                <a:gridCol w="360040"/>
                <a:gridCol w="360040"/>
                <a:gridCol w="288032"/>
                <a:gridCol w="288032"/>
                <a:gridCol w="360040"/>
                <a:gridCol w="288032"/>
                <a:gridCol w="360040"/>
                <a:gridCol w="216024"/>
                <a:gridCol w="432048"/>
                <a:gridCol w="432048"/>
                <a:gridCol w="360040"/>
                <a:gridCol w="432048"/>
                <a:gridCol w="504056"/>
                <a:gridCol w="432048"/>
                <a:gridCol w="432048"/>
                <a:gridCol w="504056"/>
                <a:gridCol w="432048"/>
                <a:gridCol w="504056"/>
                <a:gridCol w="504056"/>
                <a:gridCol w="360040"/>
              </a:tblGrid>
              <a:tr h="2933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it-IT" sz="2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331640" y="4725144"/>
            <a:ext cx="7375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  m  n  i  a  g  a  l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i  a  e  s  t  d  i  v i  s  a  i  n  p  a  r  t  e  s  t  r  e  s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  a   n  t  a  m  i  o d i  v  a  d e  l   p e l   i d  e  a  c  h  i  l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e l  i   r  a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251520" y="5085184"/>
            <a:ext cx="8568952" cy="965140"/>
            <a:chOff x="251520" y="5085184"/>
            <a:chExt cx="8568952" cy="965140"/>
          </a:xfrm>
        </p:grpSpPr>
        <p:grpSp>
          <p:nvGrpSpPr>
            <p:cNvPr id="16" name="Gruppo 19"/>
            <p:cNvGrpSpPr/>
            <p:nvPr/>
          </p:nvGrpSpPr>
          <p:grpSpPr>
            <a:xfrm>
              <a:off x="251520" y="5373216"/>
              <a:ext cx="8438225" cy="677108"/>
              <a:chOff x="251520" y="5373216"/>
              <a:chExt cx="8438225" cy="677108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1331640" y="5373216"/>
                <a:ext cx="735810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n 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f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b 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t   l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b p t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z 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f  z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b p  b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u  e </a:t>
                </a:r>
                <a:r>
                  <a:rPr lang="it-IT" sz="2000" i="1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 p  o  s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d  i 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2000" i="1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g d  z  t</a:t>
                </a:r>
                <a:endParaRPr lang="it-IT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251520" y="5405452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it-IT" dirty="0" err="1" smtClean="0"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 21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1249169" y="5085184"/>
              <a:ext cx="757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________________________________________________________________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57344" y="533623"/>
            <a:ext cx="3235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di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Vernam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436096" y="242716"/>
            <a:ext cx="3460076" cy="2360613"/>
            <a:chOff x="5436096" y="242716"/>
            <a:chExt cx="3460076" cy="2360613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436096" y="1628800"/>
              <a:ext cx="19775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Gilbert </a:t>
              </a:r>
              <a:r>
                <a:rPr lang="it-IT" sz="2000" b="1" dirty="0" err="1">
                  <a:latin typeface="Times New Roman" pitchFamily="18" charset="0"/>
                  <a:cs typeface="Times New Roman" pitchFamily="18" charset="0"/>
                </a:rPr>
                <a:t>Vernam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1890-1960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3" descr="verna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8197" y="242716"/>
              <a:ext cx="1577975" cy="2360613"/>
            </a:xfrm>
            <a:prstGeom prst="rect">
              <a:avLst/>
            </a:prstGeom>
            <a:noFill/>
          </p:spPr>
        </p:pic>
      </p:grpSp>
      <p:grpSp>
        <p:nvGrpSpPr>
          <p:cNvPr id="14" name="Gruppo 13"/>
          <p:cNvGrpSpPr/>
          <p:nvPr/>
        </p:nvGrpSpPr>
        <p:grpSpPr>
          <a:xfrm>
            <a:off x="730844" y="2436652"/>
            <a:ext cx="6721476" cy="946150"/>
            <a:chOff x="1091331" y="3835697"/>
            <a:chExt cx="6721476" cy="946150"/>
          </a:xfrm>
        </p:grpSpPr>
        <p:grpSp>
          <p:nvGrpSpPr>
            <p:cNvPr id="15" name="Gruppo 35"/>
            <p:cNvGrpSpPr/>
            <p:nvPr/>
          </p:nvGrpSpPr>
          <p:grpSpPr>
            <a:xfrm>
              <a:off x="1091331" y="3835697"/>
              <a:ext cx="6721476" cy="946150"/>
              <a:chOff x="1091331" y="3835697"/>
              <a:chExt cx="6721476" cy="946150"/>
            </a:xfrm>
          </p:grpSpPr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1091331" y="4058245"/>
                <a:ext cx="6721476" cy="457200"/>
                <a:chOff x="470" y="1658"/>
                <a:chExt cx="4234" cy="288"/>
              </a:xfrm>
            </p:grpSpPr>
            <p:sp>
              <p:nvSpPr>
                <p:cNvPr id="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0" y="16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b="1" dirty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</a:p>
              </p:txBody>
            </p:sp>
            <p:sp>
              <p:nvSpPr>
                <p:cNvPr id="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49" y="165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b="1" dirty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1640606" y="3835697"/>
                <a:ext cx="3581400" cy="946150"/>
                <a:chOff x="816" y="2158"/>
                <a:chExt cx="2256" cy="596"/>
              </a:xfrm>
            </p:grpSpPr>
            <p:sp>
              <p:nvSpPr>
                <p:cNvPr id="2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32" y="2329"/>
                  <a:ext cx="571" cy="2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dirty="0">
                      <a:latin typeface="Times New Roman" pitchFamily="18" charset="0"/>
                      <a:cs typeface="Times New Roman" pitchFamily="18" charset="0"/>
                    </a:rPr>
                    <a:t>m + k</a:t>
                  </a:r>
                </a:p>
              </p:txBody>
            </p:sp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816" y="2158"/>
                  <a:ext cx="816" cy="596"/>
                  <a:chOff x="816" y="1509"/>
                  <a:chExt cx="816" cy="596"/>
                </a:xfrm>
              </p:grpSpPr>
              <p:sp>
                <p:nvSpPr>
                  <p:cNvPr id="2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72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87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" y="1509"/>
                    <a:ext cx="22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</a:p>
                </p:txBody>
              </p:sp>
              <p:sp>
                <p:nvSpPr>
                  <p:cNvPr id="3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18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>
                        <a:latin typeface="Times New Roman" pitchFamily="18" charset="0"/>
                        <a:cs typeface="Times New Roman" pitchFamily="18" charset="0"/>
                      </a:rPr>
                      <a:t>k</a:t>
                    </a:r>
                  </a:p>
                </p:txBody>
              </p: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2208" y="2259"/>
                  <a:ext cx="864" cy="233"/>
                  <a:chOff x="2208" y="1610"/>
                  <a:chExt cx="864" cy="233"/>
                </a:xfrm>
              </p:grpSpPr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824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82" y="1610"/>
                    <a:ext cx="1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20" name="Group 17"/>
              <p:cNvGrpSpPr>
                <a:grpSpLocks/>
              </p:cNvGrpSpPr>
              <p:nvPr/>
            </p:nvGrpSpPr>
            <p:grpSpPr bwMode="auto">
              <a:xfrm>
                <a:off x="6128470" y="3996339"/>
                <a:ext cx="1219200" cy="369888"/>
                <a:chOff x="3643" y="1619"/>
                <a:chExt cx="768" cy="233"/>
              </a:xfrm>
            </p:grpSpPr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3643" y="18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40" y="1619"/>
                  <a:ext cx="22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</a:p>
              </p:txBody>
            </p:sp>
          </p:grpSp>
        </p:grpSp>
        <p:sp>
          <p:nvSpPr>
            <p:cNvPr id="16" name="Rettangolo 15"/>
            <p:cNvSpPr/>
            <p:nvPr/>
          </p:nvSpPr>
          <p:spPr>
            <a:xfrm>
              <a:off x="5204832" y="4100015"/>
              <a:ext cx="904415" cy="4738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204832" y="4084776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‒ k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728538" y="3563429"/>
            <a:ext cx="6721476" cy="885825"/>
            <a:chOff x="1091331" y="3835697"/>
            <a:chExt cx="6721476" cy="885825"/>
          </a:xfrm>
        </p:grpSpPr>
        <p:grpSp>
          <p:nvGrpSpPr>
            <p:cNvPr id="35" name="Gruppo 35"/>
            <p:cNvGrpSpPr/>
            <p:nvPr/>
          </p:nvGrpSpPr>
          <p:grpSpPr>
            <a:xfrm>
              <a:off x="1091331" y="3835697"/>
              <a:ext cx="6721476" cy="885825"/>
              <a:chOff x="1091331" y="3835697"/>
              <a:chExt cx="6721476" cy="885825"/>
            </a:xfrm>
          </p:grpSpPr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1091331" y="4058245"/>
                <a:ext cx="6721476" cy="457200"/>
                <a:chOff x="470" y="1658"/>
                <a:chExt cx="4234" cy="288"/>
              </a:xfrm>
            </p:grpSpPr>
            <p:sp>
              <p:nvSpPr>
                <p:cNvPr id="5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0" y="16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b="1" dirty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</a:p>
              </p:txBody>
            </p:sp>
            <p:sp>
              <p:nvSpPr>
                <p:cNvPr id="5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49" y="165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b="1" dirty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</p:grpSp>
          <p:grpSp>
            <p:nvGrpSpPr>
              <p:cNvPr id="39" name="Group 34"/>
              <p:cNvGrpSpPr>
                <a:grpSpLocks/>
              </p:cNvGrpSpPr>
              <p:nvPr/>
            </p:nvGrpSpPr>
            <p:grpSpPr bwMode="auto">
              <a:xfrm>
                <a:off x="1451694" y="3835697"/>
                <a:ext cx="3770313" cy="885825"/>
                <a:chOff x="697" y="2158"/>
                <a:chExt cx="2375" cy="558"/>
              </a:xfrm>
            </p:grpSpPr>
            <p:sp>
              <p:nvSpPr>
                <p:cNvPr id="4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32" y="2329"/>
                  <a:ext cx="571" cy="2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400" dirty="0">
                      <a:latin typeface="Times New Roman" pitchFamily="18" charset="0"/>
                      <a:cs typeface="Times New Roman" pitchFamily="18" charset="0"/>
                    </a:rPr>
                    <a:t>m + k</a:t>
                  </a:r>
                </a:p>
              </p:txBody>
            </p:sp>
            <p:grpSp>
              <p:nvGrpSpPr>
                <p:cNvPr id="44" name="Group 9"/>
                <p:cNvGrpSpPr>
                  <a:grpSpLocks/>
                </p:cNvGrpSpPr>
                <p:nvPr/>
              </p:nvGrpSpPr>
              <p:grpSpPr bwMode="auto">
                <a:xfrm>
                  <a:off x="697" y="2158"/>
                  <a:ext cx="935" cy="558"/>
                  <a:chOff x="697" y="1509"/>
                  <a:chExt cx="935" cy="558"/>
                </a:xfrm>
              </p:grpSpPr>
              <p:sp>
                <p:nvSpPr>
                  <p:cNvPr id="4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72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87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1509"/>
                    <a:ext cx="9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 smtClean="0"/>
                      <a:t>…0100101…</a:t>
                    </a:r>
                    <a:endParaRPr lang="it-IT" dirty="0"/>
                  </a:p>
                </p:txBody>
              </p:sp>
              <p:sp>
                <p:nvSpPr>
                  <p:cNvPr id="5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1834"/>
                    <a:ext cx="91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 smtClean="0"/>
                      <a:t>…1011001…</a:t>
                    </a:r>
                    <a:endParaRPr lang="it-IT" dirty="0"/>
                  </a:p>
                </p:txBody>
              </p:sp>
            </p:grp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2167" y="2259"/>
                  <a:ext cx="905" cy="233"/>
                  <a:chOff x="2167" y="1610"/>
                  <a:chExt cx="905" cy="233"/>
                </a:xfrm>
              </p:grpSpPr>
              <p:sp>
                <p:nvSpPr>
                  <p:cNvPr id="4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824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7" y="1610"/>
                    <a:ext cx="8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dirty="0" smtClean="0"/>
                      <a:t>…1111100…</a:t>
                    </a:r>
                    <a:endParaRPr lang="it-IT" dirty="0"/>
                  </a:p>
                </p:txBody>
              </p:sp>
            </p:grpSp>
          </p:grpSp>
          <p:grpSp>
            <p:nvGrpSpPr>
              <p:cNvPr id="40" name="Group 17"/>
              <p:cNvGrpSpPr>
                <a:grpSpLocks/>
              </p:cNvGrpSpPr>
              <p:nvPr/>
            </p:nvGrpSpPr>
            <p:grpSpPr bwMode="auto">
              <a:xfrm>
                <a:off x="6060208" y="3996339"/>
                <a:ext cx="1454150" cy="369888"/>
                <a:chOff x="3600" y="1619"/>
                <a:chExt cx="916" cy="233"/>
              </a:xfrm>
            </p:grpSpPr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3643" y="18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00" y="1619"/>
                  <a:ext cx="9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dirty="0" smtClean="0"/>
                    <a:t>…0100101…</a:t>
                  </a:r>
                  <a:endParaRPr lang="it-IT" dirty="0"/>
                </a:p>
              </p:txBody>
            </p:sp>
          </p:grpSp>
        </p:grpSp>
        <p:sp>
          <p:nvSpPr>
            <p:cNvPr id="36" name="Rettangolo 35"/>
            <p:cNvSpPr/>
            <p:nvPr/>
          </p:nvSpPr>
          <p:spPr>
            <a:xfrm>
              <a:off x="5204832" y="4100015"/>
              <a:ext cx="904415" cy="4738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204832" y="4084776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‒ k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CasellaDiTesto 53"/>
          <p:cNvSpPr txBox="1"/>
          <p:nvPr/>
        </p:nvSpPr>
        <p:spPr>
          <a:xfrm>
            <a:off x="725596" y="6053226"/>
            <a:ext cx="623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Teorema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Shannon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,1949).  Il cifrario di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Vernam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è perfetto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4860032" y="4565362"/>
            <a:ext cx="1962150" cy="1311910"/>
            <a:chOff x="4866854" y="5285442"/>
            <a:chExt cx="1962150" cy="1311910"/>
          </a:xfrm>
        </p:grpSpPr>
        <p:pic>
          <p:nvPicPr>
            <p:cNvPr id="5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6854" y="5285442"/>
              <a:ext cx="19621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CasellaDiTesto 56"/>
            <p:cNvSpPr txBox="1"/>
            <p:nvPr/>
          </p:nvSpPr>
          <p:spPr>
            <a:xfrm>
              <a:off x="4867180" y="6197242"/>
              <a:ext cx="184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prodotto binario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25704" y="4524886"/>
            <a:ext cx="3126177" cy="1336214"/>
            <a:chOff x="525704" y="5229200"/>
            <a:chExt cx="3126177" cy="1336214"/>
          </a:xfrm>
        </p:grpSpPr>
        <p:sp>
          <p:nvSpPr>
            <p:cNvPr id="59" name="Rettangolo 58"/>
            <p:cNvSpPr/>
            <p:nvPr/>
          </p:nvSpPr>
          <p:spPr>
            <a:xfrm>
              <a:off x="1331640" y="5229200"/>
              <a:ext cx="194421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5229200"/>
              <a:ext cx="180975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asellaDiTesto 60"/>
            <p:cNvSpPr txBox="1"/>
            <p:nvPr/>
          </p:nvSpPr>
          <p:spPr>
            <a:xfrm>
              <a:off x="525704" y="6165304"/>
              <a:ext cx="3126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somma binaria / or esclusivo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ellsbury.com/enigma/enigmamachi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460"/>
            <a:ext cx="3384376" cy="7036948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5" descr="http://upload.wikimedia.org/wikipedia/commons/thumb/2/27/Enigma-plugboard.jpg/220px-Enigma-plug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80386"/>
            <a:ext cx="4248472" cy="2896686"/>
          </a:xfrm>
          <a:prstGeom prst="rect">
            <a:avLst/>
          </a:prstGeom>
          <a:noFill/>
        </p:spPr>
      </p:pic>
      <p:grpSp>
        <p:nvGrpSpPr>
          <p:cNvPr id="12" name="Gruppo 11"/>
          <p:cNvGrpSpPr/>
          <p:nvPr/>
        </p:nvGrpSpPr>
        <p:grpSpPr>
          <a:xfrm>
            <a:off x="3635896" y="4077072"/>
            <a:ext cx="5508104" cy="2492177"/>
            <a:chOff x="683568" y="1296863"/>
            <a:chExt cx="5508104" cy="2492177"/>
          </a:xfrm>
        </p:grpSpPr>
        <p:pic>
          <p:nvPicPr>
            <p:cNvPr id="13" name="Picture 2" descr="enroto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96863"/>
              <a:ext cx="3816424" cy="249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4545252" y="2093922"/>
              <a:ext cx="1646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Un rotore aperto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3722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File:Enigma rotors with alphabet 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556088" cy="2887216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55080" y="515868"/>
            <a:ext cx="3817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Autenticit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mittente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67839" y="2495088"/>
            <a:ext cx="7935913" cy="582613"/>
            <a:chOff x="384" y="1715"/>
            <a:chExt cx="4999" cy="36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468" y="1933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384" y="1715"/>
              <a:ext cx="4999" cy="367"/>
              <a:chOff x="384" y="1716"/>
              <a:chExt cx="4999" cy="367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488" y="1744"/>
                <a:ext cx="936" cy="3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Cifratura</a:t>
                </a:r>
                <a:endParaRPr lang="it-IT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3168" y="1744"/>
                <a:ext cx="1283" cy="3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Decifrazione</a:t>
                </a:r>
                <a:endParaRPr lang="it-IT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384" y="1776"/>
                <a:ext cx="2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it-IT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5126" y="1754"/>
                <a:ext cx="25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it-IT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912" y="1723"/>
                <a:ext cx="2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688" y="1716"/>
                <a:ext cx="1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4656" y="1746"/>
                <a:ext cx="2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3925375" y="3074521"/>
            <a:ext cx="1514475" cy="1535113"/>
            <a:chOff x="2373" y="2064"/>
            <a:chExt cx="954" cy="967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400" y="2064"/>
              <a:ext cx="28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2832" y="2064"/>
              <a:ext cx="336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662" y="2740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373" y="2266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3014" y="2244"/>
              <a:ext cx="3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2310889" y="4154025"/>
            <a:ext cx="2114550" cy="461963"/>
            <a:chOff x="1356" y="2432"/>
            <a:chExt cx="1332" cy="291"/>
          </a:xfrm>
        </p:grpSpPr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632" y="25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356" y="2432"/>
              <a:ext cx="3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-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5229225"/>
            <a:ext cx="6410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Esempi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spionaggio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segretezza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bancaria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sorteggio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distanza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conoscenza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zero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”, …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8" descr="File:Kenngruppenh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5162734" cy="3297697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/>
        </p:nvGrpSpPr>
        <p:grpSpPr>
          <a:xfrm>
            <a:off x="1250688" y="3469476"/>
            <a:ext cx="7619975" cy="2324100"/>
            <a:chOff x="979215" y="1196752"/>
            <a:chExt cx="7619975" cy="23241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1196752"/>
              <a:ext cx="546735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12"/>
            <p:cNvSpPr txBox="1"/>
            <p:nvPr/>
          </p:nvSpPr>
          <p:spPr>
            <a:xfrm>
              <a:off x="979215" y="2425372"/>
              <a:ext cx="2020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Chiave del giorno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650152" y="594928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60 x</a:t>
            </a:r>
            <a:r>
              <a:rPr lang="it-IT" sz="2000" dirty="0" smtClean="0"/>
              <a:t> 17.576 </a:t>
            </a:r>
            <a:r>
              <a:rPr lang="it-IT" sz="2000" dirty="0"/>
              <a:t>x </a:t>
            </a:r>
            <a:r>
              <a:rPr lang="it-IT" sz="2000" dirty="0" smtClean="0"/>
              <a:t>676 </a:t>
            </a:r>
            <a:r>
              <a:rPr lang="it-IT" sz="2000" dirty="0"/>
              <a:t>x </a:t>
            </a:r>
            <a:r>
              <a:rPr lang="it-IT" sz="2000" dirty="0" smtClean="0"/>
              <a:t>1.507.382.749.373 </a:t>
            </a:r>
            <a:r>
              <a:rPr lang="it-IT" sz="2000" dirty="0"/>
              <a:t>x 10</a:t>
            </a:r>
            <a:r>
              <a:rPr lang="it-IT" sz="2000" baseline="30000" dirty="0"/>
              <a:t>14</a:t>
            </a:r>
            <a:r>
              <a:rPr lang="it-IT" sz="2000" dirty="0"/>
              <a:t> </a:t>
            </a:r>
            <a:r>
              <a:rPr lang="it-IT" sz="2000" dirty="0" smtClean="0"/>
              <a:t>≈ 10</a:t>
            </a:r>
            <a:r>
              <a:rPr lang="it-IT" sz="2000" baseline="30000" dirty="0" smtClean="0"/>
              <a:t>34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Enigma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28" y="2348880"/>
            <a:ext cx="6498980" cy="109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140" y="3429000"/>
            <a:ext cx="2772752" cy="13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6842076" y="245408"/>
            <a:ext cx="2048644" cy="3168352"/>
            <a:chOff x="6826836" y="260648"/>
            <a:chExt cx="2048644" cy="3168352"/>
          </a:xfrm>
        </p:grpSpPr>
        <p:pic>
          <p:nvPicPr>
            <p:cNvPr id="14" name="Picture 8" descr="http://www-history.mcs.st-and.ac.uk/BigPictures/Rejewski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6836" y="260648"/>
              <a:ext cx="2048644" cy="2492007"/>
            </a:xfrm>
            <a:prstGeom prst="rect">
              <a:avLst/>
            </a:prstGeom>
            <a:noFill/>
          </p:spPr>
        </p:pic>
        <p:sp>
          <p:nvSpPr>
            <p:cNvPr id="15" name="CasellaDiTesto 14"/>
            <p:cNvSpPr txBox="1"/>
            <p:nvPr/>
          </p:nvSpPr>
          <p:spPr>
            <a:xfrm>
              <a:off x="6878915" y="2721114"/>
              <a:ext cx="1941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 err="1" smtClean="0"/>
                <a:t>Marian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Rejewski</a:t>
              </a:r>
              <a:endParaRPr lang="it-IT" sz="2000" dirty="0" smtClean="0"/>
            </a:p>
            <a:p>
              <a:pPr algn="ctr"/>
              <a:r>
                <a:rPr lang="it-IT" sz="2000" dirty="0" smtClean="0"/>
                <a:t>(1905-1980)</a:t>
              </a:r>
              <a:endParaRPr lang="it-IT" sz="20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087591" y="1556792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Ripetizione della chiave del giorno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5496" y="4829090"/>
            <a:ext cx="5112568" cy="400110"/>
            <a:chOff x="35496" y="4509120"/>
            <a:chExt cx="5112568" cy="40011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35496" y="4509120"/>
              <a:ext cx="5112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                       10</a:t>
              </a:r>
              <a:r>
                <a:rPr lang="it-IT" sz="2000" baseline="30000" dirty="0" smtClean="0"/>
                <a:t>34</a:t>
              </a:r>
              <a:r>
                <a:rPr lang="it-IT" sz="2000" dirty="0" smtClean="0"/>
                <a:t>           105.546 = 6 x 17.576</a:t>
              </a:r>
              <a:endParaRPr lang="it-IT" sz="2000" dirty="0"/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1979712" y="4725144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395536" y="350100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Teorema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Rejewski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): Il numero di legami nei cicli non dipende dagli scambi ma solo dall’orientamento e dall’ordine dei rotori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-36512" y="5293657"/>
            <a:ext cx="813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it-IT" sz="2000" dirty="0" smtClean="0"/>
              <a:t>    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Usando simulatori dell’Enigma e una macchina di sua invenzione (il “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ciclometro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”), in un anno il gruppo di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Rejewski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cataloga le lunghezze dei cicli di 26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x6=105.546  disposizioni e orientamenti dei rotori.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6"/>
          <p:cNvGrpSpPr/>
          <p:nvPr/>
        </p:nvGrpSpPr>
        <p:grpSpPr>
          <a:xfrm>
            <a:off x="7016661" y="245658"/>
            <a:ext cx="1874914" cy="3543382"/>
            <a:chOff x="8206543" y="-402414"/>
            <a:chExt cx="1874914" cy="354338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337848" y="2433082"/>
              <a:ext cx="16004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Alan Turing 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1912-1954)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06543" y="-402414"/>
              <a:ext cx="1874914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sellaDiTesto 13"/>
          <p:cNvSpPr txBox="1"/>
          <p:nvPr/>
        </p:nvSpPr>
        <p:spPr>
          <a:xfrm>
            <a:off x="755576" y="2132856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Crib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= parola probabile nel testo in chiaro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36528" y="3214717"/>
            <a:ext cx="4951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  P H P  I T M A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P K G K L M T H L V ….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 I  E N T E D A S E G N A  L A R 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1027" y="4150821"/>
            <a:ext cx="5015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  P H P  I  T M A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P K G K L M T H L V ….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N I  E N T E  D A S E G N A L  A R 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3350" y="5158933"/>
            <a:ext cx="5015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  P H P  I  T M A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P K G K L M T H L V ….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N  I  E N T E D A S  E G N A L  A R E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483768" y="3325460"/>
            <a:ext cx="1590998" cy="510878"/>
            <a:chOff x="2483768" y="3325460"/>
            <a:chExt cx="1590998" cy="510878"/>
          </a:xfrm>
        </p:grpSpPr>
        <p:sp>
          <p:nvSpPr>
            <p:cNvPr id="19" name="Rettangolo 18"/>
            <p:cNvSpPr/>
            <p:nvPr/>
          </p:nvSpPr>
          <p:spPr>
            <a:xfrm>
              <a:off x="2483768" y="3332282"/>
              <a:ext cx="216024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3858742" y="3325460"/>
              <a:ext cx="216024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083521" y="4254361"/>
            <a:ext cx="1608617" cy="504056"/>
            <a:chOff x="2083521" y="4254361"/>
            <a:chExt cx="1608617" cy="504056"/>
          </a:xfrm>
        </p:grpSpPr>
        <p:sp>
          <p:nvSpPr>
            <p:cNvPr id="22" name="Rettangolo 21"/>
            <p:cNvSpPr/>
            <p:nvPr/>
          </p:nvSpPr>
          <p:spPr>
            <a:xfrm>
              <a:off x="2083521" y="4254361"/>
              <a:ext cx="216024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87566" y="4254361"/>
              <a:ext cx="216024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3476114" y="4254361"/>
              <a:ext cx="216024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6156702" y="2901742"/>
            <a:ext cx="1255537" cy="369332"/>
            <a:chOff x="6588224" y="1628800"/>
            <a:chExt cx="1255537" cy="369332"/>
          </a:xfrm>
          <a:solidFill>
            <a:schemeClr val="bg1"/>
          </a:solidFill>
        </p:grpSpPr>
        <p:sp>
          <p:nvSpPr>
            <p:cNvPr id="11" name="CasellaDiTesto 10"/>
            <p:cNvSpPr txBox="1"/>
            <p:nvPr/>
          </p:nvSpPr>
          <p:spPr>
            <a:xfrm>
              <a:off x="6588224" y="1628800"/>
              <a:ext cx="125553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             K</a:t>
              </a:r>
              <a:endParaRPr lang="it-IT" dirty="0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6907788" y="1813292"/>
              <a:ext cx="57606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27" y="2511568"/>
            <a:ext cx="4498072" cy="41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187624" y="171300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H  P   I   T  M  A 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P K  G  K   L  M   T  H   L  V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N  I   E  N  T   E  D A S  E  G   N  A   L  A   R  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1340768"/>
            <a:ext cx="530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1   2   3  4   5   6  7  8  9 10 11 12 13 14 15 16 17</a:t>
            </a:r>
            <a:endParaRPr lang="it-IT" sz="20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971600" y="1700808"/>
            <a:ext cx="56166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6163913" y="3270592"/>
          <a:ext cx="1247800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12"/>
                <a:gridCol w="432048"/>
                <a:gridCol w="36004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|6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 smtClean="0"/>
                        <a:t>x</a:t>
                      </a:r>
                      <a:endParaRPr lang="it-IT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|3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 smtClean="0"/>
                        <a:t>y</a:t>
                      </a:r>
                      <a:endParaRPr lang="it-IT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|2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 smtClean="0"/>
                        <a:t>z</a:t>
                      </a:r>
                      <a:endParaRPr lang="it-IT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|8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?</a:t>
                      </a:r>
                      <a:endParaRPr lang="it-IT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17"/>
          <p:cNvGrpSpPr/>
          <p:nvPr/>
        </p:nvGrpSpPr>
        <p:grpSpPr>
          <a:xfrm>
            <a:off x="837853" y="1713002"/>
            <a:ext cx="7819112" cy="3219450"/>
            <a:chOff x="837853" y="1268760"/>
            <a:chExt cx="7819112" cy="32194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53" y="1268760"/>
              <a:ext cx="6438900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7231575" y="2276872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La "bomba"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1835696" y="531340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Ogni sistema di tamburi rotanti simula l’azione di un rotore di Enigma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68442" y="5486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uppo 9"/>
          <p:cNvGrpSpPr/>
          <p:nvPr/>
        </p:nvGrpSpPr>
        <p:grpSpPr>
          <a:xfrm>
            <a:off x="1531331" y="245408"/>
            <a:ext cx="7419404" cy="3426404"/>
            <a:chOff x="1531331" y="260648"/>
            <a:chExt cx="7419404" cy="3426404"/>
          </a:xfrm>
        </p:grpSpPr>
        <p:grpSp>
          <p:nvGrpSpPr>
            <p:cNvPr id="11" name="Gruppo 14"/>
            <p:cNvGrpSpPr/>
            <p:nvPr/>
          </p:nvGrpSpPr>
          <p:grpSpPr>
            <a:xfrm>
              <a:off x="6876256" y="260648"/>
              <a:ext cx="2074479" cy="3426404"/>
              <a:chOff x="6876256" y="260648"/>
              <a:chExt cx="2074479" cy="3426404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6256" y="260648"/>
                <a:ext cx="2038350" cy="272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6948264" y="2979166"/>
                <a:ext cx="20024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000" b="1" dirty="0" smtClean="0">
                    <a:latin typeface="Times New Roman" pitchFamily="18" charset="0"/>
                    <a:cs typeface="Times New Roman" pitchFamily="18" charset="0"/>
                  </a:rPr>
                  <a:t>Claude </a:t>
                </a:r>
                <a:r>
                  <a:rPr lang="it-IT" sz="2000" b="1" dirty="0" err="1" smtClean="0">
                    <a:latin typeface="Times New Roman" pitchFamily="18" charset="0"/>
                    <a:cs typeface="Times New Roman" pitchFamily="18" charset="0"/>
                  </a:rPr>
                  <a:t>Shannon</a:t>
                </a:r>
                <a:endParaRPr lang="it-I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it-IT" sz="2000" b="1" dirty="0" smtClean="0">
                    <a:latin typeface="Times New Roman" pitchFamily="18" charset="0"/>
                    <a:cs typeface="Times New Roman" pitchFamily="18" charset="0"/>
                  </a:rPr>
                  <a:t>(1916-2001)</a:t>
                </a:r>
                <a:endParaRPr lang="it-IT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CasellaDiTesto 11"/>
            <p:cNvSpPr txBox="1"/>
            <p:nvPr/>
          </p:nvSpPr>
          <p:spPr>
            <a:xfrm>
              <a:off x="2961536" y="548680"/>
              <a:ext cx="3207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latin typeface="Times New Roman" pitchFamily="18" charset="0"/>
                  <a:cs typeface="Times New Roman" pitchFamily="18" charset="0"/>
                </a:rPr>
                <a:t>I criteri di </a:t>
              </a:r>
              <a:r>
                <a:rPr lang="it-IT" sz="2800" b="1" dirty="0" err="1" smtClean="0">
                  <a:latin typeface="Times New Roman" pitchFamily="18" charset="0"/>
                  <a:cs typeface="Times New Roman" pitchFamily="18" charset="0"/>
                </a:rPr>
                <a:t>Shannon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531331" y="1052736"/>
              <a:ext cx="5344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Communication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Theory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Secrecy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Systems, 1949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683568" y="2276872"/>
            <a:ext cx="5400600" cy="1744147"/>
            <a:chOff x="683568" y="2276872"/>
            <a:chExt cx="5400600" cy="1744147"/>
          </a:xfrm>
        </p:grpSpPr>
        <p:sp>
          <p:nvSpPr>
            <p:cNvPr id="17" name="Rettangolo 16"/>
            <p:cNvSpPr/>
            <p:nvPr/>
          </p:nvSpPr>
          <p:spPr>
            <a:xfrm>
              <a:off x="683568" y="2276872"/>
              <a:ext cx="5400600" cy="17441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" name="Gruppo 20"/>
            <p:cNvGrpSpPr/>
            <p:nvPr/>
          </p:nvGrpSpPr>
          <p:grpSpPr>
            <a:xfrm>
              <a:off x="683568" y="2353419"/>
              <a:ext cx="5400600" cy="1567443"/>
              <a:chOff x="683568" y="2353419"/>
              <a:chExt cx="5400600" cy="1567443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683568" y="2353419"/>
                <a:ext cx="54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u="sng" dirty="0" smtClean="0">
                    <a:latin typeface="Times New Roman" pitchFamily="18" charset="0"/>
                    <a:cs typeface="Times New Roman" pitchFamily="18" charset="0"/>
                  </a:rPr>
                  <a:t>Diffusione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: ogni simbolo del testo cifrato deve dipendere da tutti i simboli del testo in chiaro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683568" y="3212976"/>
                <a:ext cx="54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u="sng" dirty="0" smtClean="0">
                    <a:latin typeface="Times New Roman" pitchFamily="18" charset="0"/>
                    <a:cs typeface="Times New Roman" pitchFamily="18" charset="0"/>
                  </a:rPr>
                  <a:t>Confusione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: il testo in chiaro deve confondersi con la chiave 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Gruppo 20"/>
          <p:cNvGrpSpPr/>
          <p:nvPr/>
        </p:nvGrpSpPr>
        <p:grpSpPr>
          <a:xfrm>
            <a:off x="691560" y="4021019"/>
            <a:ext cx="5400600" cy="2012062"/>
            <a:chOff x="691560" y="4021019"/>
            <a:chExt cx="5400600" cy="2012062"/>
          </a:xfrm>
        </p:grpSpPr>
        <p:sp>
          <p:nvSpPr>
            <p:cNvPr id="22" name="Freccia in giù 21"/>
            <p:cNvSpPr/>
            <p:nvPr/>
          </p:nvSpPr>
          <p:spPr>
            <a:xfrm>
              <a:off x="3095836" y="4021019"/>
              <a:ext cx="396044" cy="776133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uppo 27"/>
            <p:cNvGrpSpPr/>
            <p:nvPr/>
          </p:nvGrpSpPr>
          <p:grpSpPr>
            <a:xfrm>
              <a:off x="691560" y="4808944"/>
              <a:ext cx="5400600" cy="1224137"/>
              <a:chOff x="691560" y="4808944"/>
              <a:chExt cx="5400600" cy="1224137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691560" y="4808944"/>
                <a:ext cx="5400600" cy="12241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5" name="Gruppo 25"/>
              <p:cNvGrpSpPr/>
              <p:nvPr/>
            </p:nvGrpSpPr>
            <p:grpSpPr>
              <a:xfrm>
                <a:off x="914544" y="4869160"/>
                <a:ext cx="4665568" cy="1139934"/>
                <a:chOff x="914544" y="4869160"/>
                <a:chExt cx="4665568" cy="1139934"/>
              </a:xfrm>
            </p:grpSpPr>
            <p:sp>
              <p:nvSpPr>
                <p:cNvPr id="26" name="CasellaDiTesto 25"/>
                <p:cNvSpPr txBox="1"/>
                <p:nvPr/>
              </p:nvSpPr>
              <p:spPr>
                <a:xfrm>
                  <a:off x="1043608" y="4869160"/>
                  <a:ext cx="4241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2400" dirty="0" smtClean="0">
                      <a:latin typeface="Times New Roman" pitchFamily="18" charset="0"/>
                      <a:cs typeface="Times New Roman" pitchFamily="18" charset="0"/>
                    </a:rPr>
                    <a:t>DES (Data </a:t>
                  </a:r>
                  <a:r>
                    <a:rPr lang="it-IT" sz="2400" dirty="0" err="1" smtClean="0">
                      <a:latin typeface="Times New Roman" pitchFamily="18" charset="0"/>
                      <a:cs typeface="Times New Roman" pitchFamily="18" charset="0"/>
                    </a:rPr>
                    <a:t>Encryption</a:t>
                  </a:r>
                  <a:r>
                    <a:rPr lang="it-IT" sz="2400" dirty="0" smtClean="0">
                      <a:latin typeface="Times New Roman" pitchFamily="18" charset="0"/>
                      <a:cs typeface="Times New Roman" pitchFamily="18" charset="0"/>
                    </a:rPr>
                    <a:t> Standard)</a:t>
                  </a:r>
                  <a:endParaRPr lang="it-IT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CasellaDiTesto 26"/>
                <p:cNvSpPr txBox="1"/>
                <p:nvPr/>
              </p:nvSpPr>
              <p:spPr>
                <a:xfrm>
                  <a:off x="914544" y="5301208"/>
                  <a:ext cx="466556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smtClean="0">
                      <a:latin typeface="Times New Roman" pitchFamily="18" charset="0"/>
                      <a:cs typeface="Times New Roman" pitchFamily="18" charset="0"/>
                    </a:rPr>
                    <a:t>(algoritmo definito nel 1977 come standard di crittografia commerciale negli USA)</a:t>
                  </a:r>
                  <a:endParaRPr lang="it-IT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1913443" y="476672"/>
            <a:ext cx="530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DES (Data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Encryption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Standard)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1772816"/>
            <a:ext cx="264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Cifrario a blocchi di 64 bit (8 di controllo) con chiave di 56 bit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724128" y="3429000"/>
            <a:ext cx="2463261" cy="646614"/>
            <a:chOff x="5724128" y="3429000"/>
            <a:chExt cx="2463261" cy="646614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5724128" y="3429000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56 bit  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20630011"/>
                </p:ext>
              </p:extLst>
            </p:nvPr>
          </p:nvGraphicFramePr>
          <p:xfrm>
            <a:off x="6516216" y="3429000"/>
            <a:ext cx="1671173" cy="336438"/>
          </p:xfrm>
          <a:graphic>
            <a:graphicData uri="http://schemas.openxmlformats.org/presentationml/2006/ole">
              <p:oleObj spid="_x0000_s8194" name="Equazione" r:id="rId4" imgW="660240" imgH="203040" progId="Equation.3">
                <p:embed/>
              </p:oleObj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5724128" y="367550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chiavi distinte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741539"/>
              </p:ext>
            </p:extLst>
          </p:nvPr>
        </p:nvGraphicFramePr>
        <p:xfrm>
          <a:off x="5845175" y="4508500"/>
          <a:ext cx="2465388" cy="792163"/>
        </p:xfrm>
        <a:graphic>
          <a:graphicData uri="http://schemas.openxmlformats.org/presentationml/2006/ole">
            <p:oleObj spid="_x0000_s8195" name="Equazione" r:id="rId5" imgW="1422400" imgH="457200" progId="Equation.3">
              <p:embed/>
            </p:oleObj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611560" y="1639788"/>
            <a:ext cx="4714875" cy="4381500"/>
            <a:chOff x="611560" y="1700808"/>
            <a:chExt cx="4714875" cy="43815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1700808"/>
              <a:ext cx="4714875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sellaDiTesto 18"/>
            <p:cNvSpPr txBox="1"/>
            <p:nvPr/>
          </p:nvSpPr>
          <p:spPr>
            <a:xfrm>
              <a:off x="756136" y="1727629"/>
              <a:ext cx="1282723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File in chiaro (64 bit)</a:t>
              </a:r>
              <a:endParaRPr lang="it-IT" sz="10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47310" y="5790057"/>
              <a:ext cx="1165704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File cifrato (64 bit)</a:t>
              </a:r>
              <a:endParaRPr lang="it-IT" sz="1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384722" y="3717032"/>
              <a:ext cx="83388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800" b="1" dirty="0" smtClean="0"/>
                <a:t>Chiave (56 bit)</a:t>
              </a:r>
            </a:p>
            <a:p>
              <a:endParaRPr lang="it-IT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flipH="1" flipV="1">
            <a:off x="2971800" y="3559100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705600" y="3025700"/>
            <a:ext cx="1311275" cy="1085850"/>
            <a:chOff x="4224" y="1728"/>
            <a:chExt cx="826" cy="684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224" y="2112"/>
              <a:ext cx="82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 N</a:t>
              </a:r>
              <a:endParaRPr lang="it-IT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4272" y="1968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320" y="172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it-IT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4704" y="1968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704" y="172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it-IT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827088" y="1179463"/>
            <a:ext cx="1311275" cy="1085850"/>
            <a:chOff x="521" y="436"/>
            <a:chExt cx="826" cy="684"/>
          </a:xfrm>
        </p:grpSpPr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576" y="672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21" y="820"/>
              <a:ext cx="82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 N</a:t>
              </a:r>
              <a:endParaRPr lang="it-IT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12" y="436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it-IT"/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6705600" y="1252488"/>
            <a:ext cx="1311275" cy="1082675"/>
            <a:chOff x="4224" y="482"/>
            <a:chExt cx="826" cy="682"/>
          </a:xfrm>
        </p:grpSpPr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272" y="720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224" y="864"/>
              <a:ext cx="82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 N</a:t>
              </a:r>
              <a:endParaRPr lang="it-IT"/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332" y="48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it-IT"/>
            </a:p>
          </p:txBody>
        </p:sp>
      </p:grp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971800" y="5410200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827088" y="3135238"/>
            <a:ext cx="1311275" cy="1085850"/>
            <a:chOff x="521" y="1797"/>
            <a:chExt cx="826" cy="684"/>
          </a:xfrm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569" y="2040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1001" y="2037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9" name="Group 41"/>
            <p:cNvGrpSpPr>
              <a:grpSpLocks/>
            </p:cNvGrpSpPr>
            <p:nvPr/>
          </p:nvGrpSpPr>
          <p:grpSpPr bwMode="auto">
            <a:xfrm>
              <a:off x="521" y="1797"/>
              <a:ext cx="826" cy="684"/>
              <a:chOff x="521" y="1797"/>
              <a:chExt cx="826" cy="684"/>
            </a:xfrm>
          </p:grpSpPr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521" y="2181"/>
                <a:ext cx="826" cy="3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      N</a:t>
                </a:r>
                <a:endParaRPr lang="it-IT"/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617" y="1797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endParaRPr lang="it-IT"/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1001" y="179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  <a:endParaRPr lang="it-IT"/>
              </a:p>
            </p:txBody>
          </p:sp>
        </p:grpSp>
      </p:grpSp>
      <p:grpSp>
        <p:nvGrpSpPr>
          <p:cNvPr id="33" name="Group 44"/>
          <p:cNvGrpSpPr>
            <a:grpSpLocks/>
          </p:cNvGrpSpPr>
          <p:nvPr/>
        </p:nvGrpSpPr>
        <p:grpSpPr bwMode="auto">
          <a:xfrm>
            <a:off x="838200" y="4724400"/>
            <a:ext cx="1311275" cy="1085850"/>
            <a:chOff x="528" y="2976"/>
            <a:chExt cx="826" cy="684"/>
          </a:xfrm>
        </p:grpSpPr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528" y="3360"/>
              <a:ext cx="82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 N</a:t>
              </a:r>
              <a:endParaRPr lang="it-IT"/>
            </a:p>
          </p:txBody>
        </p:sp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1008" y="3216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1008" y="297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it-IT"/>
            </a:p>
          </p:txBody>
        </p:sp>
      </p:grp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971800" y="1935113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6705600" y="4800600"/>
            <a:ext cx="1311275" cy="1085850"/>
            <a:chOff x="4224" y="3024"/>
            <a:chExt cx="826" cy="684"/>
          </a:xfrm>
        </p:grpSpPr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4224" y="3408"/>
              <a:ext cx="82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      N</a:t>
              </a:r>
              <a:endParaRPr lang="it-IT"/>
            </a:p>
          </p:txBody>
        </p:sp>
        <p:sp>
          <p:nvSpPr>
            <p:cNvPr id="40" name="AutoShape 34"/>
            <p:cNvSpPr>
              <a:spLocks noChangeArrowheads="1"/>
            </p:cNvSpPr>
            <p:nvPr/>
          </p:nvSpPr>
          <p:spPr bwMode="auto">
            <a:xfrm>
              <a:off x="4704" y="3264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4704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it-IT"/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2916238" y="552104"/>
            <a:ext cx="3315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Scambio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chiavi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2893" y="533624"/>
            <a:ext cx="4106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La chiave pubblica (1976)</a:t>
            </a: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215280" y="1737990"/>
            <a:ext cx="6669088" cy="492125"/>
            <a:chOff x="384" y="672"/>
            <a:chExt cx="4201" cy="31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3082" y="742"/>
              <a:ext cx="1104" cy="144"/>
              <a:chOff x="3082" y="742"/>
              <a:chExt cx="1104" cy="144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082" y="74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082" y="886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84" y="672"/>
              <a:ext cx="12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canale simmetrico</a:t>
              </a:r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2736" y="672"/>
              <a:ext cx="1849" cy="310"/>
              <a:chOff x="2736" y="672"/>
              <a:chExt cx="1849" cy="310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736" y="67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4330" y="69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1215280" y="2423790"/>
            <a:ext cx="6662738" cy="1365250"/>
            <a:chOff x="384" y="1104"/>
            <a:chExt cx="4197" cy="860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2736" y="1377"/>
              <a:ext cx="1845" cy="303"/>
              <a:chOff x="2736" y="1377"/>
              <a:chExt cx="1845" cy="303"/>
            </a:xfrm>
          </p:grpSpPr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4324" y="1377"/>
                <a:ext cx="25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2736" y="1389"/>
                <a:ext cx="2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384" y="1104"/>
              <a:ext cx="3851" cy="860"/>
              <a:chOff x="384" y="1104"/>
              <a:chExt cx="3851" cy="860"/>
            </a:xfrm>
          </p:grpSpPr>
          <p:sp>
            <p:nvSpPr>
              <p:cNvPr id="22" name="Text Box 3"/>
              <p:cNvSpPr txBox="1">
                <a:spLocks noChangeArrowheads="1"/>
              </p:cNvSpPr>
              <p:nvPr/>
            </p:nvSpPr>
            <p:spPr bwMode="auto">
              <a:xfrm>
                <a:off x="384" y="1344"/>
                <a:ext cx="136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canale asimmetrico</a:t>
                </a:r>
              </a:p>
            </p:txBody>
          </p: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2980" y="1104"/>
                <a:ext cx="1255" cy="860"/>
                <a:chOff x="2980" y="1104"/>
                <a:chExt cx="1255" cy="860"/>
              </a:xfrm>
            </p:grpSpPr>
            <p:sp>
              <p:nvSpPr>
                <p:cNvPr id="24" name="Arc 15"/>
                <p:cNvSpPr>
                  <a:spLocks/>
                </p:cNvSpPr>
                <p:nvPr/>
              </p:nvSpPr>
              <p:spPr bwMode="auto">
                <a:xfrm rot="-10842357">
                  <a:off x="2980" y="1104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" name="Arc 16"/>
                <p:cNvSpPr>
                  <a:spLocks/>
                </p:cNvSpPr>
                <p:nvPr/>
              </p:nvSpPr>
              <p:spPr bwMode="auto">
                <a:xfrm rot="10842357" flipV="1">
                  <a:off x="2980" y="1580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28" name="Gruppo 27"/>
          <p:cNvGrpSpPr/>
          <p:nvPr/>
        </p:nvGrpSpPr>
        <p:grpSpPr>
          <a:xfrm>
            <a:off x="1116013" y="4221089"/>
            <a:ext cx="6873875" cy="1795463"/>
            <a:chOff x="1116013" y="4221089"/>
            <a:chExt cx="6873875" cy="1795463"/>
          </a:xfrm>
        </p:grpSpPr>
        <p:grpSp>
          <p:nvGrpSpPr>
            <p:cNvPr id="29" name="Group 56"/>
            <p:cNvGrpSpPr>
              <a:grpSpLocks/>
            </p:cNvGrpSpPr>
            <p:nvPr/>
          </p:nvGrpSpPr>
          <p:grpSpPr bwMode="auto">
            <a:xfrm>
              <a:off x="1116013" y="4221089"/>
              <a:ext cx="6873875" cy="1795463"/>
              <a:chOff x="703" y="2846"/>
              <a:chExt cx="4330" cy="1131"/>
            </a:xfrm>
          </p:grpSpPr>
          <p:grpSp>
            <p:nvGrpSpPr>
              <p:cNvPr id="31" name="Group 55"/>
              <p:cNvGrpSpPr>
                <a:grpSpLocks/>
              </p:cNvGrpSpPr>
              <p:nvPr/>
            </p:nvGrpSpPr>
            <p:grpSpPr bwMode="auto">
              <a:xfrm>
                <a:off x="703" y="2846"/>
                <a:ext cx="4330" cy="1131"/>
                <a:chOff x="703" y="2846"/>
                <a:chExt cx="4330" cy="1131"/>
              </a:xfrm>
            </p:grpSpPr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975" y="3128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4345" y="3171"/>
                  <a:ext cx="440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340" y="2854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6" name="Group 54"/>
                <p:cNvGrpSpPr>
                  <a:grpSpLocks/>
                </p:cNvGrpSpPr>
                <p:nvPr/>
              </p:nvGrpSpPr>
              <p:grpSpPr bwMode="auto">
                <a:xfrm>
                  <a:off x="703" y="2846"/>
                  <a:ext cx="4330" cy="1131"/>
                  <a:chOff x="724" y="2659"/>
                  <a:chExt cx="4330" cy="1131"/>
                </a:xfrm>
              </p:grpSpPr>
              <p:sp>
                <p:nvSpPr>
                  <p:cNvPr id="3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338" y="266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4" y="2764"/>
                    <a:ext cx="706" cy="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800" dirty="0" smtClean="0">
                        <a:latin typeface="Times New Roman" pitchFamily="18" charset="0"/>
                        <a:cs typeface="Times New Roman" pitchFamily="18" charset="0"/>
                      </a:rPr>
                      <a:t>cifrare</a:t>
                    </a:r>
                    <a:endParaRPr lang="it-IT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" y="279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400" b="1" dirty="0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</a:p>
                </p:txBody>
              </p:sp>
              <p:sp>
                <p:nvSpPr>
                  <p:cNvPr id="4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38" y="2659"/>
                    <a:ext cx="1248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8" y="2947"/>
                    <a:ext cx="1248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9" y="2820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400" b="1" dirty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</a:p>
                </p:txBody>
              </p:sp>
              <p:sp>
                <p:nvSpPr>
                  <p:cNvPr id="43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3067"/>
                    <a:ext cx="192" cy="384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0" y="2734"/>
                    <a:ext cx="24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000" dirty="0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</a:p>
                </p:txBody>
              </p:sp>
              <p:sp>
                <p:nvSpPr>
                  <p:cNvPr id="45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0" y="2732"/>
                    <a:ext cx="188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000" dirty="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4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9" y="2783"/>
                    <a:ext cx="24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000" dirty="0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</a:p>
                </p:txBody>
              </p:sp>
              <p:sp>
                <p:nvSpPr>
                  <p:cNvPr id="4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5" y="3499"/>
                    <a:ext cx="192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2400" b="1" dirty="0"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</a:p>
                </p:txBody>
              </p:sp>
              <p:sp>
                <p:nvSpPr>
                  <p:cNvPr id="48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2" y="2659"/>
                    <a:ext cx="1248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" name="Line 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947"/>
                    <a:ext cx="1248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32" name="Text Box 53"/>
              <p:cNvSpPr txBox="1">
                <a:spLocks noChangeArrowheads="1"/>
              </p:cNvSpPr>
              <p:nvPr/>
            </p:nvSpPr>
            <p:spPr bwMode="auto">
              <a:xfrm>
                <a:off x="3450" y="2954"/>
                <a:ext cx="91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decifrare</a:t>
                </a:r>
                <a:endParaRPr lang="it-IT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0" name="Connettore 2 29"/>
            <p:cNvCxnSpPr>
              <a:stCxn id="41" idx="1"/>
              <a:endCxn id="48" idx="1"/>
            </p:cNvCxnSpPr>
            <p:nvPr/>
          </p:nvCxnSpPr>
          <p:spPr>
            <a:xfrm>
              <a:off x="4071938" y="4678288"/>
              <a:ext cx="8191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527248" y="1704653"/>
            <a:ext cx="8077200" cy="560388"/>
            <a:chOff x="240" y="703"/>
            <a:chExt cx="5088" cy="353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40" y="105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0" y="720"/>
              <a:ext cx="6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000" baseline="30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cifre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083" y="712"/>
              <a:ext cx="7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 err="1">
                  <a:latin typeface="Times New Roman" pitchFamily="18" charset="0"/>
                  <a:cs typeface="Times New Roman" pitchFamily="18" charset="0"/>
                </a:rPr>
                <a:t>Primalità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514" y="703"/>
              <a:ext cx="11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Fattorizzaz</a:t>
              </a:r>
              <a:r>
                <a:rPr lang="it-IT" dirty="0" smtClean="0">
                  <a:latin typeface="Times New Roman" pitchFamily="18" charset="0"/>
                  <a:cs typeface="Times New Roman" pitchFamily="18" charset="0"/>
                </a:rPr>
                <a:t>ione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410723" y="4149725"/>
            <a:ext cx="4951413" cy="2427288"/>
            <a:chOff x="422" y="2614"/>
            <a:chExt cx="3119" cy="1529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22" y="2714"/>
              <a:ext cx="15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it-IT" dirty="0" err="1">
                  <a:latin typeface="Times New Roman" pitchFamily="18" charset="0"/>
                  <a:cs typeface="Times New Roman" pitchFamily="18" charset="0"/>
                </a:rPr>
                <a:t>D.E.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latin typeface="Times New Roman" pitchFamily="18" charset="0"/>
                  <a:cs typeface="Times New Roman" pitchFamily="18" charset="0"/>
                </a:rPr>
                <a:t>Knuth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, 1982</a:t>
              </a:r>
            </a:p>
          </p:txBody>
        </p:sp>
        <p:pic>
          <p:nvPicPr>
            <p:cNvPr id="17" name="Picture 18" descr="d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2614"/>
              <a:ext cx="1115" cy="1529"/>
            </a:xfrm>
            <a:prstGeom prst="rect">
              <a:avLst/>
            </a:prstGeom>
            <a:noFill/>
          </p:spPr>
        </p:pic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422383" y="548680"/>
            <a:ext cx="4285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Funzioni 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trabocchetto”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115616" y="2311712"/>
            <a:ext cx="67271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cs typeface="Times New Roman" pitchFamily="18" charset="0"/>
              </a:rPr>
              <a:t>      20                                </a:t>
            </a:r>
            <a:r>
              <a:rPr lang="fr-FR" sz="2000" dirty="0">
                <a:cs typeface="Times New Roman" pitchFamily="18" charset="0"/>
              </a:rPr>
              <a:t>10 sec.                             24  min.</a:t>
            </a:r>
            <a:r>
              <a:rPr lang="it-IT" sz="2000" dirty="0">
                <a:cs typeface="Times New Roman" pitchFamily="18" charset="0"/>
              </a:rPr>
              <a:t/>
            </a:r>
            <a:br>
              <a:rPr lang="it-IT" sz="2000" dirty="0">
                <a:cs typeface="Times New Roman" pitchFamily="18" charset="0"/>
              </a:rPr>
            </a:br>
            <a:r>
              <a:rPr lang="fr-FR" sz="2000" dirty="0">
                <a:cs typeface="Times New Roman" pitchFamily="18" charset="0"/>
              </a:rPr>
              <a:t> </a:t>
            </a:r>
            <a:r>
              <a:rPr lang="it-IT" sz="2000" dirty="0">
                <a:cs typeface="Times New Roman" pitchFamily="18" charset="0"/>
              </a:rPr>
              <a:t>     50                                15 sec.                               4  ore</a:t>
            </a:r>
            <a:br>
              <a:rPr lang="it-IT" sz="2000" dirty="0">
                <a:cs typeface="Times New Roman" pitchFamily="18" charset="0"/>
              </a:rPr>
            </a:br>
            <a:r>
              <a:rPr lang="it-IT" sz="2000" dirty="0">
                <a:cs typeface="Times New Roman" pitchFamily="18" charset="0"/>
              </a:rPr>
              <a:t>    100                                40 sec.                             74  anni</a:t>
            </a:r>
            <a:br>
              <a:rPr lang="it-IT" sz="2000" dirty="0">
                <a:cs typeface="Times New Roman" pitchFamily="18" charset="0"/>
              </a:rPr>
            </a:br>
            <a:r>
              <a:rPr lang="it-IT" sz="2000" dirty="0">
                <a:cs typeface="Times New Roman" pitchFamily="18" charset="0"/>
              </a:rPr>
              <a:t>    200                                10 min.                      </a:t>
            </a:r>
            <a:r>
              <a:rPr lang="it-IT" sz="2000" dirty="0" smtClean="0">
                <a:cs typeface="Times New Roman" pitchFamily="18" charset="0"/>
              </a:rPr>
              <a:t>4</a:t>
            </a:r>
            <a:r>
              <a:rPr lang="it-IT" sz="2000" dirty="0">
                <a:cs typeface="Times New Roman" pitchFamily="18" charset="0"/>
              </a:rPr>
              <a:t>· 10</a:t>
            </a:r>
            <a:r>
              <a:rPr lang="it-IT" sz="2000" baseline="30000" dirty="0">
                <a:cs typeface="Times New Roman" pitchFamily="18" charset="0"/>
              </a:rPr>
              <a:t>9</a:t>
            </a:r>
            <a:r>
              <a:rPr lang="it-IT" sz="2000" dirty="0">
                <a:cs typeface="Times New Roman" pitchFamily="18" charset="0"/>
              </a:rPr>
              <a:t>  anni</a:t>
            </a:r>
            <a:br>
              <a:rPr lang="it-IT" sz="2000" dirty="0">
                <a:cs typeface="Times New Roman" pitchFamily="18" charset="0"/>
              </a:rPr>
            </a:br>
            <a:r>
              <a:rPr lang="it-IT" sz="2000" dirty="0">
                <a:cs typeface="Times New Roman" pitchFamily="18" charset="0"/>
              </a:rPr>
              <a:t>  1000                                  1 </a:t>
            </a:r>
            <a:r>
              <a:rPr lang="it-IT" sz="2000" dirty="0" err="1">
                <a:cs typeface="Times New Roman" pitchFamily="18" charset="0"/>
              </a:rPr>
              <a:t>sett</a:t>
            </a:r>
            <a:r>
              <a:rPr lang="it-IT" sz="2000" dirty="0">
                <a:cs typeface="Times New Roman" pitchFamily="18" charset="0"/>
              </a:rPr>
              <a:t>.                      </a:t>
            </a:r>
            <a:r>
              <a:rPr lang="it-IT" sz="2000" dirty="0" smtClean="0">
                <a:cs typeface="Times New Roman" pitchFamily="18" charset="0"/>
              </a:rPr>
              <a:t> </a:t>
            </a:r>
            <a:r>
              <a:rPr lang="it-IT" sz="2000" dirty="0">
                <a:cs typeface="Times New Roman" pitchFamily="18" charset="0"/>
              </a:rPr>
              <a:t>3·10</a:t>
            </a:r>
            <a:r>
              <a:rPr lang="it-IT" sz="2000" baseline="30000" dirty="0">
                <a:cs typeface="Times New Roman" pitchFamily="18" charset="0"/>
              </a:rPr>
              <a:t>43</a:t>
            </a:r>
            <a:r>
              <a:rPr lang="it-IT" sz="2000" dirty="0">
                <a:cs typeface="Times New Roman" pitchFamily="18" charset="0"/>
              </a:rPr>
              <a:t>  anni</a:t>
            </a:r>
            <a:r>
              <a:rPr lang="it-IT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0" descr="180px-Kerkhof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350"/>
            <a:ext cx="1714500" cy="2352675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49916" y="485775"/>
            <a:ext cx="3635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Principio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Kerkhoffs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611560" y="3820889"/>
            <a:ext cx="7935409" cy="1926928"/>
            <a:chOff x="611560" y="3820889"/>
            <a:chExt cx="7935409" cy="1926928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64160" y="3863752"/>
              <a:ext cx="1485900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Cifratura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031160" y="3863752"/>
              <a:ext cx="2036763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Decifrazione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11560" y="3914552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8139485" y="3879627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068760" y="4143152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449760" y="3820889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888160" y="4143152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396928" y="3824064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7088560" y="4143152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393360" y="3835177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4332729" y="4295552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408929" y="5286152"/>
              <a:ext cx="30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285006" y="5661025"/>
            <a:ext cx="638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sicurezza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crittografico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dipende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solo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segretezza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chiave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920289" y="1424970"/>
            <a:ext cx="5316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Guillome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Kerkhoffs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filologo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olandese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(1835-1903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criptographie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militaire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(1883)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762000" y="2596926"/>
            <a:ext cx="7543800" cy="1289050"/>
            <a:chOff x="480" y="1525"/>
            <a:chExt cx="4752" cy="812"/>
          </a:xfrm>
        </p:grpSpPr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480" y="1691"/>
              <a:ext cx="0" cy="6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5232" y="1691"/>
              <a:ext cx="0" cy="6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438" y="1525"/>
              <a:ext cx="925" cy="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k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80" y="1691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3363" y="1691"/>
              <a:ext cx="18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giulio_cesa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888" y="265135"/>
            <a:ext cx="2484437" cy="2443163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pSp>
        <p:nvGrpSpPr>
          <p:cNvPr id="19" name="Gruppo 18"/>
          <p:cNvGrpSpPr/>
          <p:nvPr/>
        </p:nvGrpSpPr>
        <p:grpSpPr>
          <a:xfrm>
            <a:off x="2987824" y="517616"/>
            <a:ext cx="3392306" cy="935230"/>
            <a:chOff x="2987824" y="517616"/>
            <a:chExt cx="3392306" cy="935230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085689" y="517616"/>
              <a:ext cx="29674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Cifrario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Cesare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987824" y="1052736"/>
              <a:ext cx="33923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Svetonio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Vita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Caesarorum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74700" y="2492896"/>
            <a:ext cx="5236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B C D E  F G H  I   L M N O P Q R S T U V Z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 D E F G  H  I L  M  N O P  Q R S T U V Z  A B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806450" y="5445224"/>
            <a:ext cx="4568825" cy="400050"/>
            <a:chOff x="470" y="2160"/>
            <a:chExt cx="2878" cy="25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70" y="2160"/>
              <a:ext cx="13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 = m +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 (mod 21)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150" y="2160"/>
              <a:ext cx="11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cifrari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distinti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91029" y="3717032"/>
            <a:ext cx="670600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OMNI A  GAL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 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  E ST   D I VI S A  IN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PARTE S   TRES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QOPMC   I CNNMC   GUV   FMAMUC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MP  RCTVGU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VTGU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60808" y="503968"/>
            <a:ext cx="2408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Cifrario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affine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4725" y="1489075"/>
            <a:ext cx="128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= am + b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260725" y="1447800"/>
            <a:ext cx="4201584" cy="441385"/>
            <a:chOff x="3260725" y="1447800"/>
            <a:chExt cx="4201584" cy="44138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260725" y="1489075"/>
              <a:ext cx="19030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MCD (a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, 21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 = 1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400800" y="1447800"/>
              <a:ext cx="10615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k = (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a,b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40705" y="4144158"/>
            <a:ext cx="6341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R I 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G R A F  I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H  I A V E P U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C A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  P Z 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 S P  E Q Z 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O L V G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 I E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22325" y="5189130"/>
            <a:ext cx="4344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Cifrari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distinti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21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φ(21) =21 ·12 = 252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898525" y="2132856"/>
            <a:ext cx="5525982" cy="1584176"/>
            <a:chOff x="898525" y="2132856"/>
            <a:chExt cx="5525982" cy="1584176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98525" y="2132856"/>
              <a:ext cx="33393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Esempio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c = 2m +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 (mod 21)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259632" y="3009146"/>
              <a:ext cx="51648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A B C D  E F G H I  L M N O P Q R S T U V Z </a:t>
              </a:r>
            </a:p>
            <a:p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E G  I M O Q S U Z B D  F  H L N P R T V A C</a:t>
              </a:r>
              <a:endParaRPr lang="it-IT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2625" y="2048024"/>
            <a:ext cx="299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permutazione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arbitraria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1550" y="2665561"/>
            <a:ext cx="5421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B  C D E F G  H  I  L M N 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 R S T  U V Z 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 N  V T  F I  A  L  M O P  Q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 U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 D H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 E  R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965200" y="3452862"/>
            <a:ext cx="7010403" cy="1703636"/>
            <a:chOff x="965200" y="2780928"/>
            <a:chExt cx="7010403" cy="170363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65200" y="2780928"/>
              <a:ext cx="31470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Cifrari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distinti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21!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≈ 4×</a:t>
              </a:r>
              <a:r>
                <a:rPr lang="fr-FR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fr-FR" sz="20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971550" y="3498726"/>
              <a:ext cx="7004053" cy="985838"/>
              <a:chOff x="612" y="2035"/>
              <a:chExt cx="4412" cy="621"/>
            </a:xfrm>
          </p:grpSpPr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612" y="2036"/>
                <a:ext cx="4412" cy="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Esempio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 un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computer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esamina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chiavi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al secondo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impiega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diecimila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anni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per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ricerca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completa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dirty="0"/>
              </a:p>
            </p:txBody>
          </p:sp>
          <p:graphicFrame>
            <p:nvGraphicFramePr>
              <p:cNvPr id="16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93331164"/>
                  </p:ext>
                </p:extLst>
              </p:nvPr>
            </p:nvGraphicFramePr>
            <p:xfrm>
              <a:off x="2978" y="2035"/>
              <a:ext cx="272" cy="213"/>
            </p:xfrm>
            <a:graphic>
              <a:graphicData uri="http://schemas.openxmlformats.org/presentationml/2006/ole">
                <p:oleObj spid="_x0000_s2050" name="Equazione" r:id="rId4" imgW="228501" imgH="203112" progId="Equation.3">
                  <p:embed/>
                </p:oleObj>
              </a:graphicData>
            </a:graphic>
          </p:graphicFrame>
        </p:grpSp>
      </p:grpSp>
      <p:sp>
        <p:nvSpPr>
          <p:cNvPr id="17" name="CasellaDiTesto 16"/>
          <p:cNvSpPr txBox="1"/>
          <p:nvPr/>
        </p:nvSpPr>
        <p:spPr>
          <a:xfrm>
            <a:off x="2602965" y="531108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a permutazione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638832" y="515868"/>
            <a:ext cx="385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Cifrario a parola chiave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3845" y="3645024"/>
            <a:ext cx="2581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k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(AVE,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27584" y="1628800"/>
            <a:ext cx="7056784" cy="1428750"/>
            <a:chOff x="1331640" y="4192428"/>
            <a:chExt cx="7056784" cy="1428750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4192428"/>
              <a:ext cx="28765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4215865" y="4982696"/>
              <a:ext cx="4172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Giovanni Battista Argenti (1580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868445" y="4449306"/>
            <a:ext cx="5215723" cy="707886"/>
            <a:chOff x="868445" y="3998156"/>
            <a:chExt cx="5215723" cy="707886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868445" y="3998156"/>
              <a:ext cx="52157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 B  C D E 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G H I  L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O P Q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R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 T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U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V Z</a:t>
              </a:r>
            </a:p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T U  Z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V E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G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H  I 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L M N O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R  S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1591096" y="4624560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ttore 1 25"/>
          <p:cNvCxnSpPr/>
          <p:nvPr/>
        </p:nvCxnSpPr>
        <p:spPr>
          <a:xfrm>
            <a:off x="1331640" y="2377456"/>
            <a:ext cx="108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Personalizzato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3216</Words>
  <Application>Microsoft Office PowerPoint</Application>
  <PresentationFormat>Presentazione su schermo (4:3)</PresentationFormat>
  <Paragraphs>2027</Paragraphs>
  <Slides>49</Slides>
  <Notes>1</Notes>
  <HiddenSlides>7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49</vt:i4>
      </vt:variant>
    </vt:vector>
  </HeadingPairs>
  <TitlesOfParts>
    <vt:vector size="53" baseType="lpstr">
      <vt:lpstr>Tema di Office</vt:lpstr>
      <vt:lpstr>Fotografia Photo Editor</vt:lpstr>
      <vt:lpstr>Equazione</vt:lpstr>
      <vt:lpstr>Microsoft Equation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23</cp:revision>
  <dcterms:created xsi:type="dcterms:W3CDTF">2016-01-11T11:20:18Z</dcterms:created>
  <dcterms:modified xsi:type="dcterms:W3CDTF">2016-01-14T15:33:16Z</dcterms:modified>
</cp:coreProperties>
</file>