
<file path=[Content_Types].xml><?xml version="1.0" encoding="utf-8"?>
<Types xmlns="http://schemas.openxmlformats.org/package/2006/content-types">
  <Default Extension="xml" ContentType="application/xml"/>
  <Default Extension="mp4"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7" r:id="rId3"/>
    <p:sldId id="268" r:id="rId4"/>
    <p:sldId id="278" r:id="rId5"/>
    <p:sldId id="280" r:id="rId6"/>
    <p:sldId id="282" r:id="rId7"/>
    <p:sldId id="283" r:id="rId8"/>
    <p:sldId id="284" r:id="rId9"/>
    <p:sldId id="289" r:id="rId10"/>
    <p:sldId id="274" r:id="rId11"/>
    <p:sldId id="287" r:id="rId12"/>
    <p:sldId id="288" r:id="rId13"/>
    <p:sldId id="260" r:id="rId14"/>
    <p:sldId id="258" r:id="rId15"/>
    <p:sldId id="269" r:id="rId16"/>
    <p:sldId id="270" r:id="rId17"/>
    <p:sldId id="271" r:id="rId18"/>
    <p:sldId id="259" r:id="rId19"/>
    <p:sldId id="267" r:id="rId20"/>
    <p:sldId id="286" r:id="rId21"/>
    <p:sldId id="285" r:id="rId22"/>
    <p:sldId id="276" r:id="rId23"/>
    <p:sldId id="291" r:id="rId24"/>
    <p:sldId id="264" r:id="rId25"/>
    <p:sldId id="273" r:id="rId26"/>
    <p:sldId id="272" r:id="rId27"/>
    <p:sldId id="290" r:id="rId28"/>
    <p:sldId id="265" r:id="rId29"/>
    <p:sldId id="262" r:id="rId30"/>
    <p:sldId id="279" r:id="rId31"/>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clrMode="bw"/>
  <p:clrMru>
    <a:srgbClr val="8FFF78"/>
    <a:srgbClr val="7AFF67"/>
    <a:srgbClr val="92FF68"/>
    <a:srgbClr val="FFB6A7"/>
    <a:srgbClr val="FFFD5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21" d="100"/>
          <a:sy n="121" d="100"/>
        </p:scale>
        <p:origin x="-568"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41715936-D8D1-A34F-92B2-E3A7662C1CBE}" type="datetimeFigureOut">
              <a:rPr lang="it-IT" smtClean="0"/>
              <a:t>11/04/18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62EC0E5-FB60-7B4D-BA94-A10058CC591D}" type="slidenum">
              <a:rPr lang="it-IT" smtClean="0"/>
              <a:t>‹n.›</a:t>
            </a:fld>
            <a:endParaRPr lang="it-IT"/>
          </a:p>
        </p:txBody>
      </p:sp>
    </p:spTree>
    <p:extLst>
      <p:ext uri="{BB962C8B-B14F-4D97-AF65-F5344CB8AC3E}">
        <p14:creationId xmlns:p14="http://schemas.microsoft.com/office/powerpoint/2010/main" val="2049394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1715936-D8D1-A34F-92B2-E3A7662C1CBE}" type="datetimeFigureOut">
              <a:rPr lang="it-IT" smtClean="0"/>
              <a:t>11/04/18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62EC0E5-FB60-7B4D-BA94-A10058CC591D}" type="slidenum">
              <a:rPr lang="it-IT" smtClean="0"/>
              <a:t>‹n.›</a:t>
            </a:fld>
            <a:endParaRPr lang="it-IT"/>
          </a:p>
        </p:txBody>
      </p:sp>
    </p:spTree>
    <p:extLst>
      <p:ext uri="{BB962C8B-B14F-4D97-AF65-F5344CB8AC3E}">
        <p14:creationId xmlns:p14="http://schemas.microsoft.com/office/powerpoint/2010/main" val="3710643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1715936-D8D1-A34F-92B2-E3A7662C1CBE}" type="datetimeFigureOut">
              <a:rPr lang="it-IT" smtClean="0"/>
              <a:t>11/04/18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62EC0E5-FB60-7B4D-BA94-A10058CC591D}" type="slidenum">
              <a:rPr lang="it-IT" smtClean="0"/>
              <a:t>‹n.›</a:t>
            </a:fld>
            <a:endParaRPr lang="it-IT"/>
          </a:p>
        </p:txBody>
      </p:sp>
    </p:spTree>
    <p:extLst>
      <p:ext uri="{BB962C8B-B14F-4D97-AF65-F5344CB8AC3E}">
        <p14:creationId xmlns:p14="http://schemas.microsoft.com/office/powerpoint/2010/main" val="2964674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1715936-D8D1-A34F-92B2-E3A7662C1CBE}" type="datetimeFigureOut">
              <a:rPr lang="it-IT" smtClean="0"/>
              <a:t>11/04/18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62EC0E5-FB60-7B4D-BA94-A10058CC591D}" type="slidenum">
              <a:rPr lang="it-IT" smtClean="0"/>
              <a:t>‹n.›</a:t>
            </a:fld>
            <a:endParaRPr lang="it-IT"/>
          </a:p>
        </p:txBody>
      </p:sp>
    </p:spTree>
    <p:extLst>
      <p:ext uri="{BB962C8B-B14F-4D97-AF65-F5344CB8AC3E}">
        <p14:creationId xmlns:p14="http://schemas.microsoft.com/office/powerpoint/2010/main" val="1296321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41715936-D8D1-A34F-92B2-E3A7662C1CBE}" type="datetimeFigureOut">
              <a:rPr lang="it-IT" smtClean="0"/>
              <a:t>11/04/18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62EC0E5-FB60-7B4D-BA94-A10058CC591D}" type="slidenum">
              <a:rPr lang="it-IT" smtClean="0"/>
              <a:t>‹n.›</a:t>
            </a:fld>
            <a:endParaRPr lang="it-IT"/>
          </a:p>
        </p:txBody>
      </p:sp>
    </p:spTree>
    <p:extLst>
      <p:ext uri="{BB962C8B-B14F-4D97-AF65-F5344CB8AC3E}">
        <p14:creationId xmlns:p14="http://schemas.microsoft.com/office/powerpoint/2010/main" val="1656404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41715936-D8D1-A34F-92B2-E3A7662C1CBE}" type="datetimeFigureOut">
              <a:rPr lang="it-IT" smtClean="0"/>
              <a:t>11/04/18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62EC0E5-FB60-7B4D-BA94-A10058CC591D}" type="slidenum">
              <a:rPr lang="it-IT" smtClean="0"/>
              <a:t>‹n.›</a:t>
            </a:fld>
            <a:endParaRPr lang="it-IT"/>
          </a:p>
        </p:txBody>
      </p:sp>
    </p:spTree>
    <p:extLst>
      <p:ext uri="{BB962C8B-B14F-4D97-AF65-F5344CB8AC3E}">
        <p14:creationId xmlns:p14="http://schemas.microsoft.com/office/powerpoint/2010/main" val="288428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41715936-D8D1-A34F-92B2-E3A7662C1CBE}" type="datetimeFigureOut">
              <a:rPr lang="it-IT" smtClean="0"/>
              <a:t>11/04/18</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362EC0E5-FB60-7B4D-BA94-A10058CC591D}" type="slidenum">
              <a:rPr lang="it-IT" smtClean="0"/>
              <a:t>‹n.›</a:t>
            </a:fld>
            <a:endParaRPr lang="it-IT"/>
          </a:p>
        </p:txBody>
      </p:sp>
    </p:spTree>
    <p:extLst>
      <p:ext uri="{BB962C8B-B14F-4D97-AF65-F5344CB8AC3E}">
        <p14:creationId xmlns:p14="http://schemas.microsoft.com/office/powerpoint/2010/main" val="4134919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fld id="{41715936-D8D1-A34F-92B2-E3A7662C1CBE}" type="datetimeFigureOut">
              <a:rPr lang="it-IT" smtClean="0"/>
              <a:t>11/04/18</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362EC0E5-FB60-7B4D-BA94-A10058CC591D}" type="slidenum">
              <a:rPr lang="it-IT" smtClean="0"/>
              <a:t>‹n.›</a:t>
            </a:fld>
            <a:endParaRPr lang="it-IT"/>
          </a:p>
        </p:txBody>
      </p:sp>
    </p:spTree>
    <p:extLst>
      <p:ext uri="{BB962C8B-B14F-4D97-AF65-F5344CB8AC3E}">
        <p14:creationId xmlns:p14="http://schemas.microsoft.com/office/powerpoint/2010/main" val="3862091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1715936-D8D1-A34F-92B2-E3A7662C1CBE}" type="datetimeFigureOut">
              <a:rPr lang="it-IT" smtClean="0"/>
              <a:t>11/04/18</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362EC0E5-FB60-7B4D-BA94-A10058CC591D}" type="slidenum">
              <a:rPr lang="it-IT" smtClean="0"/>
              <a:t>‹n.›</a:t>
            </a:fld>
            <a:endParaRPr lang="it-IT"/>
          </a:p>
        </p:txBody>
      </p:sp>
    </p:spTree>
    <p:extLst>
      <p:ext uri="{BB962C8B-B14F-4D97-AF65-F5344CB8AC3E}">
        <p14:creationId xmlns:p14="http://schemas.microsoft.com/office/powerpoint/2010/main" val="1825800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41715936-D8D1-A34F-92B2-E3A7662C1CBE}" type="datetimeFigureOut">
              <a:rPr lang="it-IT" smtClean="0"/>
              <a:t>11/04/18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62EC0E5-FB60-7B4D-BA94-A10058CC591D}" type="slidenum">
              <a:rPr lang="it-IT" smtClean="0"/>
              <a:t>‹n.›</a:t>
            </a:fld>
            <a:endParaRPr lang="it-IT"/>
          </a:p>
        </p:txBody>
      </p:sp>
    </p:spTree>
    <p:extLst>
      <p:ext uri="{BB962C8B-B14F-4D97-AF65-F5344CB8AC3E}">
        <p14:creationId xmlns:p14="http://schemas.microsoft.com/office/powerpoint/2010/main" val="2793871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41715936-D8D1-A34F-92B2-E3A7662C1CBE}" type="datetimeFigureOut">
              <a:rPr lang="it-IT" smtClean="0"/>
              <a:t>11/04/18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62EC0E5-FB60-7B4D-BA94-A10058CC591D}" type="slidenum">
              <a:rPr lang="it-IT" smtClean="0"/>
              <a:t>‹n.›</a:t>
            </a:fld>
            <a:endParaRPr lang="it-IT"/>
          </a:p>
        </p:txBody>
      </p:sp>
    </p:spTree>
    <p:extLst>
      <p:ext uri="{BB962C8B-B14F-4D97-AF65-F5344CB8AC3E}">
        <p14:creationId xmlns:p14="http://schemas.microsoft.com/office/powerpoint/2010/main" val="163461227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715936-D8D1-A34F-92B2-E3A7662C1CBE}" type="datetimeFigureOut">
              <a:rPr lang="it-IT" smtClean="0"/>
              <a:t>11/04/18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2EC0E5-FB60-7B4D-BA94-A10058CC591D}" type="slidenum">
              <a:rPr lang="it-IT" smtClean="0"/>
              <a:t>‹n.›</a:t>
            </a:fld>
            <a:endParaRPr lang="it-IT"/>
          </a:p>
        </p:txBody>
      </p:sp>
    </p:spTree>
    <p:extLst>
      <p:ext uri="{BB962C8B-B14F-4D97-AF65-F5344CB8AC3E}">
        <p14:creationId xmlns:p14="http://schemas.microsoft.com/office/powerpoint/2010/main" val="565444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1.mp4"/><Relationship Id="rId2" Type="http://schemas.openxmlformats.org/officeDocument/2006/relationships/video" Target="../media/media1.mp4"/></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solidFill>
            <a:srgbClr val="FFFF00"/>
          </a:solidFill>
        </p:spPr>
        <p:txBody>
          <a:bodyPr/>
          <a:lstStyle/>
          <a:p>
            <a:r>
              <a:rPr lang="it-IT" dirty="0" smtClean="0"/>
              <a:t>QUALE ALGEBRA?</a:t>
            </a:r>
            <a:endParaRPr lang="it-IT" dirty="0"/>
          </a:p>
        </p:txBody>
      </p:sp>
      <p:sp>
        <p:nvSpPr>
          <p:cNvPr id="3" name="Sottotitolo 2"/>
          <p:cNvSpPr>
            <a:spLocks noGrp="1"/>
          </p:cNvSpPr>
          <p:nvPr>
            <p:ph type="subTitle" idx="1"/>
          </p:nvPr>
        </p:nvSpPr>
        <p:spPr>
          <a:xfrm>
            <a:off x="4754364" y="3886200"/>
            <a:ext cx="3703835" cy="695811"/>
          </a:xfrm>
          <a:solidFill>
            <a:schemeClr val="bg1">
              <a:lumMod val="75000"/>
            </a:schemeClr>
          </a:solidFill>
        </p:spPr>
        <p:txBody>
          <a:bodyPr/>
          <a:lstStyle/>
          <a:p>
            <a:r>
              <a:rPr lang="it-IT" dirty="0">
                <a:solidFill>
                  <a:srgbClr val="000000"/>
                </a:solidFill>
              </a:rPr>
              <a:t>g</a:t>
            </a:r>
            <a:r>
              <a:rPr lang="it-IT" dirty="0" smtClean="0">
                <a:solidFill>
                  <a:srgbClr val="000000"/>
                </a:solidFill>
              </a:rPr>
              <a:t>iuliano spirito</a:t>
            </a:r>
            <a:endParaRPr lang="it-IT" dirty="0">
              <a:solidFill>
                <a:srgbClr val="000000"/>
              </a:solidFill>
            </a:endParaRPr>
          </a:p>
        </p:txBody>
      </p:sp>
    </p:spTree>
    <p:extLst>
      <p:ext uri="{BB962C8B-B14F-4D97-AF65-F5344CB8AC3E}">
        <p14:creationId xmlns:p14="http://schemas.microsoft.com/office/powerpoint/2010/main" val="131343026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09150" y="524813"/>
            <a:ext cx="8229600" cy="5458061"/>
          </a:xfrm>
          <a:solidFill>
            <a:srgbClr val="92FF68"/>
          </a:solidFill>
        </p:spPr>
        <p:txBody>
          <a:bodyPr>
            <a:noAutofit/>
          </a:bodyPr>
          <a:lstStyle/>
          <a:p>
            <a:pPr marL="0" indent="0">
              <a:buNone/>
            </a:pPr>
            <a:r>
              <a:rPr lang="it-IT" sz="2000" b="1" dirty="0" smtClean="0"/>
              <a:t>1.9.  I problemi sono… problematici!</a:t>
            </a:r>
            <a:endParaRPr lang="it-IT" sz="2000" b="1" dirty="0"/>
          </a:p>
          <a:p>
            <a:pPr marL="0" indent="0">
              <a:lnSpc>
                <a:spcPct val="50000"/>
              </a:lnSpc>
              <a:buNone/>
            </a:pPr>
            <a:r>
              <a:rPr lang="it-IT" sz="1600" b="1" dirty="0"/>
              <a:t> </a:t>
            </a:r>
            <a:endParaRPr lang="it-IT" sz="1600" b="1" dirty="0" smtClean="0"/>
          </a:p>
          <a:p>
            <a:pPr marL="0" indent="0">
              <a:lnSpc>
                <a:spcPct val="50000"/>
              </a:lnSpc>
              <a:buNone/>
            </a:pPr>
            <a:endParaRPr lang="it-IT" sz="1600" b="1" dirty="0" smtClean="0"/>
          </a:p>
          <a:p>
            <a:pPr marL="0" indent="0">
              <a:buNone/>
            </a:pPr>
            <a:r>
              <a:rPr lang="it-IT" sz="1600" dirty="0" smtClean="0"/>
              <a:t>E’ un fatto, però, che alunne e alunni incontrano grandi difficoltà davanti ai problemi. Ma quali sono e da dove provengono tali difficoltà? </a:t>
            </a:r>
            <a:endParaRPr lang="it-IT" sz="1600" dirty="0"/>
          </a:p>
          <a:p>
            <a:pPr marL="0" indent="0">
              <a:buNone/>
            </a:pPr>
            <a:endParaRPr lang="it-IT" sz="1600" dirty="0" smtClean="0"/>
          </a:p>
          <a:p>
            <a:pPr marL="0" indent="0">
              <a:buNone/>
            </a:pPr>
            <a:r>
              <a:rPr lang="it-IT" sz="1600" dirty="0" smtClean="0">
                <a:sym typeface="Wingdings"/>
              </a:rPr>
              <a:t>  </a:t>
            </a:r>
            <a:r>
              <a:rPr lang="it-IT" sz="1600" dirty="0" smtClean="0"/>
              <a:t>Alcune difficoltà sono certamente legate alla </a:t>
            </a:r>
            <a:r>
              <a:rPr lang="it-IT" sz="1600" dirty="0" smtClean="0">
                <a:solidFill>
                  <a:srgbClr val="FF0000"/>
                </a:solidFill>
              </a:rPr>
              <a:t>“comprensione del testo”</a:t>
            </a:r>
            <a:r>
              <a:rPr lang="it-IT" sz="1600" dirty="0" smtClean="0"/>
              <a:t>. Tanto è vero che variazioni anche piccole nel testo possono produrre performances molto diverse. </a:t>
            </a:r>
          </a:p>
          <a:p>
            <a:pPr marL="0" indent="0">
              <a:buNone/>
            </a:pPr>
            <a:r>
              <a:rPr lang="it-IT" sz="1600" dirty="0" smtClean="0"/>
              <a:t>(Rosetta </a:t>
            </a:r>
            <a:r>
              <a:rPr lang="it-IT" sz="1600" dirty="0" err="1" smtClean="0"/>
              <a:t>Zan</a:t>
            </a:r>
            <a:r>
              <a:rPr lang="it-IT" sz="1600" dirty="0" smtClean="0"/>
              <a:t> ha efficacemente  intitolato il suo intervento al XXXIII convegno UMI-CIIM del 2016:</a:t>
            </a:r>
          </a:p>
          <a:p>
            <a:pPr marL="0" indent="0">
              <a:buNone/>
            </a:pPr>
            <a:r>
              <a:rPr lang="it-IT" sz="1600" dirty="0" smtClean="0"/>
              <a:t>“Il testo di un problema: </a:t>
            </a:r>
            <a:r>
              <a:rPr lang="it-IT" sz="1600" i="1" dirty="0" smtClean="0"/>
              <a:t>quello</a:t>
            </a:r>
            <a:r>
              <a:rPr lang="it-IT" sz="1600" dirty="0" smtClean="0"/>
              <a:t> è il problema!”). </a:t>
            </a:r>
          </a:p>
          <a:p>
            <a:pPr marL="0" indent="0">
              <a:buNone/>
            </a:pPr>
            <a:endParaRPr lang="it-IT" sz="1600" dirty="0" smtClean="0"/>
          </a:p>
          <a:p>
            <a:pPr marL="0" indent="0">
              <a:buNone/>
            </a:pPr>
            <a:r>
              <a:rPr lang="it-IT" sz="1600" dirty="0" smtClean="0">
                <a:sym typeface="Wingdings"/>
              </a:rPr>
              <a:t> Un’altra difficoltà deriva dal fatto che, sempre citando l’intervento della </a:t>
            </a:r>
            <a:r>
              <a:rPr lang="it-IT" sz="1600" dirty="0" err="1" smtClean="0">
                <a:sym typeface="Wingdings"/>
              </a:rPr>
              <a:t>Zan</a:t>
            </a:r>
            <a:r>
              <a:rPr lang="it-IT" sz="1600" dirty="0" smtClean="0">
                <a:sym typeface="Wingdings"/>
              </a:rPr>
              <a:t>:  </a:t>
            </a:r>
            <a:r>
              <a:rPr lang="it-IT" sz="1600" dirty="0" smtClean="0"/>
              <a:t> </a:t>
            </a:r>
          </a:p>
          <a:p>
            <a:pPr marL="0" indent="0">
              <a:buNone/>
            </a:pPr>
            <a:r>
              <a:rPr lang="it-IT" sz="1600" dirty="0" smtClean="0">
                <a:solidFill>
                  <a:srgbClr val="FF0000"/>
                </a:solidFill>
              </a:rPr>
              <a:t>“I </a:t>
            </a:r>
            <a:r>
              <a:rPr lang="it-IT" sz="1600" dirty="0">
                <a:solidFill>
                  <a:srgbClr val="FF0000"/>
                </a:solidFill>
              </a:rPr>
              <a:t>problemi che si definiscono ‘realistici’ spesso hanno solo un contesto realistico, ma la domanda è artificiosa, così come il modo di dare le </a:t>
            </a:r>
            <a:r>
              <a:rPr lang="it-IT" sz="1600" dirty="0" smtClean="0">
                <a:solidFill>
                  <a:srgbClr val="FF0000"/>
                </a:solidFill>
              </a:rPr>
              <a:t>informazioni”</a:t>
            </a:r>
          </a:p>
          <a:p>
            <a:pPr marL="0" indent="0">
              <a:buNone/>
            </a:pPr>
            <a:endParaRPr lang="it-IT" sz="800" dirty="0" smtClean="0"/>
          </a:p>
          <a:p>
            <a:pPr marL="0" indent="0">
              <a:buNone/>
            </a:pPr>
            <a:r>
              <a:rPr lang="it-IT" sz="1600" dirty="0" smtClean="0"/>
              <a:t>Si potrebbero citare gli improbabili problemi degli esami di maturità degli ultimi anni, con scarpe con il tacco che prevedono improbabili scatole sagomate anziché, banalmente, a forma di parallelepipedo…</a:t>
            </a:r>
          </a:p>
          <a:p>
            <a:pPr marL="0" indent="0">
              <a:buNone/>
            </a:pPr>
            <a:endParaRPr lang="it-IT" sz="1600" dirty="0" smtClean="0"/>
          </a:p>
          <a:p>
            <a:pPr marL="0" indent="0">
              <a:buNone/>
            </a:pPr>
            <a:r>
              <a:rPr lang="it-IT" sz="1600" dirty="0" smtClean="0"/>
              <a:t>Ma forse è meglio dare semplicemente la parola a Massimo </a:t>
            </a:r>
            <a:r>
              <a:rPr lang="it-IT" sz="1600" dirty="0" err="1" smtClean="0"/>
              <a:t>Troisi</a:t>
            </a:r>
            <a:r>
              <a:rPr lang="it-IT" sz="1600" dirty="0" smtClean="0"/>
              <a:t>… (dal film “Scusate il ritardo”)</a:t>
            </a:r>
          </a:p>
        </p:txBody>
      </p:sp>
    </p:spTree>
    <p:extLst>
      <p:ext uri="{BB962C8B-B14F-4D97-AF65-F5344CB8AC3E}">
        <p14:creationId xmlns:p14="http://schemas.microsoft.com/office/powerpoint/2010/main" val="27221843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oisi compito di matematica (youtubemp4.t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596" y="714408"/>
            <a:ext cx="8951067" cy="503497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3806477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8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682258"/>
            <a:ext cx="8229600" cy="5443905"/>
          </a:xfrm>
          <a:solidFill>
            <a:schemeClr val="bg1">
              <a:lumMod val="75000"/>
            </a:schemeClr>
          </a:solidFill>
        </p:spPr>
        <p:txBody>
          <a:bodyPr>
            <a:normAutofit fontScale="92500" lnSpcReduction="10000"/>
          </a:bodyPr>
          <a:lstStyle/>
          <a:p>
            <a:pPr marL="0" indent="0">
              <a:buNone/>
            </a:pPr>
            <a:endParaRPr lang="it-IT" sz="1100" dirty="0" smtClean="0"/>
          </a:p>
          <a:p>
            <a:pPr marL="0" indent="0">
              <a:buNone/>
            </a:pPr>
            <a:r>
              <a:rPr lang="it-IT" dirty="0" smtClean="0"/>
              <a:t>"</a:t>
            </a:r>
            <a:r>
              <a:rPr lang="it-IT" dirty="0"/>
              <a:t>Problema: un contadino si reca al mercato per vendere tre sacchi di farina da chilogrammi settantadue e sei dozzine di uova. Durante l'operazione di scarico, uno dei sacchi cadendo sulle uova ne rompe la metà. Se la farina costa lire quindici al chilogrammo, e le uova lire cinque l'una, e di tutta la merce ne è stata venduta la metà, quanti soldi ha portato a casa il contadino, tenendo conto che dalla tasca bucata ha perduto lire trentacinque?” </a:t>
            </a:r>
          </a:p>
          <a:p>
            <a:pPr marL="0" indent="0">
              <a:buNone/>
            </a:pPr>
            <a:r>
              <a:rPr lang="it-IT" dirty="0" smtClean="0"/>
              <a:t>            dal film “Scusate </a:t>
            </a:r>
            <a:r>
              <a:rPr lang="it-IT" dirty="0"/>
              <a:t>il </a:t>
            </a:r>
            <a:r>
              <a:rPr lang="it-IT" dirty="0" smtClean="0"/>
              <a:t>ritardo” di Massimo </a:t>
            </a:r>
            <a:r>
              <a:rPr lang="it-IT" dirty="0" err="1"/>
              <a:t>T</a:t>
            </a:r>
            <a:r>
              <a:rPr lang="it-IT" dirty="0" err="1" smtClean="0"/>
              <a:t>roisi</a:t>
            </a:r>
            <a:endParaRPr lang="it-IT" dirty="0"/>
          </a:p>
        </p:txBody>
      </p:sp>
    </p:spTree>
    <p:extLst>
      <p:ext uri="{BB962C8B-B14F-4D97-AF65-F5344CB8AC3E}">
        <p14:creationId xmlns:p14="http://schemas.microsoft.com/office/powerpoint/2010/main" val="348582638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669236"/>
            <a:ext cx="8229600" cy="5603875"/>
          </a:xfrm>
          <a:solidFill>
            <a:schemeClr val="accent3">
              <a:lumMod val="60000"/>
              <a:lumOff val="40000"/>
            </a:schemeClr>
          </a:solidFill>
        </p:spPr>
        <p:txBody>
          <a:bodyPr>
            <a:normAutofit fontScale="47500" lnSpcReduction="20000"/>
          </a:bodyPr>
          <a:lstStyle/>
          <a:p>
            <a:pPr marL="0" indent="0">
              <a:buNone/>
            </a:pPr>
            <a:r>
              <a:rPr lang="it-IT" sz="3800" b="1" dirty="0" smtClean="0"/>
              <a:t>2.1. Il </a:t>
            </a:r>
            <a:r>
              <a:rPr lang="it-IT" sz="3800" b="1" dirty="0"/>
              <a:t>significato classico di algebra</a:t>
            </a:r>
            <a:endParaRPr lang="it-IT" sz="3800" dirty="0"/>
          </a:p>
          <a:p>
            <a:pPr marL="0" indent="0">
              <a:buNone/>
            </a:pPr>
            <a:r>
              <a:rPr lang="it-IT" sz="3400" b="1" dirty="0"/>
              <a:t> </a:t>
            </a:r>
            <a:endParaRPr lang="it-IT" sz="3400" b="1" dirty="0" smtClean="0"/>
          </a:p>
          <a:p>
            <a:pPr marL="0" indent="0">
              <a:buNone/>
            </a:pPr>
            <a:r>
              <a:rPr lang="it-IT" sz="3400" dirty="0" smtClean="0"/>
              <a:t>E’ giunto il momento di cominciare a parlare di </a:t>
            </a:r>
            <a:r>
              <a:rPr lang="it-IT" sz="3400" b="1" dirty="0" smtClean="0">
                <a:solidFill>
                  <a:srgbClr val="FF0000"/>
                </a:solidFill>
              </a:rPr>
              <a:t>algebra</a:t>
            </a:r>
            <a:r>
              <a:rPr lang="it-IT" sz="3400" dirty="0" smtClean="0"/>
              <a:t> in senso stretto e di declinare in questo contesto le parole chiave precedentemente individuate.</a:t>
            </a:r>
          </a:p>
          <a:p>
            <a:pPr marL="0" indent="0">
              <a:buNone/>
            </a:pPr>
            <a:endParaRPr lang="it-IT" sz="3400" b="1" i="1" dirty="0" smtClean="0">
              <a:solidFill>
                <a:srgbClr val="FF0000"/>
              </a:solidFill>
            </a:endParaRPr>
          </a:p>
          <a:p>
            <a:pPr marL="0" indent="0">
              <a:buNone/>
            </a:pPr>
            <a:r>
              <a:rPr lang="it-IT" sz="3400" b="1" i="1" dirty="0" smtClean="0">
                <a:solidFill>
                  <a:srgbClr val="FF0000"/>
                </a:solidFill>
              </a:rPr>
              <a:t>“L’algebra </a:t>
            </a:r>
            <a:r>
              <a:rPr lang="it-IT" sz="3400" b="1" i="1" dirty="0">
                <a:solidFill>
                  <a:srgbClr val="FF0000"/>
                </a:solidFill>
              </a:rPr>
              <a:t>è </a:t>
            </a:r>
            <a:r>
              <a:rPr lang="it-IT" sz="3400" b="1" i="1" dirty="0" smtClean="0">
                <a:solidFill>
                  <a:srgbClr val="FF0000"/>
                </a:solidFill>
              </a:rPr>
              <a:t>‘il </a:t>
            </a:r>
            <a:r>
              <a:rPr lang="it-IT" sz="3400" b="1" i="1" dirty="0">
                <a:solidFill>
                  <a:srgbClr val="FF0000"/>
                </a:solidFill>
              </a:rPr>
              <a:t>ramo della matematica che studia le uguaglianze, e in particolare le uguaglianze che contengono delle grandezze incognite, uguaglianze che possono essere verificate o no a seconda dei valori che si danno alle grandezze incognite. L’algebra è cioè la scienza delle uguaglianze condizionate, o </a:t>
            </a:r>
            <a:r>
              <a:rPr lang="it-IT" sz="3400" b="1" dirty="0" smtClean="0">
                <a:solidFill>
                  <a:srgbClr val="FF0000"/>
                </a:solidFill>
              </a:rPr>
              <a:t>equazioni’</a:t>
            </a:r>
            <a:r>
              <a:rPr lang="it-IT" sz="3400" b="1" i="1" dirty="0" smtClean="0">
                <a:solidFill>
                  <a:srgbClr val="FF0000"/>
                </a:solidFill>
              </a:rPr>
              <a:t>”                                       </a:t>
            </a:r>
          </a:p>
          <a:p>
            <a:pPr marL="0" indent="0">
              <a:buNone/>
            </a:pPr>
            <a:r>
              <a:rPr lang="it-IT" sz="3400" i="1" dirty="0"/>
              <a:t> </a:t>
            </a:r>
            <a:r>
              <a:rPr lang="it-IT" sz="3400" i="1" dirty="0" smtClean="0"/>
              <a:t>                                                      </a:t>
            </a:r>
            <a:r>
              <a:rPr lang="it-IT" sz="3400" dirty="0" smtClean="0"/>
              <a:t>(</a:t>
            </a:r>
            <a:r>
              <a:rPr lang="it-IT" sz="3400" dirty="0"/>
              <a:t>Lucio Lombardo Radice, </a:t>
            </a:r>
            <a:r>
              <a:rPr lang="it-IT" sz="3400" i="1" dirty="0"/>
              <a:t>La matematica da Pitagora a Newton</a:t>
            </a:r>
            <a:r>
              <a:rPr lang="it-IT" sz="3400" dirty="0" smtClean="0"/>
              <a:t>)</a:t>
            </a:r>
            <a:endParaRPr lang="it-IT" sz="3400" dirty="0"/>
          </a:p>
          <a:p>
            <a:pPr marL="0" indent="0">
              <a:buNone/>
            </a:pPr>
            <a:endParaRPr lang="it-IT" sz="3400" dirty="0" smtClean="0"/>
          </a:p>
          <a:p>
            <a:pPr marL="0" indent="0">
              <a:buNone/>
            </a:pPr>
            <a:r>
              <a:rPr lang="it-IT" sz="3400" dirty="0" smtClean="0"/>
              <a:t>Se </a:t>
            </a:r>
            <a:r>
              <a:rPr lang="it-IT" sz="3400" dirty="0"/>
              <a:t>di un’uguaglianza in cui sono coinvolti solo numeri si può predicare solo la sua verità o falsità</a:t>
            </a:r>
          </a:p>
          <a:p>
            <a:r>
              <a:rPr lang="it-IT" sz="3400" dirty="0"/>
              <a:t>5 + 2 = 18 -11    </a:t>
            </a:r>
            <a:r>
              <a:rPr lang="it-IT" sz="3400" dirty="0">
                <a:solidFill>
                  <a:srgbClr val="008000"/>
                </a:solidFill>
              </a:rPr>
              <a:t>vera</a:t>
            </a:r>
          </a:p>
          <a:p>
            <a:r>
              <a:rPr lang="it-IT" sz="3400" dirty="0"/>
              <a:t>5 </a:t>
            </a:r>
            <a:r>
              <a:rPr lang="it-IT" sz="3400" dirty="0" smtClean="0"/>
              <a:t>– 2 </a:t>
            </a:r>
            <a:r>
              <a:rPr lang="it-IT" sz="3400" dirty="0"/>
              <a:t>= 3 x 2    </a:t>
            </a:r>
            <a:r>
              <a:rPr lang="it-IT" sz="3400" dirty="0" smtClean="0"/>
              <a:t>   </a:t>
            </a:r>
            <a:r>
              <a:rPr lang="it-IT" sz="3400" dirty="0" smtClean="0">
                <a:solidFill>
                  <a:srgbClr val="008000"/>
                </a:solidFill>
              </a:rPr>
              <a:t>falsa</a:t>
            </a:r>
            <a:endParaRPr lang="it-IT" sz="3400" dirty="0">
              <a:solidFill>
                <a:srgbClr val="008000"/>
              </a:solidFill>
            </a:endParaRPr>
          </a:p>
          <a:p>
            <a:pPr marL="0" indent="0">
              <a:buNone/>
            </a:pPr>
            <a:r>
              <a:rPr lang="it-IT" sz="3400" dirty="0"/>
              <a:t>per un’uguaglianza in cui </a:t>
            </a:r>
            <a:r>
              <a:rPr lang="it-IT" sz="3400" dirty="0" smtClean="0"/>
              <a:t>compaiono lettere </a:t>
            </a:r>
            <a:r>
              <a:rPr lang="it-IT" sz="3400" dirty="0"/>
              <a:t>i casi possibili diventano tre</a:t>
            </a:r>
          </a:p>
          <a:p>
            <a:r>
              <a:rPr lang="it-IT" sz="3400" dirty="0"/>
              <a:t>x </a:t>
            </a:r>
            <a:r>
              <a:rPr lang="it-IT" sz="3400" dirty="0" smtClean="0"/>
              <a:t>+ y </a:t>
            </a:r>
            <a:r>
              <a:rPr lang="it-IT" sz="3400" dirty="0"/>
              <a:t>= y + x      </a:t>
            </a:r>
            <a:r>
              <a:rPr lang="it-IT" sz="3400" dirty="0" smtClean="0"/>
              <a:t>  </a:t>
            </a:r>
            <a:r>
              <a:rPr lang="it-IT" sz="3400" dirty="0">
                <a:solidFill>
                  <a:srgbClr val="008000"/>
                </a:solidFill>
              </a:rPr>
              <a:t>vera</a:t>
            </a:r>
          </a:p>
          <a:p>
            <a:r>
              <a:rPr lang="it-IT" sz="3400" dirty="0"/>
              <a:t>x + 1 = x           </a:t>
            </a:r>
            <a:r>
              <a:rPr lang="it-IT" sz="3400" dirty="0" smtClean="0"/>
              <a:t>   </a:t>
            </a:r>
            <a:r>
              <a:rPr lang="it-IT" sz="3400" dirty="0">
                <a:solidFill>
                  <a:srgbClr val="008000"/>
                </a:solidFill>
              </a:rPr>
              <a:t>falsa</a:t>
            </a:r>
          </a:p>
          <a:p>
            <a:r>
              <a:rPr lang="it-IT" sz="3400" dirty="0"/>
              <a:t>x + 2 = 5          </a:t>
            </a:r>
            <a:r>
              <a:rPr lang="it-IT" sz="3400" dirty="0" smtClean="0"/>
              <a:t>   </a:t>
            </a:r>
            <a:r>
              <a:rPr lang="it-IT" sz="3400" dirty="0" smtClean="0">
                <a:solidFill>
                  <a:srgbClr val="008000"/>
                </a:solidFill>
              </a:rPr>
              <a:t>“</a:t>
            </a:r>
            <a:r>
              <a:rPr lang="it-IT" sz="3400" dirty="0">
                <a:solidFill>
                  <a:srgbClr val="008000"/>
                </a:solidFill>
              </a:rPr>
              <a:t>dipende”</a:t>
            </a:r>
          </a:p>
          <a:p>
            <a:pPr marL="0" indent="0">
              <a:buNone/>
            </a:pPr>
            <a:endParaRPr lang="it-IT" sz="3400" dirty="0" smtClean="0"/>
          </a:p>
          <a:p>
            <a:pPr marL="0" indent="0">
              <a:buNone/>
            </a:pPr>
            <a:r>
              <a:rPr lang="it-IT" sz="3400" dirty="0" smtClean="0"/>
              <a:t>quest’ultimo </a:t>
            </a:r>
            <a:r>
              <a:rPr lang="it-IT" sz="3400" dirty="0"/>
              <a:t>caso è quello che ci interessa di più</a:t>
            </a:r>
          </a:p>
          <a:p>
            <a:r>
              <a:rPr lang="it-IT" sz="3400" dirty="0"/>
              <a:t>perché </a:t>
            </a:r>
            <a:r>
              <a:rPr lang="it-IT" sz="3400" dirty="0">
                <a:solidFill>
                  <a:srgbClr val="FF0000"/>
                </a:solidFill>
              </a:rPr>
              <a:t>contiene implicita una domanda-richiesta  </a:t>
            </a:r>
            <a:r>
              <a:rPr lang="it-IT" sz="3400" dirty="0"/>
              <a:t>(per quale valore di x l’uguaglianza è vera?) </a:t>
            </a:r>
          </a:p>
          <a:p>
            <a:r>
              <a:rPr lang="it-IT" sz="3400" dirty="0"/>
              <a:t>perché </a:t>
            </a:r>
            <a:r>
              <a:rPr lang="it-IT" sz="3400" dirty="0">
                <a:solidFill>
                  <a:srgbClr val="FF0000"/>
                </a:solidFill>
              </a:rPr>
              <a:t>è la </a:t>
            </a:r>
            <a:r>
              <a:rPr lang="it-IT" sz="3400" dirty="0" smtClean="0">
                <a:solidFill>
                  <a:srgbClr val="FF0000"/>
                </a:solidFill>
              </a:rPr>
              <a:t>traduzione in “</a:t>
            </a:r>
            <a:r>
              <a:rPr lang="it-IT" sz="3400" dirty="0" err="1" smtClean="0">
                <a:solidFill>
                  <a:srgbClr val="FF0000"/>
                </a:solidFill>
              </a:rPr>
              <a:t>matematichese</a:t>
            </a:r>
            <a:r>
              <a:rPr lang="it-IT" sz="3400" dirty="0" smtClean="0">
                <a:solidFill>
                  <a:srgbClr val="FF0000"/>
                </a:solidFill>
              </a:rPr>
              <a:t>” di molti </a:t>
            </a:r>
            <a:r>
              <a:rPr lang="it-IT" sz="3400" dirty="0">
                <a:solidFill>
                  <a:srgbClr val="FF0000"/>
                </a:solidFill>
              </a:rPr>
              <a:t>problemi “ben posti” </a:t>
            </a:r>
            <a:r>
              <a:rPr lang="it-IT" sz="3400" dirty="0"/>
              <a:t>(non impossibili né indeterminati) quando li “formalizziamo”</a:t>
            </a:r>
          </a:p>
          <a:p>
            <a:pPr marL="0" indent="0">
              <a:buNone/>
            </a:pPr>
            <a:endParaRPr lang="it-IT" dirty="0" smtClean="0"/>
          </a:p>
          <a:p>
            <a:pPr>
              <a:buFontTx/>
              <a:buChar char="-"/>
            </a:pPr>
            <a:endParaRPr lang="it-IT" sz="2000" dirty="0"/>
          </a:p>
        </p:txBody>
      </p:sp>
    </p:spTree>
    <p:extLst>
      <p:ext uri="{BB962C8B-B14F-4D97-AF65-F5344CB8AC3E}">
        <p14:creationId xmlns:p14="http://schemas.microsoft.com/office/powerpoint/2010/main" val="1313132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439198"/>
            <a:ext cx="8229600" cy="5686966"/>
          </a:xfrm>
          <a:solidFill>
            <a:schemeClr val="accent1">
              <a:lumMod val="60000"/>
              <a:lumOff val="40000"/>
            </a:schemeClr>
          </a:solidFill>
        </p:spPr>
        <p:txBody>
          <a:bodyPr>
            <a:normAutofit fontScale="62500" lnSpcReduction="20000"/>
          </a:bodyPr>
          <a:lstStyle/>
          <a:p>
            <a:pPr marL="0" indent="0">
              <a:buNone/>
            </a:pPr>
            <a:r>
              <a:rPr lang="it-IT" b="1" dirty="0"/>
              <a:t>2</a:t>
            </a:r>
            <a:r>
              <a:rPr lang="it-IT" b="1" dirty="0" smtClean="0"/>
              <a:t>.2.  (Specialmente di questi tempi) vale la pena di ricordare che…</a:t>
            </a:r>
          </a:p>
          <a:p>
            <a:pPr marL="0" indent="0">
              <a:buNone/>
            </a:pPr>
            <a:endParaRPr lang="it-IT" sz="3800" dirty="0"/>
          </a:p>
          <a:p>
            <a:pPr marL="0" indent="0">
              <a:buNone/>
            </a:pPr>
            <a:r>
              <a:rPr lang="it-IT" dirty="0" smtClean="0"/>
              <a:t>Il termine </a:t>
            </a:r>
            <a:r>
              <a:rPr lang="it-IT" dirty="0" smtClean="0">
                <a:solidFill>
                  <a:srgbClr val="FF0000"/>
                </a:solidFill>
              </a:rPr>
              <a:t>algebra</a:t>
            </a:r>
            <a:r>
              <a:rPr lang="it-IT" dirty="0" smtClean="0"/>
              <a:t> </a:t>
            </a:r>
            <a:r>
              <a:rPr lang="it-IT" dirty="0"/>
              <a:t>viene da </a:t>
            </a:r>
            <a:r>
              <a:rPr lang="it-IT" i="1" dirty="0"/>
              <a:t>al-</a:t>
            </a:r>
            <a:r>
              <a:rPr lang="it-IT" i="1" dirty="0" err="1"/>
              <a:t>giabr</a:t>
            </a:r>
            <a:r>
              <a:rPr lang="it-IT" dirty="0"/>
              <a:t>, </a:t>
            </a:r>
            <a:r>
              <a:rPr lang="it-IT" dirty="0" smtClean="0"/>
              <a:t>parola araba il cui significato è </a:t>
            </a:r>
            <a:r>
              <a:rPr lang="it-IT" i="1" dirty="0" smtClean="0"/>
              <a:t>la riparazione, il riempimento</a:t>
            </a:r>
            <a:r>
              <a:rPr lang="it-IT" dirty="0" smtClean="0"/>
              <a:t>.</a:t>
            </a:r>
          </a:p>
          <a:p>
            <a:pPr marL="0" indent="0">
              <a:buNone/>
            </a:pPr>
            <a:r>
              <a:rPr lang="it-IT" dirty="0" smtClean="0"/>
              <a:t>La troviamo utilizzata in un trattato dell’anno 825, </a:t>
            </a:r>
            <a:r>
              <a:rPr lang="it-IT" dirty="0" smtClean="0">
                <a:solidFill>
                  <a:srgbClr val="FF0000"/>
                </a:solidFill>
              </a:rPr>
              <a:t>finalizzato a risolvere problemi</a:t>
            </a:r>
            <a:r>
              <a:rPr lang="it-IT" dirty="0" smtClean="0"/>
              <a:t> di ripartizione di eredità, dal matematico </a:t>
            </a:r>
            <a:r>
              <a:rPr lang="it-IT" dirty="0"/>
              <a:t>arabo </a:t>
            </a:r>
            <a:r>
              <a:rPr lang="it-IT" dirty="0" smtClean="0">
                <a:solidFill>
                  <a:srgbClr val="FF0000"/>
                </a:solidFill>
              </a:rPr>
              <a:t>al-</a:t>
            </a:r>
            <a:r>
              <a:rPr lang="it-IT" dirty="0" err="1" smtClean="0">
                <a:solidFill>
                  <a:srgbClr val="FF0000"/>
                </a:solidFill>
              </a:rPr>
              <a:t>Khuwarizmi</a:t>
            </a:r>
            <a:r>
              <a:rPr lang="it-IT" dirty="0" smtClean="0">
                <a:solidFill>
                  <a:srgbClr val="FF0000"/>
                </a:solidFill>
              </a:rPr>
              <a:t> </a:t>
            </a:r>
            <a:r>
              <a:rPr lang="it-IT" dirty="0" smtClean="0"/>
              <a:t>(dal suo nome deriva il termine </a:t>
            </a:r>
            <a:r>
              <a:rPr lang="it-IT" i="1" dirty="0" smtClean="0"/>
              <a:t>algoritmo</a:t>
            </a:r>
            <a:r>
              <a:rPr lang="it-IT" dirty="0" smtClean="0"/>
              <a:t>), per designare l’operazione </a:t>
            </a:r>
            <a:r>
              <a:rPr lang="it-IT" dirty="0"/>
              <a:t>di </a:t>
            </a:r>
            <a:r>
              <a:rPr lang="it-IT" dirty="0" smtClean="0"/>
              <a:t>addizionare </a:t>
            </a:r>
            <a:r>
              <a:rPr lang="it-IT" dirty="0"/>
              <a:t>lo stesso numero a entrambi i membri di </a:t>
            </a:r>
            <a:r>
              <a:rPr lang="it-IT" dirty="0" smtClean="0"/>
              <a:t>un’uguaglianza.</a:t>
            </a:r>
          </a:p>
          <a:p>
            <a:pPr marL="0" indent="0">
              <a:buNone/>
            </a:pPr>
            <a:r>
              <a:rPr lang="it-IT" dirty="0" smtClean="0"/>
              <a:t>Compare per la prim</a:t>
            </a:r>
            <a:r>
              <a:rPr lang="it-IT" dirty="0"/>
              <a:t>a</a:t>
            </a:r>
            <a:r>
              <a:rPr lang="it-IT" dirty="0" smtClean="0"/>
              <a:t> volta in Occidente nel </a:t>
            </a:r>
            <a:r>
              <a:rPr lang="it-IT" i="1" dirty="0"/>
              <a:t>L</a:t>
            </a:r>
            <a:r>
              <a:rPr lang="it-IT" i="1" dirty="0" smtClean="0"/>
              <a:t>iber </a:t>
            </a:r>
            <a:r>
              <a:rPr lang="it-IT" i="1" dirty="0" err="1" smtClean="0"/>
              <a:t>abaci</a:t>
            </a:r>
            <a:r>
              <a:rPr lang="it-IT" i="1" dirty="0" smtClean="0"/>
              <a:t> </a:t>
            </a:r>
            <a:r>
              <a:rPr lang="it-IT" dirty="0" smtClean="0"/>
              <a:t>(1202) di </a:t>
            </a:r>
            <a:r>
              <a:rPr lang="it-IT" dirty="0" smtClean="0">
                <a:solidFill>
                  <a:srgbClr val="FF0000"/>
                </a:solidFill>
              </a:rPr>
              <a:t>Leonardo Pisano</a:t>
            </a:r>
            <a:r>
              <a:rPr lang="it-IT" dirty="0" smtClean="0"/>
              <a:t>, più noto come </a:t>
            </a:r>
            <a:r>
              <a:rPr lang="it-IT" dirty="0" smtClean="0">
                <a:solidFill>
                  <a:srgbClr val="FF0000"/>
                </a:solidFill>
              </a:rPr>
              <a:t>Leonardo Fibonacci</a:t>
            </a:r>
            <a:r>
              <a:rPr lang="it-IT" dirty="0" smtClean="0"/>
              <a:t>.  </a:t>
            </a:r>
          </a:p>
          <a:p>
            <a:pPr marL="0" indent="0">
              <a:buNone/>
            </a:pPr>
            <a:endParaRPr lang="it-IT" sz="1900" dirty="0" smtClean="0"/>
          </a:p>
          <a:p>
            <a:pPr marL="0" indent="0">
              <a:buNone/>
            </a:pPr>
            <a:r>
              <a:rPr lang="it-IT" dirty="0" smtClean="0"/>
              <a:t>Puro scrupolo filologico? No, piuttosto:</a:t>
            </a:r>
          </a:p>
          <a:p>
            <a:pPr marL="0" indent="0">
              <a:buNone/>
            </a:pPr>
            <a:endParaRPr lang="it-IT" sz="1300" dirty="0" smtClean="0"/>
          </a:p>
          <a:p>
            <a:pPr>
              <a:buFontTx/>
              <a:buChar char="-"/>
            </a:pPr>
            <a:r>
              <a:rPr lang="it-IT" dirty="0" smtClean="0"/>
              <a:t>Ci ricorda il debito che la matematica europea ha verso gli studiosi arabi</a:t>
            </a:r>
          </a:p>
          <a:p>
            <a:pPr>
              <a:buFontTx/>
              <a:buChar char="-"/>
            </a:pPr>
            <a:endParaRPr lang="it-IT" sz="1300" dirty="0" smtClean="0"/>
          </a:p>
          <a:p>
            <a:pPr>
              <a:buFontTx/>
              <a:buChar char="-"/>
            </a:pPr>
            <a:r>
              <a:rPr lang="it-IT" dirty="0" smtClean="0"/>
              <a:t>Ci serve per sottolineare che l’algebra nasce storicamente dall’esigenza di risolvere </a:t>
            </a:r>
            <a:r>
              <a:rPr lang="it-IT" dirty="0" smtClean="0">
                <a:solidFill>
                  <a:srgbClr val="FF0000"/>
                </a:solidFill>
              </a:rPr>
              <a:t>problemi</a:t>
            </a:r>
          </a:p>
          <a:p>
            <a:pPr>
              <a:buFontTx/>
              <a:buChar char="-"/>
            </a:pPr>
            <a:endParaRPr lang="it-IT" sz="1300" dirty="0" smtClean="0">
              <a:solidFill>
                <a:srgbClr val="FF0000"/>
              </a:solidFill>
            </a:endParaRPr>
          </a:p>
          <a:p>
            <a:pPr>
              <a:buFontTx/>
              <a:buChar char="-"/>
            </a:pPr>
            <a:r>
              <a:rPr lang="it-IT" dirty="0" smtClean="0"/>
              <a:t>Ci aiuta a riflettere </a:t>
            </a:r>
            <a:r>
              <a:rPr lang="it-IT" dirty="0"/>
              <a:t>sulle scelte (in termini di </a:t>
            </a:r>
            <a:r>
              <a:rPr lang="it-IT" dirty="0">
                <a:solidFill>
                  <a:srgbClr val="FF0000"/>
                </a:solidFill>
              </a:rPr>
              <a:t>gerarchie</a:t>
            </a:r>
            <a:r>
              <a:rPr lang="it-IT" dirty="0"/>
              <a:t> e di </a:t>
            </a:r>
            <a:r>
              <a:rPr lang="it-IT" dirty="0">
                <a:solidFill>
                  <a:srgbClr val="FF0000"/>
                </a:solidFill>
              </a:rPr>
              <a:t>percorsi</a:t>
            </a:r>
            <a:r>
              <a:rPr lang="it-IT" dirty="0"/>
              <a:t>) che ci troviamo a operare nell’insegnamento dell’algebra</a:t>
            </a:r>
            <a:r>
              <a:rPr lang="it-IT" dirty="0" smtClean="0"/>
              <a:t>.</a:t>
            </a:r>
          </a:p>
          <a:p>
            <a:pPr>
              <a:buFontTx/>
              <a:buChar char="-"/>
            </a:pPr>
            <a:endParaRPr lang="it-IT" dirty="0"/>
          </a:p>
        </p:txBody>
      </p:sp>
    </p:spTree>
    <p:extLst>
      <p:ext uri="{BB962C8B-B14F-4D97-AF65-F5344CB8AC3E}">
        <p14:creationId xmlns:p14="http://schemas.microsoft.com/office/powerpoint/2010/main" val="31618080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615420"/>
            <a:ext cx="8229600" cy="5681967"/>
          </a:xfrm>
          <a:solidFill>
            <a:srgbClr val="92FF68"/>
          </a:solidFill>
        </p:spPr>
        <p:txBody>
          <a:bodyPr>
            <a:normAutofit fontScale="55000" lnSpcReduction="20000"/>
          </a:bodyPr>
          <a:lstStyle/>
          <a:p>
            <a:pPr marL="0" indent="0">
              <a:buNone/>
            </a:pPr>
            <a:r>
              <a:rPr lang="it-IT" b="1" dirty="0" smtClean="0"/>
              <a:t>2.3.  </a:t>
            </a:r>
            <a:r>
              <a:rPr lang="it-IT" b="1" dirty="0"/>
              <a:t>T</a:t>
            </a:r>
            <a:r>
              <a:rPr lang="it-IT" b="1" dirty="0" smtClean="0"/>
              <a:t>ante </a:t>
            </a:r>
            <a:r>
              <a:rPr lang="it-IT" b="1" dirty="0"/>
              <a:t>lettere diverse</a:t>
            </a:r>
            <a:endParaRPr lang="it-IT" dirty="0"/>
          </a:p>
          <a:p>
            <a:pPr marL="0" indent="0">
              <a:buNone/>
            </a:pPr>
            <a:endParaRPr lang="it-IT" dirty="0" smtClean="0"/>
          </a:p>
          <a:p>
            <a:pPr marL="0" indent="0">
              <a:buNone/>
            </a:pPr>
            <a:r>
              <a:rPr lang="it-IT" dirty="0" smtClean="0"/>
              <a:t>Un punto di partenza dei nostri ragionamenti sull’algebra potrebbe essere il seguente:</a:t>
            </a:r>
          </a:p>
          <a:p>
            <a:pPr marL="0" indent="0">
              <a:buNone/>
            </a:pPr>
            <a:r>
              <a:rPr lang="it-IT" dirty="0" smtClean="0">
                <a:solidFill>
                  <a:srgbClr val="FF0000"/>
                </a:solidFill>
              </a:rPr>
              <a:t>gli </a:t>
            </a:r>
            <a:r>
              <a:rPr lang="it-IT" dirty="0">
                <a:solidFill>
                  <a:srgbClr val="FF0000"/>
                </a:solidFill>
              </a:rPr>
              <a:t>alunni, prima ancora di cominciare il capitolo dell’algebra in senso stretto, hanno già usato le lettere in contesti diversi e con significati diversi</a:t>
            </a:r>
            <a:r>
              <a:rPr lang="it-IT" dirty="0"/>
              <a:t>:</a:t>
            </a:r>
          </a:p>
          <a:p>
            <a:pPr marL="0" indent="0">
              <a:lnSpc>
                <a:spcPct val="70000"/>
              </a:lnSpc>
              <a:buNone/>
            </a:pPr>
            <a:r>
              <a:rPr lang="it-IT" dirty="0"/>
              <a:t> </a:t>
            </a:r>
          </a:p>
          <a:p>
            <a:pPr lvl="0">
              <a:buFont typeface="Wingdings" charset="0"/>
              <a:buChar char="à"/>
            </a:pPr>
            <a:r>
              <a:rPr lang="it-IT" dirty="0" smtClean="0"/>
              <a:t>quando </a:t>
            </a:r>
            <a:r>
              <a:rPr lang="it-IT" dirty="0"/>
              <a:t>enunciamo la proprietà commutativa dell’addizione nella forma </a:t>
            </a:r>
            <a:r>
              <a:rPr lang="it-IT" i="1" dirty="0" err="1"/>
              <a:t>a+b</a:t>
            </a:r>
            <a:r>
              <a:rPr lang="it-IT" i="1" dirty="0"/>
              <a:t>=</a:t>
            </a:r>
            <a:r>
              <a:rPr lang="it-IT" i="1" dirty="0" err="1"/>
              <a:t>b+a</a:t>
            </a:r>
            <a:r>
              <a:rPr lang="it-IT" dirty="0"/>
              <a:t> le lettere stanno a indicare </a:t>
            </a:r>
            <a:r>
              <a:rPr lang="it-IT" dirty="0">
                <a:solidFill>
                  <a:srgbClr val="FF0000"/>
                </a:solidFill>
              </a:rPr>
              <a:t>due elementi qualsiasi dell’insieme ambiente </a:t>
            </a:r>
            <a:r>
              <a:rPr lang="it-IT" dirty="0"/>
              <a:t>(è </a:t>
            </a:r>
            <a:r>
              <a:rPr lang="it-IT" dirty="0" smtClean="0"/>
              <a:t>sottinteso </a:t>
            </a:r>
            <a:r>
              <a:rPr lang="it-IT" dirty="0"/>
              <a:t>un quantificatore universale) </a:t>
            </a:r>
            <a:endParaRPr lang="it-IT" dirty="0" smtClean="0"/>
          </a:p>
          <a:p>
            <a:pPr marL="0" lvl="0" indent="0">
              <a:lnSpc>
                <a:spcPct val="70000"/>
              </a:lnSpc>
              <a:buNone/>
            </a:pPr>
            <a:endParaRPr lang="it-IT" sz="1500" dirty="0"/>
          </a:p>
          <a:p>
            <a:pPr lvl="0">
              <a:buFont typeface="Wingdings" charset="0"/>
              <a:buChar char="à"/>
            </a:pPr>
            <a:r>
              <a:rPr lang="it-IT" dirty="0" smtClean="0"/>
              <a:t>quando </a:t>
            </a:r>
            <a:r>
              <a:rPr lang="it-IT" dirty="0"/>
              <a:t>diciamo che un segmento è lungo </a:t>
            </a:r>
            <a:r>
              <a:rPr lang="it-IT" i="1" dirty="0"/>
              <a:t>a</a:t>
            </a:r>
            <a:r>
              <a:rPr lang="it-IT" dirty="0"/>
              <a:t>, la lettera sta a indicare </a:t>
            </a:r>
            <a:r>
              <a:rPr lang="it-IT" dirty="0">
                <a:solidFill>
                  <a:srgbClr val="FF0000"/>
                </a:solidFill>
              </a:rPr>
              <a:t>una </a:t>
            </a:r>
            <a:r>
              <a:rPr lang="it-IT" dirty="0" smtClean="0">
                <a:solidFill>
                  <a:srgbClr val="FF0000"/>
                </a:solidFill>
              </a:rPr>
              <a:t>quantità </a:t>
            </a:r>
            <a:r>
              <a:rPr lang="it-IT" dirty="0">
                <a:solidFill>
                  <a:srgbClr val="FF0000"/>
                </a:solidFill>
              </a:rPr>
              <a:t>precisa, che però non è nota e che non possiamo né vogliamo determinare </a:t>
            </a:r>
            <a:endParaRPr lang="it-IT" dirty="0" smtClean="0">
              <a:solidFill>
                <a:srgbClr val="FF0000"/>
              </a:solidFill>
            </a:endParaRPr>
          </a:p>
          <a:p>
            <a:pPr marL="0" lvl="0" indent="0">
              <a:buNone/>
            </a:pPr>
            <a:endParaRPr lang="it-IT" sz="1500" dirty="0"/>
          </a:p>
          <a:p>
            <a:pPr lvl="0">
              <a:buFont typeface="Wingdings" charset="0"/>
              <a:buChar char="à"/>
            </a:pPr>
            <a:r>
              <a:rPr lang="it-IT" dirty="0" smtClean="0"/>
              <a:t>quando </a:t>
            </a:r>
            <a:r>
              <a:rPr lang="it-IT" dirty="0"/>
              <a:t>scriviamo </a:t>
            </a:r>
            <a:r>
              <a:rPr lang="it-IT" i="1" dirty="0"/>
              <a:t>x+2=5</a:t>
            </a:r>
            <a:r>
              <a:rPr lang="it-IT" dirty="0"/>
              <a:t>, la lettera sta a indicare </a:t>
            </a:r>
            <a:r>
              <a:rPr lang="it-IT" dirty="0">
                <a:solidFill>
                  <a:srgbClr val="FF0000"/>
                </a:solidFill>
              </a:rPr>
              <a:t>un particolare </a:t>
            </a:r>
            <a:r>
              <a:rPr lang="it-IT" dirty="0" smtClean="0">
                <a:solidFill>
                  <a:srgbClr val="FF0000"/>
                </a:solidFill>
              </a:rPr>
              <a:t>numero che ci viene chiesto di determinare  </a:t>
            </a:r>
            <a:r>
              <a:rPr lang="it-IT" dirty="0"/>
              <a:t>(</a:t>
            </a:r>
            <a:r>
              <a:rPr lang="it-IT" dirty="0" smtClean="0"/>
              <a:t>è sottinteso</a:t>
            </a:r>
            <a:r>
              <a:rPr lang="it-IT" dirty="0"/>
              <a:t>: trova quel numero che…</a:t>
            </a:r>
            <a:r>
              <a:rPr lang="it-IT" dirty="0" smtClean="0"/>
              <a:t>)</a:t>
            </a:r>
          </a:p>
          <a:p>
            <a:pPr marL="0" lvl="0" indent="0">
              <a:buNone/>
            </a:pPr>
            <a:endParaRPr lang="it-IT" sz="1500" dirty="0"/>
          </a:p>
          <a:p>
            <a:pPr marL="0" indent="0">
              <a:buNone/>
            </a:pPr>
            <a:r>
              <a:rPr lang="it-IT" dirty="0"/>
              <a:t>e così via.</a:t>
            </a:r>
          </a:p>
          <a:p>
            <a:pPr marL="0" indent="0">
              <a:lnSpc>
                <a:spcPct val="70000"/>
              </a:lnSpc>
              <a:buNone/>
            </a:pPr>
            <a:r>
              <a:rPr lang="it-IT" dirty="0"/>
              <a:t> </a:t>
            </a:r>
          </a:p>
          <a:p>
            <a:pPr marL="0" indent="0">
              <a:buNone/>
            </a:pPr>
            <a:r>
              <a:rPr lang="it-IT" dirty="0">
                <a:solidFill>
                  <a:srgbClr val="FF0000"/>
                </a:solidFill>
              </a:rPr>
              <a:t>Esplicitare</a:t>
            </a:r>
            <a:r>
              <a:rPr lang="it-IT" dirty="0"/>
              <a:t> i diversi significati delle lettere di volta in volta messe in </a:t>
            </a:r>
            <a:r>
              <a:rPr lang="it-IT" dirty="0" smtClean="0"/>
              <a:t>campo e </a:t>
            </a:r>
            <a:r>
              <a:rPr lang="it-IT" dirty="0">
                <a:solidFill>
                  <a:srgbClr val="FF0000"/>
                </a:solidFill>
              </a:rPr>
              <a:t>soffermarsi</a:t>
            </a:r>
            <a:r>
              <a:rPr lang="it-IT" dirty="0"/>
              <a:t> su di essi in modo non episodico, vuol dire andare nella direzione di </a:t>
            </a:r>
            <a:r>
              <a:rPr lang="it-IT" dirty="0">
                <a:solidFill>
                  <a:srgbClr val="FF0000"/>
                </a:solidFill>
              </a:rPr>
              <a:t>sollecitare elementi di consapevolezza </a:t>
            </a:r>
            <a:r>
              <a:rPr lang="it-IT" dirty="0"/>
              <a:t>(li abbiamo chiamati spunti di meta-riflessione) che, a loro volta, danno </a:t>
            </a:r>
            <a:r>
              <a:rPr lang="it-IT" dirty="0">
                <a:solidFill>
                  <a:srgbClr val="FF0000"/>
                </a:solidFill>
              </a:rPr>
              <a:t>profondità e solidità </a:t>
            </a:r>
            <a:r>
              <a:rPr lang="it-IT" dirty="0"/>
              <a:t>all’agire degli alunni. </a:t>
            </a:r>
          </a:p>
          <a:p>
            <a:pPr marL="0" indent="0">
              <a:buNone/>
            </a:pPr>
            <a:endParaRPr lang="it-IT" dirty="0"/>
          </a:p>
        </p:txBody>
      </p:sp>
    </p:spTree>
    <p:extLst>
      <p:ext uri="{BB962C8B-B14F-4D97-AF65-F5344CB8AC3E}">
        <p14:creationId xmlns:p14="http://schemas.microsoft.com/office/powerpoint/2010/main" val="27480977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683618"/>
            <a:ext cx="8229600" cy="5365825"/>
          </a:xfrm>
          <a:solidFill>
            <a:srgbClr val="CCFFCC"/>
          </a:solidFill>
        </p:spPr>
        <p:txBody>
          <a:bodyPr>
            <a:normAutofit fontScale="55000" lnSpcReduction="20000"/>
          </a:bodyPr>
          <a:lstStyle/>
          <a:p>
            <a:pPr marL="0" indent="0">
              <a:buNone/>
            </a:pPr>
            <a:r>
              <a:rPr lang="it-IT" b="1" dirty="0" smtClean="0"/>
              <a:t>2.4.  Lettere (prima del calcolo letterale e delle equazioni)</a:t>
            </a:r>
          </a:p>
          <a:p>
            <a:pPr marL="0" indent="0">
              <a:lnSpc>
                <a:spcPct val="70000"/>
              </a:lnSpc>
              <a:buNone/>
            </a:pPr>
            <a:endParaRPr lang="it-IT" dirty="0"/>
          </a:p>
          <a:p>
            <a:r>
              <a:rPr lang="it-IT" dirty="0"/>
              <a:t>Non tutti i problemi significativi, in cui pure si utilizzano </a:t>
            </a:r>
            <a:r>
              <a:rPr lang="it-IT" dirty="0">
                <a:solidFill>
                  <a:srgbClr val="FF0000"/>
                </a:solidFill>
              </a:rPr>
              <a:t>lettere per generalizzare</a:t>
            </a:r>
            <a:r>
              <a:rPr lang="it-IT" dirty="0"/>
              <a:t>, richiedono competenze nel calcolo letterale né si prestano a una traduzione in </a:t>
            </a:r>
            <a:r>
              <a:rPr lang="it-IT" dirty="0" smtClean="0"/>
              <a:t>equazioni (laddove le lettere giocano il ruolo di incognite). </a:t>
            </a:r>
            <a:endParaRPr lang="it-IT" dirty="0"/>
          </a:p>
          <a:p>
            <a:pPr marL="0" indent="0">
              <a:lnSpc>
                <a:spcPct val="70000"/>
              </a:lnSpc>
              <a:buNone/>
            </a:pPr>
            <a:r>
              <a:rPr lang="it-IT" dirty="0"/>
              <a:t> </a:t>
            </a:r>
          </a:p>
          <a:p>
            <a:r>
              <a:rPr lang="it-IT" dirty="0"/>
              <a:t>Un importante momento di incontro con le lettere, che può ben precedere il lavoro sulle equazioni e la codifica del calcolo letterale, si ha quando vogliamo trovare </a:t>
            </a:r>
            <a:r>
              <a:rPr lang="it-IT" dirty="0">
                <a:solidFill>
                  <a:srgbClr val="FF0000"/>
                </a:solidFill>
              </a:rPr>
              <a:t>una legge</a:t>
            </a:r>
            <a:r>
              <a:rPr lang="it-IT" dirty="0"/>
              <a:t>.</a:t>
            </a:r>
          </a:p>
          <a:p>
            <a:pPr marL="0" indent="0">
              <a:buNone/>
            </a:pPr>
            <a:endParaRPr lang="it-IT" dirty="0"/>
          </a:p>
          <a:p>
            <a:pPr marL="0" indent="0">
              <a:buNone/>
            </a:pPr>
            <a:r>
              <a:rPr lang="it-IT" dirty="0" smtClean="0">
                <a:sym typeface="Wingdings"/>
              </a:rPr>
              <a:t>  </a:t>
            </a:r>
            <a:r>
              <a:rPr lang="it-IT" i="1" dirty="0" smtClean="0"/>
              <a:t>Oggi </a:t>
            </a:r>
            <a:r>
              <a:rPr lang="it-IT" i="1" dirty="0"/>
              <a:t>ho una figurina. Ma ogni giorno voglio raddoppiare il numero delle mie </a:t>
            </a:r>
            <a:r>
              <a:rPr lang="it-IT" i="1" dirty="0" smtClean="0"/>
              <a:t>figurine. Tra </a:t>
            </a:r>
            <a:r>
              <a:rPr lang="it-IT" i="1" dirty="0"/>
              <a:t>3 giorni quante figurine avrò? Dopo un numero </a:t>
            </a:r>
            <a:r>
              <a:rPr lang="it-IT" dirty="0" err="1"/>
              <a:t>n</a:t>
            </a:r>
            <a:r>
              <a:rPr lang="it-IT" i="1" dirty="0" smtClean="0"/>
              <a:t> </a:t>
            </a:r>
            <a:r>
              <a:rPr lang="it-IT" i="1" dirty="0"/>
              <a:t>di giorni quante figurine avrò?</a:t>
            </a:r>
          </a:p>
          <a:p>
            <a:pPr marL="0" indent="0">
              <a:lnSpc>
                <a:spcPct val="70000"/>
              </a:lnSpc>
              <a:buNone/>
            </a:pPr>
            <a:r>
              <a:rPr lang="it-IT" dirty="0"/>
              <a:t> </a:t>
            </a:r>
          </a:p>
          <a:p>
            <a:pPr marL="0" indent="0">
              <a:buNone/>
            </a:pPr>
            <a:r>
              <a:rPr lang="it-IT" dirty="0" smtClean="0">
                <a:sym typeface="Wingdings"/>
              </a:rPr>
              <a:t>  </a:t>
            </a:r>
            <a:r>
              <a:rPr lang="it-IT" i="1" dirty="0" smtClean="0"/>
              <a:t>Oggi </a:t>
            </a:r>
            <a:r>
              <a:rPr lang="it-IT" i="1" dirty="0"/>
              <a:t>ho 5 amici. Ma ogni giorno ne avrò 2 in più. </a:t>
            </a:r>
            <a:r>
              <a:rPr lang="it-IT" i="1" dirty="0" smtClean="0"/>
              <a:t>Tra </a:t>
            </a:r>
            <a:r>
              <a:rPr lang="it-IT" i="1" dirty="0"/>
              <a:t>4 giorni quanti amici avrò? Dopo un numero </a:t>
            </a:r>
            <a:r>
              <a:rPr lang="it-IT" dirty="0" err="1"/>
              <a:t>n</a:t>
            </a:r>
            <a:r>
              <a:rPr lang="it-IT" i="1" dirty="0"/>
              <a:t> di giorni quanti amici avrò?</a:t>
            </a:r>
          </a:p>
          <a:p>
            <a:pPr marL="0" indent="0">
              <a:lnSpc>
                <a:spcPct val="70000"/>
              </a:lnSpc>
              <a:buNone/>
            </a:pPr>
            <a:r>
              <a:rPr lang="it-IT" i="1" dirty="0"/>
              <a:t> </a:t>
            </a:r>
          </a:p>
          <a:p>
            <a:pPr marL="0" indent="0">
              <a:buNone/>
            </a:pPr>
            <a:r>
              <a:rPr lang="it-IT" dirty="0" smtClean="0">
                <a:sym typeface="Wingdings"/>
              </a:rPr>
              <a:t>  </a:t>
            </a:r>
            <a:r>
              <a:rPr lang="it-IT" i="1" dirty="0" smtClean="0">
                <a:sym typeface="Wingdings"/>
              </a:rPr>
              <a:t>Penso</a:t>
            </a:r>
            <a:r>
              <a:rPr lang="it-IT" i="1" dirty="0" smtClean="0"/>
              <a:t>: </a:t>
            </a:r>
            <a:r>
              <a:rPr lang="it-IT" i="1" dirty="0"/>
              <a:t>mangio metà della torta che è in forno e lascio a mio fratello l’altra metà; dopo 1 minuto penso: ma no, ne mangerò 2/3; dopo un altro minuto penso: meglio mangiarne 3/4; e così via. Costruisci una tabella </a:t>
            </a:r>
            <a:r>
              <a:rPr lang="it-IT" i="1" dirty="0">
                <a:solidFill>
                  <a:srgbClr val="FF0000"/>
                </a:solidFill>
              </a:rPr>
              <a:t>minuti trascorsi / frazione di torta che </a:t>
            </a:r>
            <a:r>
              <a:rPr lang="it-IT" i="1" dirty="0" smtClean="0">
                <a:solidFill>
                  <a:srgbClr val="FF0000"/>
                </a:solidFill>
              </a:rPr>
              <a:t>penso </a:t>
            </a:r>
            <a:r>
              <a:rPr lang="it-IT" i="1" dirty="0">
                <a:solidFill>
                  <a:srgbClr val="FF0000"/>
                </a:solidFill>
              </a:rPr>
              <a:t>di mangiare </a:t>
            </a:r>
            <a:r>
              <a:rPr lang="it-IT" i="1" dirty="0"/>
              <a:t>e cerca di indovinare dopo 10 minuti quale sarà la frazione della torta che avrò progettato di </a:t>
            </a:r>
            <a:r>
              <a:rPr lang="it-IT" i="1" dirty="0" smtClean="0"/>
              <a:t>mangiare. </a:t>
            </a:r>
            <a:r>
              <a:rPr lang="it-IT" i="1" dirty="0"/>
              <a:t>E dopo </a:t>
            </a:r>
            <a:r>
              <a:rPr lang="it-IT" dirty="0" err="1"/>
              <a:t>n</a:t>
            </a:r>
            <a:r>
              <a:rPr lang="it-IT" i="1" dirty="0"/>
              <a:t> minuti?</a:t>
            </a:r>
          </a:p>
          <a:p>
            <a:pPr marL="0" indent="0">
              <a:buNone/>
            </a:pPr>
            <a:endParaRPr lang="it-IT" dirty="0"/>
          </a:p>
        </p:txBody>
      </p:sp>
    </p:spTree>
    <p:extLst>
      <p:ext uri="{BB962C8B-B14F-4D97-AF65-F5344CB8AC3E}">
        <p14:creationId xmlns:p14="http://schemas.microsoft.com/office/powerpoint/2010/main" val="33478474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615420"/>
            <a:ext cx="8229600" cy="5510743"/>
          </a:xfrm>
          <a:solidFill>
            <a:srgbClr val="FFB6A7"/>
          </a:solidFill>
        </p:spPr>
        <p:txBody>
          <a:bodyPr>
            <a:normAutofit fontScale="55000" lnSpcReduction="20000"/>
          </a:bodyPr>
          <a:lstStyle/>
          <a:p>
            <a:pPr marL="0" indent="0">
              <a:buNone/>
            </a:pPr>
            <a:r>
              <a:rPr lang="it-IT" dirty="0" smtClean="0"/>
              <a:t>Complichiamo </a:t>
            </a:r>
            <a:r>
              <a:rPr lang="it-IT" dirty="0"/>
              <a:t>un po’ il gioco</a:t>
            </a:r>
            <a:r>
              <a:rPr lang="it-IT" dirty="0" smtClean="0"/>
              <a:t>:</a:t>
            </a:r>
          </a:p>
          <a:p>
            <a:pPr marL="0" indent="0">
              <a:lnSpc>
                <a:spcPct val="70000"/>
              </a:lnSpc>
              <a:buNone/>
            </a:pPr>
            <a:r>
              <a:rPr lang="it-IT" dirty="0" smtClean="0"/>
              <a:t> </a:t>
            </a:r>
          </a:p>
          <a:p>
            <a:pPr marL="0" indent="0">
              <a:buNone/>
            </a:pPr>
            <a:r>
              <a:rPr lang="it-IT" i="1" dirty="0" smtClean="0"/>
              <a:t>Quanti sottoinsiemi possiede </a:t>
            </a:r>
            <a:r>
              <a:rPr lang="it-IT" i="1" dirty="0"/>
              <a:t>un insieme rispettivamente di 1, 2, 3, 4 elementi? Costruisci la tabella </a:t>
            </a:r>
            <a:r>
              <a:rPr lang="it-IT" i="1" dirty="0">
                <a:solidFill>
                  <a:srgbClr val="FF0000"/>
                </a:solidFill>
              </a:rPr>
              <a:t>numero di elementi dell’insieme / numero dei sottoinsiemi </a:t>
            </a:r>
            <a:r>
              <a:rPr lang="it-IT" i="1" dirty="0"/>
              <a:t>e prova a indovinare quanti </a:t>
            </a:r>
            <a:r>
              <a:rPr lang="it-IT" i="1" dirty="0" err="1" smtClean="0"/>
              <a:t>s.i.</a:t>
            </a:r>
            <a:r>
              <a:rPr lang="it-IT" i="1" dirty="0" smtClean="0"/>
              <a:t> si ottengono </a:t>
            </a:r>
            <a:r>
              <a:rPr lang="it-IT" i="1" dirty="0"/>
              <a:t>se gli elementi sono 10. E se sono </a:t>
            </a:r>
            <a:r>
              <a:rPr lang="it-IT" dirty="0" err="1"/>
              <a:t>n</a:t>
            </a:r>
            <a:r>
              <a:rPr lang="it-IT" i="1" dirty="0"/>
              <a:t>? </a:t>
            </a:r>
            <a:endParaRPr lang="it-IT" i="1" dirty="0" smtClean="0"/>
          </a:p>
          <a:p>
            <a:pPr marL="0" indent="0">
              <a:buNone/>
            </a:pPr>
            <a:endParaRPr lang="it-IT" sz="1700" dirty="0"/>
          </a:p>
          <a:p>
            <a:r>
              <a:rPr lang="it-IT" dirty="0"/>
              <a:t>La prima domanda obbliga all’</a:t>
            </a:r>
            <a:r>
              <a:rPr lang="it-IT" dirty="0">
                <a:solidFill>
                  <a:srgbClr val="FF0000"/>
                </a:solidFill>
              </a:rPr>
              <a:t>esame paziente di una casistica </a:t>
            </a:r>
            <a:r>
              <a:rPr lang="it-IT" dirty="0"/>
              <a:t>(i sottoinsiemi che vengono “visti” con più difficoltà sono quelli impropri)</a:t>
            </a:r>
            <a:r>
              <a:rPr lang="it-IT" dirty="0" smtClean="0"/>
              <a:t>.</a:t>
            </a:r>
          </a:p>
          <a:p>
            <a:pPr marL="0" indent="0">
              <a:buNone/>
            </a:pPr>
            <a:endParaRPr lang="it-IT" sz="1500" dirty="0"/>
          </a:p>
          <a:p>
            <a:r>
              <a:rPr lang="it-IT" dirty="0"/>
              <a:t>La seconda richiesta-domanda invita gli alunni a mettere in campo la tabella </a:t>
            </a:r>
            <a:r>
              <a:rPr lang="it-IT" dirty="0">
                <a:solidFill>
                  <a:srgbClr val="FF0000"/>
                </a:solidFill>
              </a:rPr>
              <a:t>come strumento prezioso </a:t>
            </a:r>
            <a:r>
              <a:rPr lang="it-IT" dirty="0"/>
              <a:t>per </a:t>
            </a:r>
            <a:r>
              <a:rPr lang="it-IT" dirty="0" smtClean="0"/>
              <a:t>intuire </a:t>
            </a:r>
            <a:r>
              <a:rPr lang="it-IT" dirty="0"/>
              <a:t>la legge sottostante a una corrispondenza</a:t>
            </a:r>
            <a:r>
              <a:rPr lang="it-IT" dirty="0" smtClean="0"/>
              <a:t>.</a:t>
            </a:r>
          </a:p>
          <a:p>
            <a:pPr marL="0" indent="0">
              <a:buNone/>
            </a:pPr>
            <a:endParaRPr lang="it-IT" sz="1500" dirty="0"/>
          </a:p>
          <a:p>
            <a:r>
              <a:rPr lang="it-IT" dirty="0"/>
              <a:t>La terza domanda rappresenta il “compimento” del percorso: la formula, in cui compare la lettera </a:t>
            </a:r>
            <a:r>
              <a:rPr lang="it-IT" i="1" dirty="0" err="1"/>
              <a:t>n</a:t>
            </a:r>
            <a:r>
              <a:rPr lang="it-IT" dirty="0"/>
              <a:t>,</a:t>
            </a:r>
            <a:r>
              <a:rPr lang="it-IT" i="1" dirty="0"/>
              <a:t> </a:t>
            </a:r>
            <a:r>
              <a:rPr lang="it-IT" dirty="0"/>
              <a:t> </a:t>
            </a:r>
            <a:r>
              <a:rPr lang="it-IT" dirty="0" smtClean="0"/>
              <a:t>rappresenta </a:t>
            </a:r>
            <a:r>
              <a:rPr lang="it-IT" dirty="0" smtClean="0">
                <a:solidFill>
                  <a:srgbClr val="FF0000"/>
                </a:solidFill>
              </a:rPr>
              <a:t>l’avvenuta “presa di possesso” </a:t>
            </a:r>
            <a:r>
              <a:rPr lang="it-IT" dirty="0">
                <a:solidFill>
                  <a:srgbClr val="FF0000"/>
                </a:solidFill>
              </a:rPr>
              <a:t>della situazione problematica</a:t>
            </a:r>
            <a:r>
              <a:rPr lang="it-IT" dirty="0"/>
              <a:t>.</a:t>
            </a:r>
          </a:p>
          <a:p>
            <a:pPr marL="0" indent="0">
              <a:buNone/>
            </a:pPr>
            <a:endParaRPr lang="it-IT" sz="1500" dirty="0"/>
          </a:p>
          <a:p>
            <a:r>
              <a:rPr lang="it-IT" dirty="0"/>
              <a:t>Ancora </a:t>
            </a:r>
            <a:r>
              <a:rPr lang="it-IT" dirty="0" smtClean="0"/>
              <a:t>un paio di osservazioni:</a:t>
            </a:r>
          </a:p>
          <a:p>
            <a:pPr marL="0" indent="0">
              <a:buNone/>
            </a:pPr>
            <a:endParaRPr lang="it-IT" sz="1500" dirty="0"/>
          </a:p>
          <a:p>
            <a:pPr>
              <a:buFontTx/>
              <a:buChar char="-"/>
            </a:pPr>
            <a:r>
              <a:rPr lang="it-IT" dirty="0"/>
              <a:t>S</a:t>
            </a:r>
            <a:r>
              <a:rPr lang="it-IT" dirty="0" smtClean="0"/>
              <a:t>i </a:t>
            </a:r>
            <a:r>
              <a:rPr lang="it-IT" dirty="0"/>
              <a:t>può chiedere di calcolare, a partire dalla formula trovata, quanti </a:t>
            </a:r>
            <a:r>
              <a:rPr lang="it-IT" dirty="0" err="1"/>
              <a:t>s.i.</a:t>
            </a:r>
            <a:r>
              <a:rPr lang="it-IT" dirty="0"/>
              <a:t> ha l’insieme </a:t>
            </a:r>
            <a:r>
              <a:rPr lang="it-IT" dirty="0" smtClean="0"/>
              <a:t>degli alunni </a:t>
            </a:r>
            <a:r>
              <a:rPr lang="it-IT" dirty="0"/>
              <a:t>della classe; per arrivare alla risposta che se, ad esempio, alunne e alunni sono 20, i sottoinsiemi sono 2</a:t>
            </a:r>
            <a:r>
              <a:rPr lang="it-IT" baseline="30000" dirty="0"/>
              <a:t>20</a:t>
            </a:r>
            <a:r>
              <a:rPr lang="it-IT" dirty="0"/>
              <a:t>, </a:t>
            </a:r>
            <a:r>
              <a:rPr lang="it-IT" dirty="0" smtClean="0"/>
              <a:t>cioè</a:t>
            </a:r>
            <a:r>
              <a:rPr lang="it-IT" dirty="0"/>
              <a:t> </a:t>
            </a:r>
            <a:r>
              <a:rPr lang="it-IT" dirty="0" smtClean="0"/>
              <a:t>circa </a:t>
            </a:r>
            <a:r>
              <a:rPr lang="it-IT" dirty="0"/>
              <a:t>un milione! </a:t>
            </a:r>
            <a:endParaRPr lang="it-IT" dirty="0" smtClean="0"/>
          </a:p>
          <a:p>
            <a:pPr>
              <a:buFontTx/>
              <a:buChar char="-"/>
            </a:pPr>
            <a:endParaRPr lang="it-IT" sz="1500" dirty="0" smtClean="0"/>
          </a:p>
          <a:p>
            <a:pPr>
              <a:buFontTx/>
              <a:buChar char="-"/>
            </a:pPr>
            <a:r>
              <a:rPr lang="it-IT" dirty="0" smtClean="0"/>
              <a:t>Qualche volta, dunque, persino </a:t>
            </a:r>
            <a:r>
              <a:rPr lang="it-IT" dirty="0" smtClean="0">
                <a:solidFill>
                  <a:srgbClr val="FF0000"/>
                </a:solidFill>
              </a:rPr>
              <a:t>il calcolo è fonte di sorprese</a:t>
            </a:r>
            <a:r>
              <a:rPr lang="it-IT" dirty="0" smtClean="0"/>
              <a:t>, suscita qualche “brivido” (non dimentichiamo che i 2</a:t>
            </a:r>
            <a:r>
              <a:rPr lang="it-IT" baseline="30000" dirty="0" smtClean="0"/>
              <a:t>64</a:t>
            </a:r>
            <a:r>
              <a:rPr lang="it-IT" dirty="0" smtClean="0"/>
              <a:t> – 1  chicchi di riso della </a:t>
            </a:r>
            <a:r>
              <a:rPr lang="it-IT" dirty="0"/>
              <a:t>storiella del vecchio saggio non sono ottenibili neanche con l’intera produzione risicola </a:t>
            </a:r>
            <a:r>
              <a:rPr lang="it-IT" dirty="0" smtClean="0"/>
              <a:t>della </a:t>
            </a:r>
            <a:r>
              <a:rPr lang="it-IT" dirty="0"/>
              <a:t>Cina!</a:t>
            </a:r>
            <a:r>
              <a:rPr lang="it-IT" dirty="0" smtClean="0"/>
              <a:t>).</a:t>
            </a:r>
            <a:endParaRPr lang="it-IT" dirty="0"/>
          </a:p>
          <a:p>
            <a:pPr marL="0" indent="0">
              <a:buNone/>
            </a:pPr>
            <a:endParaRPr lang="it-IT" dirty="0"/>
          </a:p>
        </p:txBody>
      </p:sp>
    </p:spTree>
    <p:extLst>
      <p:ext uri="{BB962C8B-B14F-4D97-AF65-F5344CB8AC3E}">
        <p14:creationId xmlns:p14="http://schemas.microsoft.com/office/powerpoint/2010/main" val="37551348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557899"/>
            <a:ext cx="8229600" cy="5911351"/>
          </a:xfrm>
          <a:solidFill>
            <a:srgbClr val="FFFD5B"/>
          </a:solidFill>
        </p:spPr>
        <p:txBody>
          <a:bodyPr>
            <a:normAutofit fontScale="62500" lnSpcReduction="20000"/>
          </a:bodyPr>
          <a:lstStyle/>
          <a:p>
            <a:pPr marL="0" indent="0">
              <a:buNone/>
            </a:pPr>
            <a:endParaRPr lang="it-IT" sz="2000" dirty="0" smtClean="0"/>
          </a:p>
          <a:p>
            <a:pPr marL="0" indent="0">
              <a:buNone/>
            </a:pPr>
            <a:r>
              <a:rPr lang="it-IT" b="1" dirty="0" smtClean="0"/>
              <a:t>2.5.  In quale </a:t>
            </a:r>
            <a:r>
              <a:rPr lang="it-IT" b="1" dirty="0"/>
              <a:t>ordine?</a:t>
            </a:r>
            <a:endParaRPr lang="it-IT" dirty="0"/>
          </a:p>
          <a:p>
            <a:pPr marL="0" indent="0">
              <a:buNone/>
            </a:pPr>
            <a:r>
              <a:rPr lang="it-IT" b="1" dirty="0"/>
              <a:t> </a:t>
            </a:r>
            <a:endParaRPr lang="it-IT" dirty="0"/>
          </a:p>
          <a:p>
            <a:pPr marL="0" indent="0">
              <a:buNone/>
            </a:pPr>
            <a:r>
              <a:rPr lang="it-IT" dirty="0" smtClean="0"/>
              <a:t>“</a:t>
            </a:r>
            <a:r>
              <a:rPr lang="it-IT" i="1" dirty="0"/>
              <a:t>Problemi, equazioni, calcoli</a:t>
            </a:r>
            <a:r>
              <a:rPr lang="it-IT" dirty="0"/>
              <a:t>: quest’ordine è approssimativamente quello che si è verificato nella storia, ma viene invertito nell’insegnamento” </a:t>
            </a:r>
            <a:endParaRPr lang="it-IT" dirty="0" smtClean="0"/>
          </a:p>
          <a:p>
            <a:pPr marL="0" indent="0">
              <a:buNone/>
            </a:pPr>
            <a:r>
              <a:rPr lang="it-IT" dirty="0"/>
              <a:t> </a:t>
            </a:r>
            <a:r>
              <a:rPr lang="it-IT" dirty="0" smtClean="0"/>
              <a:t>                                                  (</a:t>
            </a:r>
            <a:r>
              <a:rPr lang="it-IT" dirty="0"/>
              <a:t>S. </a:t>
            </a:r>
            <a:r>
              <a:rPr lang="it-IT" dirty="0" err="1"/>
              <a:t>Baruk</a:t>
            </a:r>
            <a:r>
              <a:rPr lang="it-IT" dirty="0"/>
              <a:t>, </a:t>
            </a:r>
            <a:r>
              <a:rPr lang="it-IT" i="1" dirty="0"/>
              <a:t>Dizionario di matematica</a:t>
            </a:r>
            <a:r>
              <a:rPr lang="it-IT" b="1" i="1" dirty="0"/>
              <a:t> </a:t>
            </a:r>
            <a:r>
              <a:rPr lang="it-IT" i="1" dirty="0"/>
              <a:t>elementare</a:t>
            </a:r>
            <a:r>
              <a:rPr lang="it-IT" dirty="0" smtClean="0"/>
              <a:t>)</a:t>
            </a:r>
          </a:p>
          <a:p>
            <a:pPr marL="0" indent="0">
              <a:buNone/>
            </a:pPr>
            <a:endParaRPr lang="it-IT" sz="1900" b="1" dirty="0"/>
          </a:p>
          <a:p>
            <a:pPr marL="0" indent="0">
              <a:buNone/>
            </a:pPr>
            <a:r>
              <a:rPr lang="it-IT" dirty="0" smtClean="0"/>
              <a:t>Questa </a:t>
            </a:r>
            <a:r>
              <a:rPr lang="it-IT" dirty="0">
                <a:solidFill>
                  <a:srgbClr val="FF0000"/>
                </a:solidFill>
              </a:rPr>
              <a:t>inversione</a:t>
            </a:r>
            <a:r>
              <a:rPr lang="it-IT" dirty="0"/>
              <a:t> - quasi unanimemente adottata nei testi e nella prassi scolastica - è davvero convincente? </a:t>
            </a:r>
          </a:p>
          <a:p>
            <a:r>
              <a:rPr lang="it-IT" dirty="0" smtClean="0"/>
              <a:t>Non </a:t>
            </a:r>
            <a:r>
              <a:rPr lang="it-IT" dirty="0"/>
              <a:t>è detto che la sequenza che si è realizzata nella storia del pensiero matematico sia anche quella didatticamente più efficace.</a:t>
            </a:r>
          </a:p>
          <a:p>
            <a:r>
              <a:rPr lang="it-IT" dirty="0" smtClean="0"/>
              <a:t>Spesso è così: i “mondi numerici” che alunne e alunni “abitano” si succedono così come si sono succeduti nella storia dell’umanità (dai naturali per “espansioni” successive); la geometria euclidea, che della geometria “ingenua” è la sistemazione e il coronamento, viene presentata nella scuola solo dopo la geometria intuitiva; e </a:t>
            </a:r>
            <a:r>
              <a:rPr lang="it-IT" dirty="0"/>
              <a:t>così </a:t>
            </a:r>
            <a:r>
              <a:rPr lang="it-IT" dirty="0" smtClean="0"/>
              <a:t>via.</a:t>
            </a:r>
            <a:r>
              <a:rPr lang="it-IT" dirty="0"/>
              <a:t>..</a:t>
            </a:r>
          </a:p>
          <a:p>
            <a:r>
              <a:rPr lang="it-IT" dirty="0"/>
              <a:t>Ma altre volte no: quando si afferma un punto di vista nuovo e diverso, che, “rileggendo” e riconsiderando le acquisizioni precedenti, risulta più penetrante, più semplice, più compatto (un esempio: la geometria delle trasformazioni; e poi, </a:t>
            </a:r>
            <a:r>
              <a:rPr lang="it-IT" dirty="0" smtClean="0"/>
              <a:t>come vedremo </a:t>
            </a:r>
            <a:r>
              <a:rPr lang="it-IT" dirty="0"/>
              <a:t>nel seguito, l’algebra moderna), è</a:t>
            </a:r>
            <a:r>
              <a:rPr lang="it-IT" dirty="0" smtClean="0"/>
              <a:t> ragionevole ”giocarselo” nella didattica, al di là della sequenza storica.</a:t>
            </a:r>
            <a:endParaRPr lang="it-IT" dirty="0"/>
          </a:p>
        </p:txBody>
      </p:sp>
    </p:spTree>
    <p:extLst>
      <p:ext uri="{BB962C8B-B14F-4D97-AF65-F5344CB8AC3E}">
        <p14:creationId xmlns:p14="http://schemas.microsoft.com/office/powerpoint/2010/main" val="21636857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664988"/>
            <a:ext cx="8229600" cy="5611782"/>
          </a:xfrm>
          <a:solidFill>
            <a:srgbClr val="FFB6A7"/>
          </a:solidFill>
        </p:spPr>
        <p:txBody>
          <a:bodyPr>
            <a:normAutofit fontScale="40000" lnSpcReduction="20000"/>
          </a:bodyPr>
          <a:lstStyle/>
          <a:p>
            <a:pPr marL="0" indent="0">
              <a:buNone/>
            </a:pPr>
            <a:r>
              <a:rPr lang="it-IT" sz="5000" b="1" dirty="0" smtClean="0"/>
              <a:t>2.6.  </a:t>
            </a:r>
            <a:r>
              <a:rPr lang="it-IT" sz="5000" b="1" dirty="0"/>
              <a:t>I prima, i dopo, i perché</a:t>
            </a:r>
            <a:endParaRPr lang="it-IT" sz="5000" dirty="0"/>
          </a:p>
          <a:p>
            <a:pPr marL="0" indent="0">
              <a:buNone/>
            </a:pPr>
            <a:r>
              <a:rPr lang="it-IT" sz="3400" dirty="0"/>
              <a:t> </a:t>
            </a:r>
          </a:p>
          <a:p>
            <a:pPr marL="0" indent="0">
              <a:buNone/>
            </a:pPr>
            <a:r>
              <a:rPr lang="it-IT" sz="3800" dirty="0"/>
              <a:t>Dunque, la prassi didattica, in ambito algebrico, </a:t>
            </a:r>
            <a:r>
              <a:rPr lang="it-IT" sz="3800" dirty="0" smtClean="0"/>
              <a:t>prevede la sequenza</a:t>
            </a:r>
            <a:endParaRPr lang="it-IT" sz="3800" dirty="0"/>
          </a:p>
          <a:p>
            <a:pPr marL="0" indent="0">
              <a:buNone/>
            </a:pPr>
            <a:r>
              <a:rPr lang="it-IT" sz="3800" dirty="0" smtClean="0"/>
              <a:t>                              </a:t>
            </a:r>
            <a:r>
              <a:rPr lang="it-IT" sz="3800" dirty="0"/>
              <a:t> </a:t>
            </a:r>
            <a:r>
              <a:rPr lang="it-IT" sz="3800" dirty="0" smtClean="0"/>
              <a:t>           </a:t>
            </a:r>
            <a:r>
              <a:rPr lang="it-IT" sz="3800" dirty="0" smtClean="0">
                <a:solidFill>
                  <a:srgbClr val="000090"/>
                </a:solidFill>
              </a:rPr>
              <a:t>calcolo letterale </a:t>
            </a:r>
            <a:r>
              <a:rPr lang="it-IT" sz="3800" dirty="0" smtClean="0">
                <a:solidFill>
                  <a:srgbClr val="000090"/>
                </a:solidFill>
                <a:sym typeface="Wingdings"/>
              </a:rPr>
              <a:t> </a:t>
            </a:r>
            <a:r>
              <a:rPr lang="it-IT" sz="3800" dirty="0" smtClean="0">
                <a:solidFill>
                  <a:srgbClr val="000090"/>
                </a:solidFill>
              </a:rPr>
              <a:t>equazioni</a:t>
            </a:r>
            <a:r>
              <a:rPr lang="it-IT" sz="3800" dirty="0">
                <a:solidFill>
                  <a:srgbClr val="000090"/>
                </a:solidFill>
              </a:rPr>
              <a:t> </a:t>
            </a:r>
            <a:r>
              <a:rPr lang="it-IT" sz="3800" dirty="0" smtClean="0">
                <a:solidFill>
                  <a:srgbClr val="000090"/>
                </a:solidFill>
                <a:sym typeface="Wingdings"/>
              </a:rPr>
              <a:t> </a:t>
            </a:r>
            <a:r>
              <a:rPr lang="it-IT" sz="3800" dirty="0" smtClean="0">
                <a:solidFill>
                  <a:srgbClr val="000090"/>
                </a:solidFill>
              </a:rPr>
              <a:t>problemi </a:t>
            </a:r>
            <a:endParaRPr lang="it-IT" sz="3800" dirty="0">
              <a:solidFill>
                <a:srgbClr val="000090"/>
              </a:solidFill>
            </a:endParaRPr>
          </a:p>
          <a:p>
            <a:pPr marL="0" lvl="0" indent="0">
              <a:buNone/>
            </a:pPr>
            <a:endParaRPr lang="it-IT" sz="2000" dirty="0" smtClean="0"/>
          </a:p>
          <a:p>
            <a:pPr marL="0" lvl="0" indent="0">
              <a:buNone/>
            </a:pPr>
            <a:r>
              <a:rPr lang="it-IT" sz="3800" dirty="0" smtClean="0"/>
              <a:t>Ma: </a:t>
            </a:r>
          </a:p>
          <a:p>
            <a:pPr lvl="0">
              <a:buFont typeface="Wingdings" charset="0"/>
              <a:buChar char="à"/>
            </a:pPr>
            <a:r>
              <a:rPr lang="it-IT" sz="3800" dirty="0" smtClean="0">
                <a:sym typeface="Wingdings"/>
              </a:rPr>
              <a:t>i</a:t>
            </a:r>
            <a:r>
              <a:rPr lang="it-IT" sz="3800" dirty="0" smtClean="0"/>
              <a:t>n </a:t>
            </a:r>
            <a:r>
              <a:rPr lang="it-IT" sz="3800" dirty="0"/>
              <a:t>questo caso il ribaltamento dell’ordine “storico” non è figlio dell’assunzione di un nuovo e diverso punto di </a:t>
            </a:r>
            <a:r>
              <a:rPr lang="it-IT" sz="3800" dirty="0" smtClean="0"/>
              <a:t>vista; discende, piuttosto</a:t>
            </a:r>
            <a:r>
              <a:rPr lang="it-IT" sz="3800" dirty="0"/>
              <a:t>, </a:t>
            </a:r>
            <a:r>
              <a:rPr lang="it-IT" sz="3800" dirty="0" smtClean="0"/>
              <a:t>da </a:t>
            </a:r>
            <a:r>
              <a:rPr lang="it-IT" sz="3800" dirty="0"/>
              <a:t>un’esigenza, per così dire, d’ordine: costruire prima gli strumenti che poi si utilizzeranno </a:t>
            </a:r>
            <a:endParaRPr lang="it-IT" sz="3800" dirty="0" smtClean="0"/>
          </a:p>
          <a:p>
            <a:pPr marL="0" lvl="0" indent="0">
              <a:buNone/>
            </a:pPr>
            <a:r>
              <a:rPr lang="it-IT" sz="3800" dirty="0" smtClean="0"/>
              <a:t>(</a:t>
            </a:r>
            <a:r>
              <a:rPr lang="it-IT" sz="3800" dirty="0"/>
              <a:t>il calcolo letterale per, </a:t>
            </a:r>
            <a:r>
              <a:rPr lang="it-IT" sz="3800" dirty="0">
                <a:solidFill>
                  <a:srgbClr val="FF0000"/>
                </a:solidFill>
              </a:rPr>
              <a:t>in seguito</a:t>
            </a:r>
            <a:r>
              <a:rPr lang="it-IT" sz="3800" dirty="0"/>
              <a:t>, risolvere equazioni; e poi</a:t>
            </a:r>
            <a:r>
              <a:rPr lang="it-IT" sz="3800" dirty="0">
                <a:solidFill>
                  <a:srgbClr val="FF0000"/>
                </a:solidFill>
              </a:rPr>
              <a:t> </a:t>
            </a:r>
            <a:r>
              <a:rPr lang="it-IT" sz="3800" dirty="0"/>
              <a:t>le tecniche risolutive delle equazioni per poter, </a:t>
            </a:r>
            <a:r>
              <a:rPr lang="it-IT" sz="3800" dirty="0">
                <a:solidFill>
                  <a:srgbClr val="FF0000"/>
                </a:solidFill>
              </a:rPr>
              <a:t>in futuro</a:t>
            </a:r>
            <a:r>
              <a:rPr lang="it-IT" sz="3800" dirty="0"/>
              <a:t>, risolvere problemi). </a:t>
            </a:r>
            <a:endParaRPr lang="it-IT" sz="3800" dirty="0" smtClean="0"/>
          </a:p>
          <a:p>
            <a:pPr marL="0" lvl="0" indent="0">
              <a:buNone/>
            </a:pPr>
            <a:endParaRPr lang="it-IT" sz="2000" dirty="0" smtClean="0"/>
          </a:p>
          <a:p>
            <a:pPr marL="0" lvl="0" indent="0">
              <a:buNone/>
            </a:pPr>
            <a:r>
              <a:rPr lang="it-IT" sz="3800" dirty="0"/>
              <a:t>O</a:t>
            </a:r>
            <a:r>
              <a:rPr lang="it-IT" sz="3800" dirty="0" smtClean="0"/>
              <a:t>bbedire a questa esigenza d’ordine avviene:</a:t>
            </a:r>
          </a:p>
          <a:p>
            <a:pPr marL="0" lvl="0" indent="0">
              <a:buNone/>
            </a:pPr>
            <a:endParaRPr lang="it-IT" sz="2000" dirty="0"/>
          </a:p>
          <a:p>
            <a:pPr lvl="0"/>
            <a:r>
              <a:rPr lang="it-IT" sz="3800" dirty="0"/>
              <a:t>a</a:t>
            </a:r>
            <a:r>
              <a:rPr lang="it-IT" sz="3800" dirty="0" smtClean="0"/>
              <a:t> </a:t>
            </a:r>
            <a:r>
              <a:rPr lang="it-IT" sz="3800" dirty="0"/>
              <a:t>costo di </a:t>
            </a:r>
            <a:r>
              <a:rPr lang="it-IT" sz="3800" dirty="0">
                <a:solidFill>
                  <a:srgbClr val="FF0000"/>
                </a:solidFill>
              </a:rPr>
              <a:t>“sospendere il senso” </a:t>
            </a:r>
            <a:r>
              <a:rPr lang="it-IT" sz="3800" dirty="0"/>
              <a:t>dei vari passaggi (</a:t>
            </a:r>
            <a:r>
              <a:rPr lang="it-IT" sz="3800" b="1" dirty="0">
                <a:solidFill>
                  <a:srgbClr val="0000FF"/>
                </a:solidFill>
              </a:rPr>
              <a:t>capirai dopo</a:t>
            </a:r>
            <a:r>
              <a:rPr lang="it-IT" sz="3800" b="1" dirty="0">
                <a:solidFill>
                  <a:schemeClr val="tx2">
                    <a:lumMod val="75000"/>
                  </a:schemeClr>
                </a:solidFill>
              </a:rPr>
              <a:t> </a:t>
            </a:r>
            <a:r>
              <a:rPr lang="it-IT" sz="3800" dirty="0"/>
              <a:t>perché stiamo facendo ciò</a:t>
            </a:r>
            <a:r>
              <a:rPr lang="it-IT" sz="3800" dirty="0" smtClean="0"/>
              <a:t>) </a:t>
            </a:r>
          </a:p>
          <a:p>
            <a:pPr marL="0" lvl="0" indent="0">
              <a:buNone/>
            </a:pPr>
            <a:endParaRPr lang="it-IT" sz="2000" dirty="0" smtClean="0"/>
          </a:p>
          <a:p>
            <a:pPr lvl="0"/>
            <a:r>
              <a:rPr lang="it-IT" sz="3800" dirty="0" smtClean="0"/>
              <a:t>a </a:t>
            </a:r>
            <a:r>
              <a:rPr lang="it-IT" sz="3800" dirty="0"/>
              <a:t>costo di </a:t>
            </a:r>
            <a:r>
              <a:rPr lang="it-IT" sz="3800" dirty="0">
                <a:solidFill>
                  <a:srgbClr val="FF0000"/>
                </a:solidFill>
              </a:rPr>
              <a:t>“appesantire” </a:t>
            </a:r>
            <a:r>
              <a:rPr lang="it-IT" sz="3800" dirty="0"/>
              <a:t>il percorso con la (precoce?) codifica delle regole del calcolo letterale, </a:t>
            </a:r>
            <a:r>
              <a:rPr lang="it-IT" sz="3800" dirty="0" smtClean="0"/>
              <a:t>da una parte oscurando il nodo più problematico, relativo alla “messa in equazione” di un problema, dall’altra rischiando di lasciar cadere </a:t>
            </a:r>
            <a:r>
              <a:rPr lang="it-IT" sz="3800" dirty="0"/>
              <a:t>preziose </a:t>
            </a:r>
            <a:r>
              <a:rPr lang="it-IT" sz="3800" dirty="0" smtClean="0"/>
              <a:t>occasioni didattiche legate a un approccio “ragionato” al calcolo. </a:t>
            </a:r>
            <a:endParaRPr lang="it-IT" sz="3800" dirty="0"/>
          </a:p>
          <a:p>
            <a:pPr marL="0" indent="0">
              <a:lnSpc>
                <a:spcPct val="70000"/>
              </a:lnSpc>
              <a:buNone/>
            </a:pPr>
            <a:r>
              <a:rPr lang="it-IT" sz="3400" dirty="0"/>
              <a:t> </a:t>
            </a:r>
            <a:endParaRPr lang="it-IT" sz="2000" dirty="0"/>
          </a:p>
          <a:p>
            <a:pPr marL="0" indent="0">
              <a:buNone/>
            </a:pPr>
            <a:r>
              <a:rPr lang="it-IT" sz="3800" dirty="0" smtClean="0"/>
              <a:t>Ci </a:t>
            </a:r>
            <a:r>
              <a:rPr lang="it-IT" sz="3800" dirty="0"/>
              <a:t>chiediamo allora (domanda retorica): </a:t>
            </a:r>
            <a:endParaRPr lang="it-IT" sz="3800" dirty="0" smtClean="0"/>
          </a:p>
          <a:p>
            <a:endParaRPr lang="it-IT" sz="2000" dirty="0"/>
          </a:p>
          <a:p>
            <a:pPr marL="0" indent="0">
              <a:buNone/>
            </a:pPr>
            <a:r>
              <a:rPr lang="it-IT" sz="3800" b="1" dirty="0" smtClean="0">
                <a:solidFill>
                  <a:srgbClr val="FF0000"/>
                </a:solidFill>
              </a:rPr>
              <a:t>Nella didattica (della matematica e non solo) non è forse sempre preferibile un percorso in cui ogni passaggio sia motivato da una precisa </a:t>
            </a:r>
            <a:r>
              <a:rPr lang="it-IT" sz="3800" b="1" smtClean="0">
                <a:solidFill>
                  <a:srgbClr val="FF0000"/>
                </a:solidFill>
              </a:rPr>
              <a:t>e “leggibile” </a:t>
            </a:r>
            <a:r>
              <a:rPr lang="it-IT" sz="3800" b="1" dirty="0" smtClean="0">
                <a:solidFill>
                  <a:srgbClr val="FF0000"/>
                </a:solidFill>
              </a:rPr>
              <a:t>esigenza (</a:t>
            </a:r>
            <a:r>
              <a:rPr lang="it-IT" sz="3800" b="1" dirty="0" smtClean="0">
                <a:solidFill>
                  <a:srgbClr val="0000FF"/>
                </a:solidFill>
              </a:rPr>
              <a:t>capirai prima e mentre</a:t>
            </a:r>
            <a:r>
              <a:rPr lang="it-IT" sz="3800" b="1" dirty="0" smtClean="0">
                <a:solidFill>
                  <a:srgbClr val="FF0000"/>
                </a:solidFill>
              </a:rPr>
              <a:t>)?</a:t>
            </a:r>
          </a:p>
          <a:p>
            <a:pPr marL="0" indent="0">
              <a:buNone/>
            </a:pPr>
            <a:r>
              <a:rPr lang="it-IT" sz="3800" dirty="0" smtClean="0"/>
              <a:t>(nella fattispecie: l’obiettivo </a:t>
            </a:r>
            <a:r>
              <a:rPr lang="it-IT" sz="3800" dirty="0"/>
              <a:t>è risolvere problemi; mi accorgo, sul campo, che per risolvere problemi è cosa buona descriverli in termini di equazioni; per risolvere equazioni, mi imbatto nella necessità di acquisire dimestichezza con il calcolo letterale).</a:t>
            </a:r>
          </a:p>
          <a:p>
            <a:pPr marL="0" indent="0">
              <a:buNone/>
            </a:pPr>
            <a:endParaRPr lang="it-IT" dirty="0"/>
          </a:p>
        </p:txBody>
      </p:sp>
    </p:spTree>
    <p:extLst>
      <p:ext uri="{BB962C8B-B14F-4D97-AF65-F5344CB8AC3E}">
        <p14:creationId xmlns:p14="http://schemas.microsoft.com/office/powerpoint/2010/main" val="10699158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5" end="1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7" end="1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32867" y="463490"/>
            <a:ext cx="8229600" cy="5761771"/>
          </a:xfrm>
          <a:solidFill>
            <a:schemeClr val="accent5">
              <a:lumMod val="60000"/>
              <a:lumOff val="40000"/>
            </a:schemeClr>
          </a:solidFill>
        </p:spPr>
        <p:txBody>
          <a:bodyPr>
            <a:normAutofit fontScale="55000" lnSpcReduction="20000"/>
          </a:bodyPr>
          <a:lstStyle/>
          <a:p>
            <a:pPr marL="0" indent="0">
              <a:buNone/>
            </a:pPr>
            <a:r>
              <a:rPr lang="it-IT" sz="3800" b="1" dirty="0" smtClean="0"/>
              <a:t>1.1.  Semantica </a:t>
            </a:r>
            <a:r>
              <a:rPr lang="it-IT" sz="3800" b="1" i="1" dirty="0" smtClean="0"/>
              <a:t>versus</a:t>
            </a:r>
            <a:r>
              <a:rPr lang="it-IT" sz="3800" b="1" dirty="0" smtClean="0"/>
              <a:t> sintassi</a:t>
            </a:r>
          </a:p>
          <a:p>
            <a:pPr marL="0" indent="0">
              <a:buNone/>
            </a:pPr>
            <a:endParaRPr lang="it-IT" i="1" dirty="0" smtClean="0"/>
          </a:p>
          <a:p>
            <a:r>
              <a:rPr lang="it-IT" i="1" dirty="0" smtClean="0"/>
              <a:t>… </a:t>
            </a:r>
            <a:r>
              <a:rPr lang="it-IT" i="1" dirty="0"/>
              <a:t>tutto intento nei suoi calcoli smarrì il ben della ragione. Comunissima debolezza dei più grandi matematici! I quali, lavorando a tutt’uomo nella dimostrazione, vi logorano le migliori energie e restano senza un filo di forza per trarne il corollario di cui solo possono </a:t>
            </a:r>
            <a:r>
              <a:rPr lang="it-IT" i="1" dirty="0" smtClean="0"/>
              <a:t>servirsi.</a:t>
            </a:r>
            <a:r>
              <a:rPr lang="it-IT" dirty="0"/>
              <a:t> </a:t>
            </a:r>
            <a:r>
              <a:rPr lang="it-IT" dirty="0" smtClean="0"/>
              <a:t>    </a:t>
            </a:r>
          </a:p>
          <a:p>
            <a:pPr marL="0" indent="0">
              <a:buNone/>
            </a:pPr>
            <a:r>
              <a:rPr lang="it-IT" dirty="0" smtClean="0"/>
              <a:t>                                                                      Laurence </a:t>
            </a:r>
            <a:r>
              <a:rPr lang="it-IT" dirty="0"/>
              <a:t>Sterne – </a:t>
            </a:r>
            <a:r>
              <a:rPr lang="it-IT" i="1" dirty="0"/>
              <a:t>“</a:t>
            </a:r>
            <a:r>
              <a:rPr lang="it-IT" i="1" dirty="0" err="1"/>
              <a:t>Tristram</a:t>
            </a:r>
            <a:r>
              <a:rPr lang="it-IT" i="1" dirty="0"/>
              <a:t> </a:t>
            </a:r>
            <a:r>
              <a:rPr lang="it-IT" i="1" dirty="0" err="1"/>
              <a:t>Shandy</a:t>
            </a:r>
            <a:r>
              <a:rPr lang="it-IT" i="1" dirty="0"/>
              <a:t>”</a:t>
            </a:r>
            <a:r>
              <a:rPr lang="it-IT" dirty="0"/>
              <a:t> </a:t>
            </a:r>
            <a:endParaRPr lang="it-IT" dirty="0" smtClean="0"/>
          </a:p>
          <a:p>
            <a:pPr marL="0" indent="0" algn="r">
              <a:buNone/>
            </a:pPr>
            <a:endParaRPr lang="it-IT" dirty="0"/>
          </a:p>
          <a:p>
            <a:pPr marL="0" indent="0">
              <a:buNone/>
            </a:pPr>
            <a:r>
              <a:rPr lang="it-IT" dirty="0"/>
              <a:t>L</a:t>
            </a:r>
            <a:r>
              <a:rPr lang="it-IT" dirty="0" smtClean="0"/>
              <a:t>’affannarsi </a:t>
            </a:r>
            <a:r>
              <a:rPr lang="it-IT" dirty="0"/>
              <a:t>nella tecnica dimostrativa “dimenticando” il senso del percorso evoca un’attenzione esasperata al </a:t>
            </a:r>
            <a:r>
              <a:rPr lang="it-IT" dirty="0" smtClean="0"/>
              <a:t>calcolo </a:t>
            </a:r>
            <a:r>
              <a:rPr lang="it-IT" dirty="0"/>
              <a:t>che espone a un possibile limite di autoreferenzialità; ovvero, </a:t>
            </a:r>
            <a:r>
              <a:rPr lang="it-IT" dirty="0" smtClean="0"/>
              <a:t>ci </a:t>
            </a:r>
            <a:r>
              <a:rPr lang="it-IT" dirty="0"/>
              <a:t>segnala la circostanza che, a volte, nel fare matematica, </a:t>
            </a:r>
            <a:endParaRPr lang="it-IT" dirty="0" smtClean="0"/>
          </a:p>
          <a:p>
            <a:pPr marL="0" indent="0">
              <a:buNone/>
            </a:pPr>
            <a:r>
              <a:rPr lang="it-IT" dirty="0" smtClean="0">
                <a:solidFill>
                  <a:srgbClr val="FF0000"/>
                </a:solidFill>
                <a:sym typeface="Wingdings"/>
              </a:rPr>
              <a:t> </a:t>
            </a:r>
            <a:r>
              <a:rPr lang="it-IT" dirty="0" smtClean="0">
                <a:solidFill>
                  <a:srgbClr val="FF0000"/>
                </a:solidFill>
              </a:rPr>
              <a:t>i </a:t>
            </a:r>
            <a:r>
              <a:rPr lang="it-IT" dirty="0">
                <a:solidFill>
                  <a:srgbClr val="FF0000"/>
                </a:solidFill>
              </a:rPr>
              <a:t>segni si allontanano troppo dai significati</a:t>
            </a:r>
            <a:r>
              <a:rPr lang="it-IT" dirty="0"/>
              <a:t>, </a:t>
            </a:r>
            <a:r>
              <a:rPr lang="it-IT" dirty="0">
                <a:solidFill>
                  <a:srgbClr val="FF0000"/>
                </a:solidFill>
              </a:rPr>
              <a:t>la sintassi rischia di </a:t>
            </a:r>
            <a:r>
              <a:rPr lang="it-IT" dirty="0" smtClean="0">
                <a:solidFill>
                  <a:srgbClr val="FF0000"/>
                </a:solidFill>
              </a:rPr>
              <a:t>oscurare </a:t>
            </a:r>
            <a:r>
              <a:rPr lang="it-IT" dirty="0">
                <a:solidFill>
                  <a:srgbClr val="FF0000"/>
                </a:solidFill>
              </a:rPr>
              <a:t>la semantica ad essa sottesa</a:t>
            </a:r>
            <a:r>
              <a:rPr lang="it-IT" dirty="0"/>
              <a:t>. </a:t>
            </a:r>
            <a:endParaRPr lang="it-IT" dirty="0" smtClean="0"/>
          </a:p>
          <a:p>
            <a:pPr marL="0" indent="0">
              <a:buNone/>
            </a:pPr>
            <a:endParaRPr lang="it-IT" dirty="0"/>
          </a:p>
          <a:p>
            <a:pPr>
              <a:buFont typeface="Wingdings" charset="0"/>
              <a:buChar char="à"/>
            </a:pPr>
            <a:r>
              <a:rPr lang="it-IT" dirty="0" smtClean="0"/>
              <a:t>Autoreferenzialità</a:t>
            </a:r>
            <a:r>
              <a:rPr lang="it-IT" dirty="0"/>
              <a:t>, distanza tra segni e significati, sintassi senza semantica, sono caratteristiche fortemente </a:t>
            </a:r>
            <a:r>
              <a:rPr lang="it-IT" dirty="0" smtClean="0"/>
              <a:t>presenti</a:t>
            </a:r>
            <a:r>
              <a:rPr lang="it-IT" dirty="0"/>
              <a:t> </a:t>
            </a:r>
            <a:r>
              <a:rPr lang="it-IT" dirty="0" smtClean="0"/>
              <a:t>nella </a:t>
            </a:r>
            <a:r>
              <a:rPr lang="it-IT" dirty="0"/>
              <a:t>pratica della didattica della matematica. Probabilmente esse portano buona parte della responsabilità dell’avversione profonda e spesso irreparabile che la matematica suscita in molti (sin dai tempi della scuola e non senza qualche buona ragione!)</a:t>
            </a:r>
            <a:r>
              <a:rPr lang="it-IT" dirty="0" smtClean="0"/>
              <a:t>.</a:t>
            </a:r>
          </a:p>
          <a:p>
            <a:pPr>
              <a:buFont typeface="Wingdings" charset="0"/>
              <a:buChar char="à"/>
            </a:pPr>
            <a:endParaRPr lang="it-IT" dirty="0"/>
          </a:p>
          <a:p>
            <a:pPr marL="0" indent="0">
              <a:buNone/>
            </a:pPr>
            <a:r>
              <a:rPr lang="it-IT" b="1" dirty="0" smtClean="0">
                <a:solidFill>
                  <a:srgbClr val="FF0000"/>
                </a:solidFill>
              </a:rPr>
              <a:t>     Il rapporto tra segni e significati sarà uno dei fili conduttori del mio intervento</a:t>
            </a:r>
            <a:endParaRPr lang="it-IT" b="1" dirty="0">
              <a:solidFill>
                <a:srgbClr val="FF0000"/>
              </a:solidFill>
            </a:endParaRPr>
          </a:p>
          <a:p>
            <a:pPr marL="0" indent="0">
              <a:buNone/>
            </a:pPr>
            <a:endParaRPr lang="it-IT" b="1" dirty="0" smtClean="0">
              <a:solidFill>
                <a:srgbClr val="FF0000"/>
              </a:solidFill>
            </a:endParaRPr>
          </a:p>
        </p:txBody>
      </p:sp>
    </p:spTree>
    <p:extLst>
      <p:ext uri="{BB962C8B-B14F-4D97-AF65-F5344CB8AC3E}">
        <p14:creationId xmlns:p14="http://schemas.microsoft.com/office/powerpoint/2010/main" val="16737877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767330"/>
            <a:ext cx="8229600" cy="5358834"/>
          </a:xfrm>
          <a:solidFill>
            <a:srgbClr val="FFFD5B"/>
          </a:solidFill>
        </p:spPr>
        <p:txBody>
          <a:bodyPr>
            <a:normAutofit fontScale="55000" lnSpcReduction="20000"/>
          </a:bodyPr>
          <a:lstStyle/>
          <a:p>
            <a:pPr marL="0" indent="0">
              <a:buNone/>
            </a:pPr>
            <a:r>
              <a:rPr lang="it-IT" sz="3600" b="1" dirty="0" smtClean="0"/>
              <a:t>2.7.  La “messa in equazione” </a:t>
            </a:r>
          </a:p>
          <a:p>
            <a:pPr marL="0" indent="0">
              <a:buNone/>
            </a:pPr>
            <a:endParaRPr lang="it-IT" dirty="0"/>
          </a:p>
          <a:p>
            <a:pPr marL="0" indent="0">
              <a:buNone/>
            </a:pPr>
            <a:r>
              <a:rPr lang="it-IT" dirty="0" smtClean="0"/>
              <a:t>Se, in generale, come abbiamo detto, “i problemi pongono dei problemi”, qui vogliamo soffermarci </a:t>
            </a:r>
            <a:r>
              <a:rPr lang="it-IT" dirty="0"/>
              <a:t>sulle specifiche difficoltà </a:t>
            </a:r>
            <a:r>
              <a:rPr lang="it-IT" dirty="0" smtClean="0"/>
              <a:t>che comporta la </a:t>
            </a:r>
            <a:r>
              <a:rPr lang="it-IT" dirty="0"/>
              <a:t>“</a:t>
            </a:r>
            <a:r>
              <a:rPr lang="it-IT" dirty="0">
                <a:solidFill>
                  <a:srgbClr val="FF0000"/>
                </a:solidFill>
              </a:rPr>
              <a:t>messa in equazione</a:t>
            </a:r>
            <a:r>
              <a:rPr lang="it-IT" dirty="0"/>
              <a:t>”.  </a:t>
            </a:r>
          </a:p>
          <a:p>
            <a:pPr marL="0" indent="0">
              <a:lnSpc>
                <a:spcPct val="70000"/>
              </a:lnSpc>
              <a:buNone/>
            </a:pPr>
            <a:endParaRPr lang="it-IT" sz="1200" dirty="0"/>
          </a:p>
          <a:p>
            <a:pPr marL="0" indent="0">
              <a:buNone/>
            </a:pPr>
            <a:r>
              <a:rPr lang="it-IT" dirty="0" smtClean="0"/>
              <a:t>Il nodo è nel </a:t>
            </a:r>
            <a:r>
              <a:rPr lang="it-IT" dirty="0" smtClean="0">
                <a:solidFill>
                  <a:srgbClr val="FF0000"/>
                </a:solidFill>
              </a:rPr>
              <a:t>passaggio dalla strategia </a:t>
            </a:r>
            <a:r>
              <a:rPr lang="it-IT" dirty="0">
                <a:solidFill>
                  <a:srgbClr val="FF0000"/>
                </a:solidFill>
              </a:rPr>
              <a:t>“al modo della scuola elementare</a:t>
            </a:r>
            <a:r>
              <a:rPr lang="it-IT" dirty="0" smtClean="0">
                <a:solidFill>
                  <a:srgbClr val="FF0000"/>
                </a:solidFill>
              </a:rPr>
              <a:t>” a quella che si fonda sulle equazioni</a:t>
            </a:r>
            <a:r>
              <a:rPr lang="it-IT" dirty="0" smtClean="0"/>
              <a:t>: è forse l’esempio più significativo dei due approcci diversi (“algoritmico-procedurale” e “relazionale”) di cui abbiamo parlato in precedenza.</a:t>
            </a:r>
          </a:p>
          <a:p>
            <a:pPr marL="0" indent="0">
              <a:buNone/>
            </a:pPr>
            <a:endParaRPr lang="it-IT" sz="1500" dirty="0" smtClean="0"/>
          </a:p>
          <a:p>
            <a:pPr marL="0" indent="0">
              <a:buNone/>
            </a:pPr>
            <a:r>
              <a:rPr lang="it-IT" dirty="0" smtClean="0"/>
              <a:t>Infatti, “mettere in equazione” significa spostare l’attenzione </a:t>
            </a:r>
            <a:endParaRPr lang="it-IT" dirty="0"/>
          </a:p>
          <a:p>
            <a:pPr marL="0" indent="0">
              <a:buNone/>
            </a:pPr>
            <a:r>
              <a:rPr lang="it-IT" dirty="0" smtClean="0"/>
              <a:t>-  </a:t>
            </a:r>
            <a:r>
              <a:rPr lang="it-IT" dirty="0" smtClean="0">
                <a:solidFill>
                  <a:srgbClr val="FF0000"/>
                </a:solidFill>
              </a:rPr>
              <a:t>dalla </a:t>
            </a:r>
            <a:r>
              <a:rPr lang="it-IT" dirty="0">
                <a:solidFill>
                  <a:srgbClr val="FF0000"/>
                </a:solidFill>
              </a:rPr>
              <a:t>ricerca della concatenazione di operazioni </a:t>
            </a:r>
            <a:r>
              <a:rPr lang="it-IT" dirty="0" smtClean="0"/>
              <a:t>(algoritmo) necessaria </a:t>
            </a:r>
            <a:r>
              <a:rPr lang="it-IT" dirty="0"/>
              <a:t>per risolvere il problema </a:t>
            </a:r>
          </a:p>
          <a:p>
            <a:pPr marL="0" indent="0">
              <a:buNone/>
            </a:pPr>
            <a:r>
              <a:rPr lang="it-IT" dirty="0" smtClean="0"/>
              <a:t>-  </a:t>
            </a:r>
            <a:r>
              <a:rPr lang="it-IT" dirty="0" smtClean="0">
                <a:solidFill>
                  <a:srgbClr val="FF0000"/>
                </a:solidFill>
              </a:rPr>
              <a:t>alla </a:t>
            </a:r>
            <a:r>
              <a:rPr lang="it-IT" dirty="0">
                <a:solidFill>
                  <a:srgbClr val="FF0000"/>
                </a:solidFill>
              </a:rPr>
              <a:t>esplicitazione delle relazioni </a:t>
            </a:r>
            <a:r>
              <a:rPr lang="it-IT" dirty="0"/>
              <a:t>che intercorrono tra le quantità coinvolte nel problema</a:t>
            </a:r>
          </a:p>
          <a:p>
            <a:pPr marL="0" indent="0">
              <a:buNone/>
            </a:pPr>
            <a:endParaRPr lang="it-IT" sz="2500" dirty="0" smtClean="0"/>
          </a:p>
          <a:p>
            <a:pPr marL="0" indent="0">
              <a:buNone/>
            </a:pPr>
            <a:r>
              <a:rPr lang="it-IT" dirty="0" smtClean="0"/>
              <a:t>Ritengo che sia opportuno </a:t>
            </a:r>
            <a:r>
              <a:rPr lang="it-IT" b="1" dirty="0" smtClean="0">
                <a:solidFill>
                  <a:srgbClr val="000090"/>
                </a:solidFill>
              </a:rPr>
              <a:t>rendere esplicito </a:t>
            </a:r>
            <a:r>
              <a:rPr lang="it-IT" dirty="0" smtClean="0"/>
              <a:t>questo passaggio e anche </a:t>
            </a:r>
            <a:r>
              <a:rPr lang="it-IT" b="1" dirty="0" smtClean="0">
                <a:solidFill>
                  <a:srgbClr val="000090"/>
                </a:solidFill>
              </a:rPr>
              <a:t>motivarlo</a:t>
            </a:r>
            <a:r>
              <a:rPr lang="it-IT" dirty="0" smtClean="0"/>
              <a:t>:</a:t>
            </a:r>
          </a:p>
          <a:p>
            <a:pPr>
              <a:buFontTx/>
              <a:buChar char="-"/>
            </a:pPr>
            <a:r>
              <a:rPr lang="it-IT" dirty="0" smtClean="0"/>
              <a:t>La messa in equazione permette di scoprire lo </a:t>
            </a:r>
            <a:r>
              <a:rPr lang="it-IT" dirty="0" smtClean="0">
                <a:solidFill>
                  <a:srgbClr val="FF0000"/>
                </a:solidFill>
              </a:rPr>
              <a:t>scheletro matematico </a:t>
            </a:r>
            <a:r>
              <a:rPr lang="it-IT" dirty="0" smtClean="0"/>
              <a:t>sottostante al problema (cosicché, ad esempio, problemi che parlano di cose diverse possano rivelarsi essere lo stesso problema)</a:t>
            </a:r>
          </a:p>
          <a:p>
            <a:pPr>
              <a:buFontTx/>
              <a:buChar char="-"/>
            </a:pPr>
            <a:r>
              <a:rPr lang="it-IT" dirty="0" smtClean="0"/>
              <a:t>La messa in equazione, proprio perché richiede solo la “lettura” delle relazioni, consente di </a:t>
            </a:r>
            <a:r>
              <a:rPr lang="it-IT" dirty="0" smtClean="0">
                <a:solidFill>
                  <a:srgbClr val="FF0000"/>
                </a:solidFill>
              </a:rPr>
              <a:t>“sciogliere” problemi altrimenti troppo complessi</a:t>
            </a:r>
          </a:p>
          <a:p>
            <a:pPr>
              <a:buFontTx/>
              <a:buChar char="-"/>
            </a:pPr>
            <a:endParaRPr lang="it-IT" dirty="0" smtClean="0"/>
          </a:p>
          <a:p>
            <a:pPr marL="0" indent="0">
              <a:buNone/>
            </a:pPr>
            <a:endParaRPr lang="it-IT" dirty="0"/>
          </a:p>
          <a:p>
            <a:pPr marL="0" indent="0">
              <a:buNone/>
            </a:pPr>
            <a:endParaRPr lang="it-IT" dirty="0"/>
          </a:p>
        </p:txBody>
      </p:sp>
    </p:spTree>
    <p:extLst>
      <p:ext uri="{BB962C8B-B14F-4D97-AF65-F5344CB8AC3E}">
        <p14:creationId xmlns:p14="http://schemas.microsoft.com/office/powerpoint/2010/main" val="12861268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555652"/>
            <a:ext cx="8229600" cy="5702045"/>
          </a:xfrm>
          <a:solidFill>
            <a:srgbClr val="7AFF67"/>
          </a:solidFill>
        </p:spPr>
        <p:txBody>
          <a:bodyPr>
            <a:normAutofit fontScale="40000" lnSpcReduction="20000"/>
          </a:bodyPr>
          <a:lstStyle/>
          <a:p>
            <a:pPr marL="0" indent="0">
              <a:buNone/>
            </a:pPr>
            <a:r>
              <a:rPr lang="it-IT" sz="4500" b="1" dirty="0" smtClean="0"/>
              <a:t>2.8.  Prima l’attenzione alla strategia, poi il calcolo</a:t>
            </a:r>
          </a:p>
          <a:p>
            <a:pPr marL="0" indent="0">
              <a:buNone/>
            </a:pPr>
            <a:endParaRPr lang="it-IT" sz="3500" dirty="0"/>
          </a:p>
          <a:p>
            <a:pPr marL="0" indent="0">
              <a:buNone/>
            </a:pPr>
            <a:r>
              <a:rPr lang="it-IT" sz="4000" dirty="0" smtClean="0"/>
              <a:t>Problema: </a:t>
            </a:r>
            <a:r>
              <a:rPr lang="it-IT" sz="4000" i="1" dirty="0" smtClean="0"/>
              <a:t>due </a:t>
            </a:r>
            <a:r>
              <a:rPr lang="it-IT" sz="4000" i="1" dirty="0"/>
              <a:t>fratelli hanno in tutto 13 anni e il maggiore ha 5 anni più del minore; trova l’età dei due fratelli</a:t>
            </a:r>
            <a:r>
              <a:rPr lang="it-IT" sz="4000" dirty="0"/>
              <a:t>.</a:t>
            </a:r>
          </a:p>
          <a:p>
            <a:pPr marL="0" indent="0">
              <a:buNone/>
            </a:pPr>
            <a:endParaRPr lang="it-IT" sz="2000" dirty="0" smtClean="0"/>
          </a:p>
          <a:p>
            <a:pPr marL="0" indent="0">
              <a:buNone/>
            </a:pPr>
            <a:r>
              <a:rPr lang="it-IT" sz="4000" dirty="0" smtClean="0"/>
              <a:t>La </a:t>
            </a:r>
            <a:r>
              <a:rPr lang="it-IT" sz="4000" dirty="0"/>
              <a:t>strategia “al modo della scuola elementare”, legata alla ricerca della concatenazione di operazioni da compiere, ci porterà a dire: </a:t>
            </a:r>
          </a:p>
          <a:p>
            <a:r>
              <a:rPr lang="it-IT" sz="4000" dirty="0"/>
              <a:t>tolgo 5 dal totale, quindi calcolo 13 - 5 = 8; poi divido per 2 quanto ottenuto, quindi calcolo 8 : 2 = 4 e questa sarà l’età del minore; aggiungo all’età del minore 5, quindi calcolo 4 + 5 = 9 e questa sarà l’età del maggiore.</a:t>
            </a:r>
          </a:p>
          <a:p>
            <a:pPr marL="0" indent="0">
              <a:buNone/>
            </a:pPr>
            <a:endParaRPr lang="it-IT" sz="2000" dirty="0" smtClean="0"/>
          </a:p>
          <a:p>
            <a:pPr marL="0" indent="0">
              <a:buNone/>
            </a:pPr>
            <a:r>
              <a:rPr lang="it-IT" sz="4000" dirty="0" smtClean="0"/>
              <a:t>La </a:t>
            </a:r>
            <a:r>
              <a:rPr lang="it-IT" sz="4000" dirty="0"/>
              <a:t>strategia attraverso le equazioni consisterà nel </a:t>
            </a:r>
            <a:r>
              <a:rPr lang="it-IT" sz="4000" dirty="0" smtClean="0"/>
              <a:t>registrare </a:t>
            </a:r>
            <a:r>
              <a:rPr lang="it-IT" sz="4000" dirty="0"/>
              <a:t>le relazioni tra i </a:t>
            </a:r>
            <a:r>
              <a:rPr lang="it-IT" sz="4000" dirty="0" smtClean="0"/>
              <a:t>“protagonisti” </a:t>
            </a:r>
            <a:r>
              <a:rPr lang="it-IT" sz="4000" dirty="0"/>
              <a:t>del problema (età del minore, età del maggiore, chiamando x uno dei due e “battezzando” conseguentemente l’altro): </a:t>
            </a:r>
          </a:p>
          <a:p>
            <a:r>
              <a:rPr lang="it-IT" sz="4000" dirty="0"/>
              <a:t>età minore = x               età maggiore = età minore + 5 </a:t>
            </a:r>
            <a:r>
              <a:rPr lang="it-IT" sz="4000" dirty="0" smtClean="0"/>
              <a:t> </a:t>
            </a:r>
            <a:r>
              <a:rPr lang="it-IT" sz="4000" dirty="0" smtClean="0">
                <a:sym typeface="Wingdings"/>
              </a:rPr>
              <a:t>  età </a:t>
            </a:r>
            <a:r>
              <a:rPr lang="it-IT" sz="4000" dirty="0">
                <a:sym typeface="Wingdings"/>
              </a:rPr>
              <a:t>maggiore = </a:t>
            </a:r>
            <a:r>
              <a:rPr lang="it-IT" sz="4000" dirty="0"/>
              <a:t>x + 5                   </a:t>
            </a:r>
          </a:p>
          <a:p>
            <a:pPr marL="0" indent="0">
              <a:buNone/>
            </a:pPr>
            <a:r>
              <a:rPr lang="it-IT" sz="4000" dirty="0" smtClean="0"/>
              <a:t>                                 età </a:t>
            </a:r>
            <a:r>
              <a:rPr lang="it-IT" sz="4000" dirty="0"/>
              <a:t>minore + età maggiore = </a:t>
            </a:r>
            <a:r>
              <a:rPr lang="it-IT" sz="4000" dirty="0" smtClean="0"/>
              <a:t>13  </a:t>
            </a:r>
            <a:r>
              <a:rPr lang="it-IT" sz="4000" dirty="0">
                <a:sym typeface="Wingdings"/>
              </a:rPr>
              <a:t> </a:t>
            </a:r>
            <a:r>
              <a:rPr lang="it-IT" sz="4000" dirty="0"/>
              <a:t> </a:t>
            </a:r>
            <a:r>
              <a:rPr lang="it-IT" sz="4000" b="1" dirty="0">
                <a:solidFill>
                  <a:srgbClr val="FF0000"/>
                </a:solidFill>
              </a:rPr>
              <a:t>x + x + 5 = </a:t>
            </a:r>
            <a:r>
              <a:rPr lang="it-IT" sz="4000" b="1" dirty="0" smtClean="0">
                <a:solidFill>
                  <a:srgbClr val="FF0000"/>
                </a:solidFill>
              </a:rPr>
              <a:t>13</a:t>
            </a:r>
          </a:p>
          <a:p>
            <a:pPr marL="0" indent="0">
              <a:buNone/>
            </a:pPr>
            <a:endParaRPr lang="it-IT" sz="2000" dirty="0" smtClean="0"/>
          </a:p>
          <a:p>
            <a:pPr marL="0" indent="0">
              <a:buNone/>
            </a:pPr>
            <a:r>
              <a:rPr lang="it-IT" sz="4000" dirty="0" smtClean="0"/>
              <a:t>I passaggi risolutivi dell’equazione non richiedono codificate abilità di calcolo letterale: </a:t>
            </a:r>
          </a:p>
          <a:p>
            <a:pPr marL="0" indent="0">
              <a:buNone/>
            </a:pPr>
            <a:r>
              <a:rPr lang="it-IT" sz="4000" dirty="0" smtClean="0">
                <a:solidFill>
                  <a:srgbClr val="FF0000"/>
                </a:solidFill>
              </a:rPr>
              <a:t>x </a:t>
            </a:r>
            <a:r>
              <a:rPr lang="it-IT" sz="4000" dirty="0">
                <a:solidFill>
                  <a:srgbClr val="FF0000"/>
                </a:solidFill>
              </a:rPr>
              <a:t>+ x + 5 = 13  </a:t>
            </a:r>
            <a:r>
              <a:rPr lang="it-IT" sz="4000" dirty="0" smtClean="0">
                <a:solidFill>
                  <a:srgbClr val="FF0000"/>
                </a:solidFill>
                <a:sym typeface="Wingdings"/>
              </a:rPr>
              <a:t>  </a:t>
            </a:r>
            <a:r>
              <a:rPr lang="it-IT" sz="4000" dirty="0" smtClean="0">
                <a:solidFill>
                  <a:srgbClr val="FF0000"/>
                </a:solidFill>
              </a:rPr>
              <a:t>2x </a:t>
            </a:r>
            <a:r>
              <a:rPr lang="it-IT" sz="4000" dirty="0">
                <a:solidFill>
                  <a:srgbClr val="FF0000"/>
                </a:solidFill>
              </a:rPr>
              <a:t>+ 5 = 13 </a:t>
            </a:r>
            <a:r>
              <a:rPr lang="it-IT" sz="4000" dirty="0" smtClean="0">
                <a:solidFill>
                  <a:srgbClr val="FF0000"/>
                </a:solidFill>
              </a:rPr>
              <a:t> </a:t>
            </a:r>
            <a:r>
              <a:rPr lang="it-IT" sz="4000" dirty="0" smtClean="0"/>
              <a:t>(una quantità, </a:t>
            </a:r>
            <a:r>
              <a:rPr lang="it-IT" sz="4000" dirty="0"/>
              <a:t>addizionata con </a:t>
            </a:r>
            <a:r>
              <a:rPr lang="it-IT" sz="4000" dirty="0" smtClean="0"/>
              <a:t>sé stessa, è due volte la quantità iniziale)</a:t>
            </a:r>
            <a:endParaRPr lang="it-IT" sz="4000" dirty="0"/>
          </a:p>
          <a:p>
            <a:pPr marL="0" indent="0">
              <a:buNone/>
            </a:pPr>
            <a:r>
              <a:rPr lang="it-IT" sz="4000" dirty="0">
                <a:solidFill>
                  <a:srgbClr val="FF0000"/>
                </a:solidFill>
              </a:rPr>
              <a:t>2x + 5 = 13 </a:t>
            </a:r>
            <a:r>
              <a:rPr lang="it-IT" sz="4000" dirty="0" smtClean="0">
                <a:solidFill>
                  <a:srgbClr val="FF0000"/>
                </a:solidFill>
              </a:rPr>
              <a:t> </a:t>
            </a:r>
            <a:r>
              <a:rPr lang="it-IT" sz="4000" dirty="0" smtClean="0">
                <a:solidFill>
                  <a:srgbClr val="FF0000"/>
                </a:solidFill>
                <a:sym typeface="Wingdings"/>
              </a:rPr>
              <a:t>  </a:t>
            </a:r>
            <a:r>
              <a:rPr lang="it-IT" sz="4000" dirty="0" smtClean="0">
                <a:solidFill>
                  <a:srgbClr val="FF0000"/>
                </a:solidFill>
              </a:rPr>
              <a:t>2x </a:t>
            </a:r>
            <a:r>
              <a:rPr lang="it-IT" sz="4000" dirty="0">
                <a:solidFill>
                  <a:srgbClr val="FF0000"/>
                </a:solidFill>
              </a:rPr>
              <a:t>= 13 </a:t>
            </a:r>
            <a:r>
              <a:rPr lang="it-IT" sz="4000" dirty="0" smtClean="0">
                <a:solidFill>
                  <a:srgbClr val="FF0000"/>
                </a:solidFill>
              </a:rPr>
              <a:t>– 5  </a:t>
            </a:r>
            <a:r>
              <a:rPr lang="it-IT" sz="4000" dirty="0"/>
              <a:t>(</a:t>
            </a:r>
            <a:r>
              <a:rPr lang="it-IT" sz="4000" dirty="0" smtClean="0"/>
              <a:t>se </a:t>
            </a:r>
            <a:r>
              <a:rPr lang="it-IT" sz="4000" dirty="0"/>
              <a:t>una quantità sconosciuta, </a:t>
            </a:r>
            <a:r>
              <a:rPr lang="it-IT" sz="4000" dirty="0" smtClean="0"/>
              <a:t>2x, </a:t>
            </a:r>
            <a:r>
              <a:rPr lang="it-IT" sz="4000" dirty="0"/>
              <a:t>aumentata di </a:t>
            </a:r>
            <a:r>
              <a:rPr lang="it-IT" sz="4000" dirty="0" smtClean="0"/>
              <a:t>5, </a:t>
            </a:r>
            <a:r>
              <a:rPr lang="it-IT" sz="4000" dirty="0"/>
              <a:t>dà 13, la </a:t>
            </a:r>
            <a:r>
              <a:rPr lang="it-IT" sz="4000" dirty="0" smtClean="0"/>
              <a:t>quantità </a:t>
            </a:r>
            <a:r>
              <a:rPr lang="it-IT" sz="4000" dirty="0"/>
              <a:t>sconosciuta vale 13 - 5, cioè </a:t>
            </a:r>
            <a:r>
              <a:rPr lang="it-IT" sz="4000" dirty="0" smtClean="0"/>
              <a:t>8)</a:t>
            </a:r>
            <a:endParaRPr lang="it-IT" sz="4000" dirty="0"/>
          </a:p>
          <a:p>
            <a:pPr marL="0" indent="0">
              <a:buNone/>
            </a:pPr>
            <a:r>
              <a:rPr lang="it-IT" sz="4000" dirty="0">
                <a:solidFill>
                  <a:srgbClr val="FF0000"/>
                </a:solidFill>
              </a:rPr>
              <a:t>2x = 13 – 5 </a:t>
            </a:r>
            <a:r>
              <a:rPr lang="it-IT" sz="4000" dirty="0" smtClean="0">
                <a:solidFill>
                  <a:srgbClr val="FF0000"/>
                </a:solidFill>
              </a:rPr>
              <a:t> </a:t>
            </a:r>
            <a:r>
              <a:rPr lang="it-IT" sz="4000" dirty="0" smtClean="0">
                <a:solidFill>
                  <a:srgbClr val="FF0000"/>
                </a:solidFill>
                <a:sym typeface="Wingdings"/>
              </a:rPr>
              <a:t>  2x = 8</a:t>
            </a:r>
          </a:p>
          <a:p>
            <a:pPr marL="0" indent="0">
              <a:buNone/>
            </a:pPr>
            <a:r>
              <a:rPr lang="it-IT" sz="4000" dirty="0" smtClean="0">
                <a:solidFill>
                  <a:srgbClr val="FF0000"/>
                </a:solidFill>
                <a:sym typeface="Wingdings"/>
              </a:rPr>
              <a:t>2x = 8    x = 4  </a:t>
            </a:r>
            <a:r>
              <a:rPr lang="it-IT" sz="4000" dirty="0" smtClean="0">
                <a:sym typeface="Wingdings"/>
              </a:rPr>
              <a:t>(se </a:t>
            </a:r>
            <a:r>
              <a:rPr lang="it-IT" sz="4000" dirty="0" smtClean="0"/>
              <a:t>il </a:t>
            </a:r>
            <a:r>
              <a:rPr lang="it-IT" sz="4000" dirty="0"/>
              <a:t>doppio di una quantità sconosciuta è 8, la </a:t>
            </a:r>
            <a:r>
              <a:rPr lang="it-IT" sz="4000" dirty="0" smtClean="0"/>
              <a:t>quantità sconosciuta è 4</a:t>
            </a:r>
            <a:r>
              <a:rPr lang="it-IT" sz="4000" dirty="0"/>
              <a:t>)</a:t>
            </a:r>
            <a:endParaRPr lang="it-IT" sz="4000" dirty="0" smtClean="0"/>
          </a:p>
          <a:p>
            <a:pPr marL="0" indent="0">
              <a:buNone/>
            </a:pPr>
            <a:r>
              <a:rPr lang="it-IT" sz="4000" dirty="0" smtClean="0">
                <a:sym typeface="Wingdings"/>
              </a:rPr>
              <a:t> </a:t>
            </a:r>
            <a:r>
              <a:rPr lang="it-IT" sz="4000" dirty="0" smtClean="0">
                <a:solidFill>
                  <a:srgbClr val="FF0000"/>
                </a:solidFill>
              </a:rPr>
              <a:t>età del minore = 4</a:t>
            </a:r>
            <a:r>
              <a:rPr lang="it-IT" sz="4000" dirty="0" smtClean="0"/>
              <a:t> e </a:t>
            </a:r>
            <a:r>
              <a:rPr lang="it-IT" sz="4000" dirty="0" smtClean="0">
                <a:solidFill>
                  <a:srgbClr val="FF0000"/>
                </a:solidFill>
              </a:rPr>
              <a:t>età del maggiore = 4 + 5 = 9</a:t>
            </a:r>
          </a:p>
          <a:p>
            <a:pPr>
              <a:buFontTx/>
              <a:buChar char="-"/>
            </a:pPr>
            <a:endParaRPr lang="it-IT" sz="2000" dirty="0" smtClean="0"/>
          </a:p>
          <a:p>
            <a:endParaRPr lang="it-IT" dirty="0"/>
          </a:p>
          <a:p>
            <a:pPr marL="0" indent="0">
              <a:buNone/>
            </a:pPr>
            <a:endParaRPr lang="it-IT" dirty="0"/>
          </a:p>
        </p:txBody>
      </p:sp>
    </p:spTree>
    <p:extLst>
      <p:ext uri="{BB962C8B-B14F-4D97-AF65-F5344CB8AC3E}">
        <p14:creationId xmlns:p14="http://schemas.microsoft.com/office/powerpoint/2010/main" val="20401112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4" end="1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5" end="1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09665" y="650920"/>
            <a:ext cx="8229600" cy="5477903"/>
          </a:xfrm>
          <a:solidFill>
            <a:srgbClr val="FFB6A7"/>
          </a:solidFill>
        </p:spPr>
        <p:txBody>
          <a:bodyPr>
            <a:normAutofit fontScale="47500" lnSpcReduction="20000"/>
          </a:bodyPr>
          <a:lstStyle/>
          <a:p>
            <a:pPr marL="0" indent="0">
              <a:buNone/>
            </a:pPr>
            <a:r>
              <a:rPr lang="it-IT" sz="5100" b="1" dirty="0" smtClean="0"/>
              <a:t>2.9.  Prima il “calcolo ragionato”, poi la codifica delle regole</a:t>
            </a:r>
          </a:p>
          <a:p>
            <a:pPr marL="0" indent="0">
              <a:buNone/>
            </a:pPr>
            <a:endParaRPr lang="it-IT" sz="4500" dirty="0" smtClean="0"/>
          </a:p>
          <a:p>
            <a:pPr marL="0" indent="0">
              <a:buNone/>
            </a:pPr>
            <a:r>
              <a:rPr lang="it-IT" sz="4600" dirty="0" smtClean="0"/>
              <a:t>Faremo </a:t>
            </a:r>
            <a:r>
              <a:rPr lang="it-IT" sz="4600" dirty="0"/>
              <a:t>notare ai nostri alunni che la soluzione del problema “via equazione</a:t>
            </a:r>
            <a:r>
              <a:rPr lang="it-IT" sz="4600" dirty="0" smtClean="0"/>
              <a:t>” li </a:t>
            </a:r>
            <a:r>
              <a:rPr lang="it-IT" sz="4600" dirty="0"/>
              <a:t>esime dallo sforzo di determinare la concatenazione di operazioni che </a:t>
            </a:r>
            <a:r>
              <a:rPr lang="it-IT" sz="4600" dirty="0" smtClean="0"/>
              <a:t>porta </a:t>
            </a:r>
            <a:r>
              <a:rPr lang="it-IT" sz="4600" dirty="0"/>
              <a:t>al risultato. </a:t>
            </a:r>
            <a:endParaRPr lang="it-IT" sz="4600" dirty="0" smtClean="0"/>
          </a:p>
          <a:p>
            <a:pPr marL="0" indent="0">
              <a:buNone/>
            </a:pPr>
            <a:endParaRPr lang="it-IT" sz="2900" dirty="0" smtClean="0">
              <a:solidFill>
                <a:srgbClr val="FF0000"/>
              </a:solidFill>
            </a:endParaRPr>
          </a:p>
          <a:p>
            <a:pPr marL="0" indent="0">
              <a:buNone/>
            </a:pPr>
            <a:r>
              <a:rPr lang="it-IT" sz="4600" dirty="0" smtClean="0">
                <a:solidFill>
                  <a:srgbClr val="FF0000"/>
                </a:solidFill>
                <a:sym typeface="Wingdings"/>
              </a:rPr>
              <a:t>  </a:t>
            </a:r>
            <a:r>
              <a:rPr lang="it-IT" sz="4600" dirty="0" smtClean="0">
                <a:solidFill>
                  <a:srgbClr val="FF0000"/>
                </a:solidFill>
              </a:rPr>
              <a:t>Gli alunni dovranno poter “misurare” sul campo, attraverso il cimento con svariati esempi di situazioni problematiche, la “superiorità” della strategia che punta sull’individuazione di relazioni (la “messa in equazione”).</a:t>
            </a:r>
            <a:endParaRPr lang="it-IT" sz="4600" dirty="0">
              <a:solidFill>
                <a:srgbClr val="FF0000"/>
              </a:solidFill>
            </a:endParaRPr>
          </a:p>
          <a:p>
            <a:pPr marL="0" indent="0">
              <a:lnSpc>
                <a:spcPct val="70000"/>
              </a:lnSpc>
              <a:buNone/>
            </a:pPr>
            <a:endParaRPr lang="it-IT" sz="2900" dirty="0" smtClean="0"/>
          </a:p>
          <a:p>
            <a:pPr marL="0" indent="0">
              <a:buNone/>
            </a:pPr>
            <a:r>
              <a:rPr lang="it-IT" sz="4600" dirty="0" smtClean="0"/>
              <a:t>Ben venga la fatica di dover lavorare pazientemente, senza precoci scorciatoie, sui singoli </a:t>
            </a:r>
            <a:r>
              <a:rPr lang="it-IT" sz="4600" dirty="0"/>
              <a:t>passaggi risolutivi </a:t>
            </a:r>
            <a:r>
              <a:rPr lang="it-IT" sz="4600" dirty="0" smtClean="0"/>
              <a:t>dell’equazione. </a:t>
            </a:r>
          </a:p>
          <a:p>
            <a:pPr marL="0" indent="0">
              <a:buNone/>
            </a:pPr>
            <a:endParaRPr lang="it-IT" sz="2900" dirty="0" smtClean="0"/>
          </a:p>
          <a:p>
            <a:pPr marL="0" indent="0">
              <a:buNone/>
            </a:pPr>
            <a:r>
              <a:rPr lang="it-IT" sz="4600" dirty="0" smtClean="0">
                <a:solidFill>
                  <a:srgbClr val="FF0000"/>
                </a:solidFill>
                <a:sym typeface="Wingdings"/>
              </a:rPr>
              <a:t>  </a:t>
            </a:r>
            <a:r>
              <a:rPr lang="it-IT" sz="4600" dirty="0" smtClean="0">
                <a:solidFill>
                  <a:srgbClr val="FF0000"/>
                </a:solidFill>
              </a:rPr>
              <a:t>Un preliminare e ripetuto esercizio di pazienza consentirà loro di apprezzare le “tecniche risolutive” delle equazioni (che discendono tutte, in definitiva, dal</a:t>
            </a:r>
            <a:r>
              <a:rPr lang="it-IT" sz="4600" b="1" dirty="0" smtClean="0">
                <a:solidFill>
                  <a:srgbClr val="FF0000"/>
                </a:solidFill>
              </a:rPr>
              <a:t> principio di equivalenza</a:t>
            </a:r>
            <a:r>
              <a:rPr lang="it-IT" sz="4600" dirty="0" smtClean="0">
                <a:solidFill>
                  <a:srgbClr val="FF0000"/>
                </a:solidFill>
              </a:rPr>
              <a:t>)</a:t>
            </a:r>
            <a:r>
              <a:rPr lang="it-IT" sz="4600" dirty="0" smtClean="0"/>
              <a:t>, quelle tecniche </a:t>
            </a:r>
            <a:r>
              <a:rPr lang="it-IT" sz="4600" dirty="0"/>
              <a:t>che </a:t>
            </a:r>
            <a:r>
              <a:rPr lang="it-IT" sz="4600" dirty="0" smtClean="0"/>
              <a:t>condurranno </a:t>
            </a:r>
            <a:r>
              <a:rPr lang="it-IT" sz="4600" dirty="0"/>
              <a:t>“in automatico” alla </a:t>
            </a:r>
            <a:r>
              <a:rPr lang="it-IT" sz="4600" dirty="0" smtClean="0"/>
              <a:t>soluzione delle stesse.</a:t>
            </a:r>
            <a:endParaRPr lang="it-IT" sz="4600" dirty="0"/>
          </a:p>
          <a:p>
            <a:pPr marL="0" indent="0">
              <a:buNone/>
            </a:pPr>
            <a:endParaRPr lang="it-IT" sz="2000" dirty="0"/>
          </a:p>
          <a:p>
            <a:pPr marL="0" indent="0">
              <a:buNone/>
            </a:pPr>
            <a:endParaRPr lang="it-IT" sz="4000" dirty="0" smtClean="0"/>
          </a:p>
          <a:p>
            <a:pPr marL="0" indent="0">
              <a:buNone/>
            </a:pPr>
            <a:endParaRPr lang="it-IT" sz="4000" dirty="0"/>
          </a:p>
          <a:p>
            <a:pPr marL="0" indent="0">
              <a:buNone/>
            </a:pPr>
            <a:endParaRPr lang="it-IT" dirty="0"/>
          </a:p>
        </p:txBody>
      </p:sp>
    </p:spTree>
    <p:extLst>
      <p:ext uri="{BB962C8B-B14F-4D97-AF65-F5344CB8AC3E}">
        <p14:creationId xmlns:p14="http://schemas.microsoft.com/office/powerpoint/2010/main" val="10219243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640272"/>
            <a:ext cx="8229600" cy="5485891"/>
          </a:xfrm>
          <a:solidFill>
            <a:srgbClr val="CCFFCC"/>
          </a:solidFill>
        </p:spPr>
        <p:txBody>
          <a:bodyPr>
            <a:normAutofit fontScale="62500" lnSpcReduction="20000"/>
          </a:bodyPr>
          <a:lstStyle/>
          <a:p>
            <a:pPr marL="0" indent="0">
              <a:buNone/>
            </a:pPr>
            <a:endParaRPr lang="it-IT" dirty="0" smtClean="0"/>
          </a:p>
          <a:p>
            <a:pPr marL="0" indent="0">
              <a:buNone/>
            </a:pPr>
            <a:r>
              <a:rPr lang="it-IT" dirty="0"/>
              <a:t>L</a:t>
            </a:r>
            <a:r>
              <a:rPr lang="it-IT" dirty="0" smtClean="0"/>
              <a:t>a </a:t>
            </a:r>
            <a:r>
              <a:rPr lang="it-IT" dirty="0"/>
              <a:t>risoluzione di semplici equazioni – quelle che formalizzano i problemi che </a:t>
            </a:r>
            <a:r>
              <a:rPr lang="it-IT" dirty="0">
                <a:solidFill>
                  <a:srgbClr val="FF0000"/>
                </a:solidFill>
              </a:rPr>
              <a:t>possiamo ragionevolmente proporre agli allievi </a:t>
            </a:r>
            <a:r>
              <a:rPr lang="it-IT" dirty="0"/>
              <a:t>– </a:t>
            </a:r>
            <a:r>
              <a:rPr lang="it-IT" b="1" dirty="0"/>
              <a:t>non</a:t>
            </a:r>
            <a:r>
              <a:rPr lang="it-IT" dirty="0"/>
              <a:t> </a:t>
            </a:r>
            <a:r>
              <a:rPr lang="it-IT" dirty="0" smtClean="0"/>
              <a:t>richiede: </a:t>
            </a:r>
            <a:endParaRPr lang="it-IT" dirty="0"/>
          </a:p>
          <a:p>
            <a:pPr>
              <a:buFontTx/>
              <a:buChar char="-"/>
            </a:pPr>
            <a:r>
              <a:rPr lang="it-IT" dirty="0" smtClean="0"/>
              <a:t>la </a:t>
            </a:r>
            <a:r>
              <a:rPr lang="it-IT" dirty="0"/>
              <a:t>conoscenza dei prodotti notevoli (che acquistano “senso” solo nella scomposizione in fattori); </a:t>
            </a:r>
            <a:endParaRPr lang="it-IT" dirty="0" smtClean="0"/>
          </a:p>
          <a:p>
            <a:pPr>
              <a:buFontTx/>
              <a:buChar char="-"/>
            </a:pPr>
            <a:r>
              <a:rPr lang="it-IT" dirty="0" smtClean="0"/>
              <a:t>e</a:t>
            </a:r>
            <a:r>
              <a:rPr lang="it-IT" b="1" dirty="0" smtClean="0"/>
              <a:t> </a:t>
            </a:r>
            <a:r>
              <a:rPr lang="it-IT" dirty="0" smtClean="0"/>
              <a:t>neanche </a:t>
            </a:r>
            <a:r>
              <a:rPr lang="it-IT" dirty="0"/>
              <a:t>la conoscenza del prodotto tra </a:t>
            </a:r>
            <a:r>
              <a:rPr lang="it-IT" dirty="0" smtClean="0"/>
              <a:t>polinomi; </a:t>
            </a:r>
          </a:p>
          <a:p>
            <a:pPr>
              <a:buFontTx/>
              <a:buChar char="-"/>
            </a:pPr>
            <a:r>
              <a:rPr lang="it-IT" dirty="0" smtClean="0"/>
              <a:t>e </a:t>
            </a:r>
            <a:r>
              <a:rPr lang="it-IT" dirty="0"/>
              <a:t>neppure del prodotto tra monomi e polinomi. </a:t>
            </a:r>
          </a:p>
          <a:p>
            <a:pPr marL="0" indent="0">
              <a:lnSpc>
                <a:spcPct val="70000"/>
              </a:lnSpc>
              <a:buNone/>
            </a:pPr>
            <a:endParaRPr lang="it-IT" sz="2200" dirty="0"/>
          </a:p>
          <a:p>
            <a:pPr marL="0" indent="0">
              <a:buNone/>
            </a:pPr>
            <a:r>
              <a:rPr lang="it-IT" dirty="0"/>
              <a:t>Ciò che davvero serve, in termini di calcolo letterale, è aver </a:t>
            </a:r>
            <a:r>
              <a:rPr lang="it-IT" dirty="0" smtClean="0"/>
              <a:t>“digerito”:</a:t>
            </a:r>
          </a:p>
          <a:p>
            <a:pPr marL="0" indent="0">
              <a:buNone/>
            </a:pPr>
            <a:r>
              <a:rPr lang="it-IT" dirty="0" smtClean="0"/>
              <a:t>-  che 2x </a:t>
            </a:r>
            <a:r>
              <a:rPr lang="it-IT" dirty="0"/>
              <a:t>+ 3x è uguale a 5x e che 5x - 3x è uguale a </a:t>
            </a:r>
            <a:r>
              <a:rPr lang="it-IT" dirty="0" smtClean="0"/>
              <a:t>2x</a:t>
            </a:r>
          </a:p>
          <a:p>
            <a:pPr marL="0" indent="0">
              <a:buNone/>
            </a:pPr>
            <a:r>
              <a:rPr lang="it-IT" dirty="0" smtClean="0"/>
              <a:t>-  </a:t>
            </a:r>
            <a:r>
              <a:rPr lang="it-IT" dirty="0"/>
              <a:t>e che 7 </a:t>
            </a:r>
            <a:r>
              <a:rPr lang="it-IT" sz="1900" dirty="0" smtClean="0">
                <a:latin typeface="Wingdings"/>
                <a:ea typeface="Wingdings"/>
                <a:cs typeface="Wingdings"/>
                <a:sym typeface="Wingdings"/>
              </a:rPr>
              <a:t></a:t>
            </a:r>
            <a:r>
              <a:rPr lang="it-IT" dirty="0" smtClean="0"/>
              <a:t> </a:t>
            </a:r>
            <a:r>
              <a:rPr lang="it-IT" dirty="0"/>
              <a:t>(2x +  3) = 14x + 21  (cioè </a:t>
            </a:r>
            <a:r>
              <a:rPr lang="it-IT" dirty="0" smtClean="0"/>
              <a:t>che il </a:t>
            </a:r>
            <a:r>
              <a:rPr lang="it-IT" dirty="0"/>
              <a:t>prodotto tra un numero e un </a:t>
            </a:r>
            <a:r>
              <a:rPr lang="it-IT" dirty="0" smtClean="0"/>
              <a:t>polinomio </a:t>
            </a:r>
            <a:r>
              <a:rPr lang="it-IT" dirty="0"/>
              <a:t>non è altro che </a:t>
            </a:r>
            <a:r>
              <a:rPr lang="it-IT" dirty="0" smtClean="0"/>
              <a:t>l’applicazione della </a:t>
            </a:r>
            <a:r>
              <a:rPr lang="it-IT" dirty="0"/>
              <a:t>consueta proprietà distributiva </a:t>
            </a:r>
            <a:r>
              <a:rPr lang="it-IT" dirty="0" smtClean="0"/>
              <a:t>in </a:t>
            </a:r>
            <a:r>
              <a:rPr lang="it-IT" dirty="0"/>
              <a:t>un contesto più “ricco”).</a:t>
            </a:r>
          </a:p>
          <a:p>
            <a:pPr marL="0" indent="0">
              <a:lnSpc>
                <a:spcPct val="70000"/>
              </a:lnSpc>
              <a:buNone/>
            </a:pPr>
            <a:r>
              <a:rPr lang="it-IT" sz="2000" dirty="0"/>
              <a:t> </a:t>
            </a:r>
          </a:p>
          <a:p>
            <a:r>
              <a:rPr lang="it-IT" dirty="0"/>
              <a:t>Per “gestire” e “controllare” quanto sopra </a:t>
            </a:r>
            <a:r>
              <a:rPr lang="it-IT" dirty="0">
                <a:solidFill>
                  <a:srgbClr val="FF0000"/>
                </a:solidFill>
              </a:rPr>
              <a:t>non è necessario aver “dettato”  le regole del calcolo letterale</a:t>
            </a:r>
            <a:r>
              <a:rPr lang="it-IT" dirty="0"/>
              <a:t>; è sufficiente aver incontrato più volte situazioni </a:t>
            </a:r>
            <a:r>
              <a:rPr lang="it-IT" dirty="0" smtClean="0"/>
              <a:t>che richiedono passaggi di questo tipo </a:t>
            </a:r>
            <a:r>
              <a:rPr lang="it-IT" dirty="0"/>
              <a:t>e averci ragionato.  </a:t>
            </a:r>
            <a:endParaRPr lang="it-IT" dirty="0" smtClean="0"/>
          </a:p>
          <a:p>
            <a:pPr marL="0" indent="0">
              <a:buNone/>
            </a:pPr>
            <a:endParaRPr lang="it-IT" sz="2200" dirty="0"/>
          </a:p>
          <a:p>
            <a:r>
              <a:rPr lang="it-IT" dirty="0"/>
              <a:t>La codifica delle regole (semmai) seguirà…</a:t>
            </a:r>
          </a:p>
          <a:p>
            <a:pPr marL="0" indent="0">
              <a:buNone/>
            </a:pPr>
            <a:endParaRPr lang="it-IT" dirty="0"/>
          </a:p>
        </p:txBody>
      </p:sp>
    </p:spTree>
    <p:extLst>
      <p:ext uri="{BB962C8B-B14F-4D97-AF65-F5344CB8AC3E}">
        <p14:creationId xmlns:p14="http://schemas.microsoft.com/office/powerpoint/2010/main" val="40504890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367976"/>
            <a:ext cx="8229600" cy="5758187"/>
          </a:xfrm>
          <a:solidFill>
            <a:schemeClr val="accent3">
              <a:lumMod val="60000"/>
              <a:lumOff val="40000"/>
            </a:schemeClr>
          </a:solidFill>
        </p:spPr>
        <p:txBody>
          <a:bodyPr>
            <a:normAutofit fontScale="62500" lnSpcReduction="20000"/>
          </a:bodyPr>
          <a:lstStyle/>
          <a:p>
            <a:pPr marL="0" indent="0">
              <a:buNone/>
            </a:pPr>
            <a:r>
              <a:rPr lang="it-IT" b="1" dirty="0" smtClean="0"/>
              <a:t>2.10.  Conforto ministeriale</a:t>
            </a:r>
            <a:endParaRPr lang="it-IT" b="1" dirty="0"/>
          </a:p>
          <a:p>
            <a:pPr marL="0" indent="0">
              <a:buNone/>
            </a:pPr>
            <a:endParaRPr lang="it-IT" dirty="0" smtClean="0"/>
          </a:p>
          <a:p>
            <a:pPr marL="0" indent="0">
              <a:buNone/>
            </a:pPr>
            <a:r>
              <a:rPr lang="it-IT" dirty="0" smtClean="0"/>
              <a:t>D’altra parte: </a:t>
            </a:r>
          </a:p>
          <a:p>
            <a:pPr marL="0" indent="0">
              <a:buNone/>
            </a:pPr>
            <a:endParaRPr lang="it-IT" sz="1500" dirty="0"/>
          </a:p>
          <a:p>
            <a:pPr marL="0" indent="0">
              <a:buNone/>
            </a:pPr>
            <a:r>
              <a:rPr lang="it-IT" dirty="0" smtClean="0"/>
              <a:t>nel blocco </a:t>
            </a:r>
            <a:r>
              <a:rPr lang="it-IT" i="1" dirty="0" smtClean="0"/>
              <a:t>“Relazioni e funzioni”</a:t>
            </a:r>
            <a:r>
              <a:rPr lang="it-IT" dirty="0" smtClean="0"/>
              <a:t> delle </a:t>
            </a:r>
            <a:r>
              <a:rPr lang="it-IT" b="1" dirty="0" smtClean="0"/>
              <a:t>Indicazioni ministeriali - </a:t>
            </a:r>
            <a:r>
              <a:rPr lang="it-IT" dirty="0" smtClean="0"/>
              <a:t>Obiettivi di apprendimento al termine della terza si dice:</a:t>
            </a:r>
          </a:p>
          <a:p>
            <a:pPr marL="0" indent="0">
              <a:buNone/>
            </a:pPr>
            <a:endParaRPr lang="it-IT" dirty="0" smtClean="0"/>
          </a:p>
          <a:p>
            <a:pPr marL="0" indent="0">
              <a:buNone/>
            </a:pPr>
            <a:r>
              <a:rPr lang="it-IT" i="1" dirty="0" smtClean="0">
                <a:solidFill>
                  <a:srgbClr val="FF0000"/>
                </a:solidFill>
              </a:rPr>
              <a:t>“- Interpretare, costruire e trasformare formule che contengono lettere per esprimere in forma generale relazioni e proprietà. </a:t>
            </a:r>
          </a:p>
          <a:p>
            <a:pPr marL="0" indent="0">
              <a:buNone/>
            </a:pPr>
            <a:r>
              <a:rPr lang="it-IT" i="1" dirty="0" smtClean="0">
                <a:solidFill>
                  <a:srgbClr val="FF0000"/>
                </a:solidFill>
              </a:rPr>
              <a:t>…</a:t>
            </a:r>
          </a:p>
          <a:p>
            <a:pPr marL="0" indent="0">
              <a:buNone/>
            </a:pPr>
            <a:r>
              <a:rPr lang="it-IT" i="1" dirty="0" smtClean="0">
                <a:solidFill>
                  <a:srgbClr val="FF0000"/>
                </a:solidFill>
              </a:rPr>
              <a:t>- Esplorare e risolvere problemi utilizzando equazioni di primo grado”</a:t>
            </a:r>
          </a:p>
          <a:p>
            <a:pPr marL="0" indent="0">
              <a:buNone/>
            </a:pPr>
            <a:endParaRPr lang="it-IT" dirty="0" smtClean="0"/>
          </a:p>
          <a:p>
            <a:pPr marL="0" indent="0">
              <a:buNone/>
            </a:pPr>
            <a:r>
              <a:rPr lang="it-IT" dirty="0" smtClean="0"/>
              <a:t>Non si parla (è un caso?) di monomi, polinomi, tantomeno di prodotti notevoli…</a:t>
            </a:r>
            <a:endParaRPr lang="it-IT" dirty="0"/>
          </a:p>
          <a:p>
            <a:pPr marL="0" indent="0">
              <a:buNone/>
            </a:pPr>
            <a:endParaRPr lang="it-IT" sz="2600" dirty="0" smtClean="0"/>
          </a:p>
          <a:p>
            <a:pPr marL="0" indent="0">
              <a:buNone/>
            </a:pPr>
            <a:r>
              <a:rPr lang="it-IT" dirty="0"/>
              <a:t>Q</a:t>
            </a:r>
            <a:r>
              <a:rPr lang="it-IT" dirty="0" smtClean="0"/>
              <a:t>ui si toccano questioni controverse e suscettibilità diffuse, problemi di deontologia professionale, di rapporti con le famiglie e con il mondo della scuola superiore…</a:t>
            </a:r>
          </a:p>
          <a:p>
            <a:pPr marL="0" indent="0">
              <a:buNone/>
            </a:pPr>
            <a:r>
              <a:rPr lang="it-IT" dirty="0" smtClean="0"/>
              <a:t>… ci torneremo tra un momento, a proposito delle sorprendenti (?) risultanze di un test di ingresso</a:t>
            </a:r>
          </a:p>
        </p:txBody>
      </p:sp>
    </p:spTree>
    <p:extLst>
      <p:ext uri="{BB962C8B-B14F-4D97-AF65-F5344CB8AC3E}">
        <p14:creationId xmlns:p14="http://schemas.microsoft.com/office/powerpoint/2010/main" val="28499094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2" end="1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772548"/>
            <a:ext cx="8229600" cy="5353615"/>
          </a:xfrm>
          <a:solidFill>
            <a:srgbClr val="FFFD5B"/>
          </a:solidFill>
        </p:spPr>
        <p:txBody>
          <a:bodyPr>
            <a:normAutofit fontScale="40000" lnSpcReduction="20000"/>
          </a:bodyPr>
          <a:lstStyle/>
          <a:p>
            <a:pPr marL="0" indent="0">
              <a:buNone/>
            </a:pPr>
            <a:r>
              <a:rPr lang="it-IT" sz="5000" b="1" dirty="0"/>
              <a:t>3</a:t>
            </a:r>
            <a:r>
              <a:rPr lang="it-IT" sz="5000" b="1" dirty="0" smtClean="0"/>
              <a:t>.1.  Nasce l’algebra moderna</a:t>
            </a:r>
          </a:p>
          <a:p>
            <a:pPr marL="0" indent="0">
              <a:buNone/>
            </a:pPr>
            <a:endParaRPr lang="it-IT" sz="5000" b="1" dirty="0"/>
          </a:p>
          <a:p>
            <a:pPr marL="0" indent="0">
              <a:buNone/>
            </a:pPr>
            <a:r>
              <a:rPr lang="it-IT" sz="4000" dirty="0" smtClean="0"/>
              <a:t>Intorno alla metà dell’Ottocento nasce </a:t>
            </a:r>
            <a:r>
              <a:rPr lang="it-IT" sz="4000" dirty="0" smtClean="0">
                <a:solidFill>
                  <a:srgbClr val="FF0000"/>
                </a:solidFill>
              </a:rPr>
              <a:t>l’algebra moderna </a:t>
            </a:r>
            <a:r>
              <a:rPr lang="it-IT" sz="4000" dirty="0" smtClean="0"/>
              <a:t>che potremmo definire con qualche approssimazione:</a:t>
            </a:r>
          </a:p>
          <a:p>
            <a:pPr marL="0" indent="0">
              <a:lnSpc>
                <a:spcPct val="70000"/>
              </a:lnSpc>
              <a:buNone/>
            </a:pPr>
            <a:r>
              <a:rPr lang="it-IT" dirty="0" smtClean="0"/>
              <a:t> </a:t>
            </a:r>
          </a:p>
          <a:p>
            <a:pPr marL="0" indent="0">
              <a:buNone/>
            </a:pPr>
            <a:r>
              <a:rPr lang="it-IT" sz="4000" b="1" dirty="0" smtClean="0">
                <a:solidFill>
                  <a:srgbClr val="000090"/>
                </a:solidFill>
              </a:rPr>
              <a:t>lo </a:t>
            </a:r>
            <a:r>
              <a:rPr lang="it-IT" sz="4000" b="1" dirty="0">
                <a:solidFill>
                  <a:srgbClr val="000090"/>
                </a:solidFill>
              </a:rPr>
              <a:t>studio generale delle proprietà “trasversali” delle “leggi di composizione” (in sostanza le operazioni) </a:t>
            </a:r>
            <a:r>
              <a:rPr lang="it-IT" sz="4000" b="1" dirty="0" smtClean="0">
                <a:solidFill>
                  <a:srgbClr val="000090"/>
                </a:solidFill>
              </a:rPr>
              <a:t>e delle “strutture d’ordine” definite </a:t>
            </a:r>
            <a:r>
              <a:rPr lang="it-IT" sz="4000" b="1" dirty="0">
                <a:solidFill>
                  <a:srgbClr val="000090"/>
                </a:solidFill>
              </a:rPr>
              <a:t>su insiemi (anche non numerici</a:t>
            </a:r>
            <a:r>
              <a:rPr lang="it-IT" sz="4000" b="1" dirty="0" smtClean="0">
                <a:solidFill>
                  <a:srgbClr val="000090"/>
                </a:solidFill>
              </a:rPr>
              <a:t>)</a:t>
            </a:r>
          </a:p>
          <a:p>
            <a:pPr marL="0" indent="0">
              <a:lnSpc>
                <a:spcPct val="70000"/>
              </a:lnSpc>
              <a:buNone/>
            </a:pPr>
            <a:endParaRPr lang="it-IT" b="1" dirty="0" smtClean="0"/>
          </a:p>
          <a:p>
            <a:pPr>
              <a:buFontTx/>
              <a:buChar char="-"/>
            </a:pPr>
            <a:r>
              <a:rPr lang="it-IT" sz="4000" dirty="0" smtClean="0"/>
              <a:t>Già nel 1847 </a:t>
            </a:r>
            <a:r>
              <a:rPr lang="it-IT" sz="4000" dirty="0" smtClean="0">
                <a:solidFill>
                  <a:srgbClr val="FF0000"/>
                </a:solidFill>
              </a:rPr>
              <a:t>George </a:t>
            </a:r>
            <a:r>
              <a:rPr lang="it-IT" sz="4000" dirty="0" err="1" smtClean="0">
                <a:solidFill>
                  <a:srgbClr val="FF0000"/>
                </a:solidFill>
              </a:rPr>
              <a:t>Boole</a:t>
            </a:r>
            <a:r>
              <a:rPr lang="it-IT" sz="4000" dirty="0" smtClean="0"/>
              <a:t>, fondatore del “calcolo logico”, afferma che l’algebra si occupa “delle operazioni in sé considerate, indipendentemente dalle materie diverse alle quali possono essere applicate”.</a:t>
            </a:r>
          </a:p>
          <a:p>
            <a:pPr>
              <a:lnSpc>
                <a:spcPct val="70000"/>
              </a:lnSpc>
              <a:buFontTx/>
              <a:buChar char="-"/>
            </a:pPr>
            <a:endParaRPr lang="it-IT" sz="2000" dirty="0"/>
          </a:p>
          <a:p>
            <a:pPr>
              <a:buFontTx/>
              <a:buChar char="-"/>
            </a:pPr>
            <a:r>
              <a:rPr lang="it-IT" sz="4000" dirty="0" smtClean="0"/>
              <a:t>A cavallo tra ‘800 e ‘900, </a:t>
            </a:r>
            <a:r>
              <a:rPr lang="it-IT" sz="4000" dirty="0" smtClean="0">
                <a:solidFill>
                  <a:srgbClr val="FF0000"/>
                </a:solidFill>
              </a:rPr>
              <a:t>Cantor</a:t>
            </a:r>
            <a:r>
              <a:rPr lang="it-IT" sz="4000" dirty="0" smtClean="0"/>
              <a:t>, </a:t>
            </a:r>
            <a:r>
              <a:rPr lang="it-IT" sz="4000" dirty="0" err="1" smtClean="0">
                <a:solidFill>
                  <a:srgbClr val="FF0000"/>
                </a:solidFill>
              </a:rPr>
              <a:t>Dedekind</a:t>
            </a:r>
            <a:r>
              <a:rPr lang="it-IT" sz="4000" dirty="0" smtClean="0"/>
              <a:t>, </a:t>
            </a:r>
            <a:r>
              <a:rPr lang="it-IT" sz="4000" dirty="0" err="1" smtClean="0">
                <a:solidFill>
                  <a:srgbClr val="FF0000"/>
                </a:solidFill>
              </a:rPr>
              <a:t>Hilbert</a:t>
            </a:r>
            <a:r>
              <a:rPr lang="it-IT" sz="4000" dirty="0" smtClean="0"/>
              <a:t> e infine (a partire dal 1939) l’ambiziosa opera di sistemazione “</a:t>
            </a:r>
            <a:r>
              <a:rPr lang="it-IT" sz="4000" dirty="0" err="1" smtClean="0"/>
              <a:t>Eléments</a:t>
            </a:r>
            <a:r>
              <a:rPr lang="it-IT" sz="4000" dirty="0" smtClean="0"/>
              <a:t> de </a:t>
            </a:r>
            <a:r>
              <a:rPr lang="it-IT" sz="4000" dirty="0" err="1" smtClean="0"/>
              <a:t>mathématique</a:t>
            </a:r>
            <a:r>
              <a:rPr lang="it-IT" sz="4000" dirty="0" smtClean="0"/>
              <a:t>” di </a:t>
            </a:r>
            <a:r>
              <a:rPr lang="it-IT" sz="4000" dirty="0" smtClean="0">
                <a:solidFill>
                  <a:srgbClr val="FF0000"/>
                </a:solidFill>
              </a:rPr>
              <a:t>Nicolas </a:t>
            </a:r>
            <a:r>
              <a:rPr lang="it-IT" sz="4000" dirty="0" err="1" smtClean="0">
                <a:solidFill>
                  <a:srgbClr val="FF0000"/>
                </a:solidFill>
              </a:rPr>
              <a:t>Bourbaki</a:t>
            </a:r>
            <a:r>
              <a:rPr lang="it-IT" sz="4000" dirty="0" smtClean="0">
                <a:solidFill>
                  <a:srgbClr val="FF0000"/>
                </a:solidFill>
              </a:rPr>
              <a:t> </a:t>
            </a:r>
            <a:r>
              <a:rPr lang="it-IT" sz="4000" dirty="0" smtClean="0"/>
              <a:t>(pseudonimo collettivo), in qualche modo assimilabile agli Elementi di Euclide, sviluppano il programma di rifondazione dell’algebra.</a:t>
            </a:r>
          </a:p>
          <a:p>
            <a:pPr>
              <a:lnSpc>
                <a:spcPct val="70000"/>
              </a:lnSpc>
              <a:buFontTx/>
              <a:buChar char="-"/>
            </a:pPr>
            <a:endParaRPr lang="it-IT" sz="2500" dirty="0" smtClean="0"/>
          </a:p>
          <a:p>
            <a:pPr>
              <a:buFontTx/>
              <a:buChar char="-"/>
            </a:pPr>
            <a:r>
              <a:rPr lang="it-IT" sz="4000" dirty="0" smtClean="0"/>
              <a:t>“Al gruppo </a:t>
            </a:r>
            <a:r>
              <a:rPr lang="it-IT" sz="4000" dirty="0" err="1" smtClean="0"/>
              <a:t>Bourbaki</a:t>
            </a:r>
            <a:r>
              <a:rPr lang="it-IT" sz="4000" dirty="0" smtClean="0"/>
              <a:t> si deve il concetto generale e preciso di struttura matematica, l’individuazione delle strutture-madri, e con ciò tutta una nuova ‘architettura della matematica’”</a:t>
            </a:r>
          </a:p>
          <a:p>
            <a:pPr marL="0" indent="0">
              <a:buNone/>
            </a:pPr>
            <a:r>
              <a:rPr lang="it-IT" sz="4000" dirty="0"/>
              <a:t> </a:t>
            </a:r>
            <a:r>
              <a:rPr lang="it-IT" sz="4000" dirty="0" smtClean="0"/>
              <a:t>                                                       Lucio Lombardo-Radice, </a:t>
            </a:r>
            <a:r>
              <a:rPr lang="it-IT" sz="4000" i="1" dirty="0" smtClean="0"/>
              <a:t>“Istituzioni di algebra astratta”</a:t>
            </a:r>
          </a:p>
          <a:p>
            <a:pPr marL="0" indent="0">
              <a:lnSpc>
                <a:spcPct val="70000"/>
              </a:lnSpc>
              <a:buNone/>
            </a:pPr>
            <a:endParaRPr lang="it-IT" dirty="0" smtClean="0"/>
          </a:p>
          <a:p>
            <a:pPr marL="0" indent="0">
              <a:buNone/>
            </a:pPr>
            <a:r>
              <a:rPr lang="it-IT" sz="4000" dirty="0" smtClean="0"/>
              <a:t>Quindi nell’algebra moderna </a:t>
            </a:r>
            <a:r>
              <a:rPr lang="it-IT" sz="4000" b="1" dirty="0" smtClean="0">
                <a:solidFill>
                  <a:srgbClr val="000090"/>
                </a:solidFill>
              </a:rPr>
              <a:t>l’attenzione </a:t>
            </a:r>
            <a:r>
              <a:rPr lang="it-IT" sz="4000" b="1" dirty="0">
                <a:solidFill>
                  <a:srgbClr val="000090"/>
                </a:solidFill>
              </a:rPr>
              <a:t>è spostata sulle proprietà </a:t>
            </a:r>
            <a:r>
              <a:rPr lang="it-IT" sz="4000" b="1" dirty="0" smtClean="0">
                <a:solidFill>
                  <a:srgbClr val="000090"/>
                </a:solidFill>
              </a:rPr>
              <a:t>(</a:t>
            </a:r>
            <a:r>
              <a:rPr lang="it-IT" sz="4000" b="1" dirty="0">
                <a:solidFill>
                  <a:srgbClr val="000090"/>
                </a:solidFill>
              </a:rPr>
              <a:t>commutativa, associativa, distributiva, elemento neutro, inverso) </a:t>
            </a:r>
            <a:r>
              <a:rPr lang="it-IT" sz="4000" b="1" dirty="0" smtClean="0">
                <a:solidFill>
                  <a:srgbClr val="000090"/>
                </a:solidFill>
              </a:rPr>
              <a:t>delle leggi di composizione e sulle relazioni d’ordine </a:t>
            </a:r>
            <a:r>
              <a:rPr lang="it-IT" sz="4000" dirty="0" smtClean="0"/>
              <a:t>che </a:t>
            </a:r>
            <a:r>
              <a:rPr lang="it-IT" sz="4000" dirty="0"/>
              <a:t>possono essere comuni a vari insiemi e </a:t>
            </a:r>
            <a:r>
              <a:rPr lang="it-IT" sz="4000" dirty="0" smtClean="0"/>
              <a:t>che ne determinano la struttura.</a:t>
            </a:r>
          </a:p>
          <a:p>
            <a:pPr marL="0" indent="0">
              <a:buNone/>
            </a:pPr>
            <a:r>
              <a:rPr lang="it-IT" sz="4000" dirty="0" smtClean="0"/>
              <a:t> </a:t>
            </a:r>
            <a:endParaRPr lang="it-IT" sz="4000" dirty="0"/>
          </a:p>
          <a:p>
            <a:pPr marL="0" indent="0">
              <a:buNone/>
            </a:pPr>
            <a:endParaRPr lang="it-IT" dirty="0"/>
          </a:p>
        </p:txBody>
      </p:sp>
    </p:spTree>
    <p:extLst>
      <p:ext uri="{BB962C8B-B14F-4D97-AF65-F5344CB8AC3E}">
        <p14:creationId xmlns:p14="http://schemas.microsoft.com/office/powerpoint/2010/main" val="42457015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811830"/>
            <a:ext cx="8229600" cy="5314333"/>
          </a:xfrm>
          <a:solidFill>
            <a:schemeClr val="bg1">
              <a:lumMod val="75000"/>
            </a:schemeClr>
          </a:solidFill>
        </p:spPr>
        <p:txBody>
          <a:bodyPr>
            <a:normAutofit fontScale="77500" lnSpcReduction="20000"/>
          </a:bodyPr>
          <a:lstStyle/>
          <a:p>
            <a:pPr marL="0" indent="0">
              <a:buNone/>
            </a:pPr>
            <a:r>
              <a:rPr lang="it-IT" sz="3800" b="1" dirty="0" smtClean="0"/>
              <a:t>3.2. L’algebra moderna ci riguarda? </a:t>
            </a:r>
          </a:p>
          <a:p>
            <a:pPr marL="0" indent="0">
              <a:buNone/>
            </a:pPr>
            <a:endParaRPr lang="it-IT" b="1" dirty="0"/>
          </a:p>
          <a:p>
            <a:pPr marL="0" indent="0">
              <a:buNone/>
            </a:pPr>
            <a:r>
              <a:rPr lang="it-IT" dirty="0"/>
              <a:t>In che modo l’algebra moderna </a:t>
            </a:r>
            <a:r>
              <a:rPr lang="it-IT" dirty="0">
                <a:solidFill>
                  <a:srgbClr val="FF0000"/>
                </a:solidFill>
              </a:rPr>
              <a:t>ci riguarda come insegnanti</a:t>
            </a:r>
            <a:r>
              <a:rPr lang="it-IT" dirty="0"/>
              <a:t>? </a:t>
            </a:r>
            <a:endParaRPr lang="it-IT" dirty="0" smtClean="0"/>
          </a:p>
          <a:p>
            <a:pPr marL="0" indent="0">
              <a:buNone/>
            </a:pPr>
            <a:endParaRPr lang="it-IT" dirty="0" smtClean="0"/>
          </a:p>
          <a:p>
            <a:pPr marL="0" indent="0">
              <a:buNone/>
            </a:pPr>
            <a:r>
              <a:rPr lang="it-IT" dirty="0" smtClean="0">
                <a:sym typeface="Wingdings"/>
              </a:rPr>
              <a:t>  </a:t>
            </a:r>
            <a:r>
              <a:rPr lang="it-IT" dirty="0" smtClean="0"/>
              <a:t>L’algebra moderna non è uno sviluppo ulteriore dell’algebra classica. Ci troviamo </a:t>
            </a:r>
            <a:r>
              <a:rPr lang="it-IT" dirty="0"/>
              <a:t>davanti a </a:t>
            </a:r>
            <a:r>
              <a:rPr lang="it-IT" dirty="0">
                <a:solidFill>
                  <a:srgbClr val="FF0000"/>
                </a:solidFill>
              </a:rPr>
              <a:t>una </a:t>
            </a:r>
            <a:r>
              <a:rPr lang="it-IT" dirty="0" smtClean="0">
                <a:solidFill>
                  <a:srgbClr val="FF0000"/>
                </a:solidFill>
              </a:rPr>
              <a:t>vera e propria rivoluzione</a:t>
            </a:r>
            <a:r>
              <a:rPr lang="it-IT" dirty="0"/>
              <a:t>, a un cambio di </a:t>
            </a:r>
            <a:r>
              <a:rPr lang="it-IT" dirty="0" smtClean="0"/>
              <a:t>paradigma </a:t>
            </a:r>
            <a:r>
              <a:rPr lang="it-IT" dirty="0"/>
              <a:t>che ci consegna </a:t>
            </a:r>
            <a:r>
              <a:rPr lang="it-IT" dirty="0" smtClean="0"/>
              <a:t>un nuovo punto </a:t>
            </a:r>
            <a:r>
              <a:rPr lang="it-IT" dirty="0"/>
              <a:t>di </a:t>
            </a:r>
            <a:r>
              <a:rPr lang="it-IT" dirty="0" smtClean="0"/>
              <a:t>vista, </a:t>
            </a:r>
            <a:r>
              <a:rPr lang="it-IT" dirty="0"/>
              <a:t>profondo e </a:t>
            </a:r>
            <a:r>
              <a:rPr lang="it-IT" dirty="0" smtClean="0"/>
              <a:t>unificante. </a:t>
            </a:r>
          </a:p>
          <a:p>
            <a:pPr marL="0" indent="0">
              <a:buNone/>
            </a:pPr>
            <a:endParaRPr lang="it-IT" dirty="0" smtClean="0"/>
          </a:p>
          <a:p>
            <a:pPr marL="0" indent="0">
              <a:buNone/>
            </a:pPr>
            <a:r>
              <a:rPr lang="it-IT" dirty="0" smtClean="0">
                <a:sym typeface="Wingdings"/>
              </a:rPr>
              <a:t>  </a:t>
            </a:r>
            <a:r>
              <a:rPr lang="it-IT" dirty="0" smtClean="0"/>
              <a:t>Questo nuovo punto di  vista ci invita a concentrare l’attenzione sulla necessità (o almeno sull’opportunità) di </a:t>
            </a:r>
            <a:r>
              <a:rPr lang="it-IT" dirty="0" smtClean="0">
                <a:solidFill>
                  <a:srgbClr val="FF0000"/>
                </a:solidFill>
              </a:rPr>
              <a:t>promuovere</a:t>
            </a:r>
            <a:r>
              <a:rPr lang="it-IT" dirty="0" smtClean="0"/>
              <a:t>, nei nostri alunni, </a:t>
            </a:r>
            <a:r>
              <a:rPr lang="it-IT" dirty="0" smtClean="0">
                <a:solidFill>
                  <a:srgbClr val="FF0000"/>
                </a:solidFill>
              </a:rPr>
              <a:t>un </a:t>
            </a:r>
            <a:r>
              <a:rPr lang="it-IT" dirty="0">
                <a:solidFill>
                  <a:srgbClr val="FF0000"/>
                </a:solidFill>
              </a:rPr>
              <a:t>governo sicuro delle caratteristiche </a:t>
            </a:r>
            <a:r>
              <a:rPr lang="it-IT" dirty="0" smtClean="0">
                <a:solidFill>
                  <a:srgbClr val="FF0000"/>
                </a:solidFill>
              </a:rPr>
              <a:t>degli insiemi numerici </a:t>
            </a:r>
            <a:r>
              <a:rPr lang="it-IT" dirty="0" smtClean="0"/>
              <a:t>(in particolare </a:t>
            </a:r>
            <a:r>
              <a:rPr lang="it-IT" b="1" dirty="0" err="1" smtClean="0"/>
              <a:t>N</a:t>
            </a:r>
            <a:r>
              <a:rPr lang="it-IT" dirty="0" smtClean="0"/>
              <a:t> </a:t>
            </a:r>
            <a:r>
              <a:rPr lang="it-IT" dirty="0"/>
              <a:t>e </a:t>
            </a:r>
            <a:r>
              <a:rPr lang="it-IT" b="1" dirty="0" err="1"/>
              <a:t>Q</a:t>
            </a:r>
            <a:r>
              <a:rPr lang="it-IT" dirty="0"/>
              <a:t>) “abitati” nella scuola media e delle operazioni su di essi </a:t>
            </a:r>
            <a:r>
              <a:rPr lang="it-IT" dirty="0" smtClean="0"/>
              <a:t>definite.</a:t>
            </a:r>
            <a:endParaRPr lang="it-IT" dirty="0"/>
          </a:p>
          <a:p>
            <a:pPr marL="0" indent="0">
              <a:buNone/>
            </a:pPr>
            <a:endParaRPr lang="it-IT" b="1" dirty="0" smtClean="0"/>
          </a:p>
        </p:txBody>
      </p:sp>
    </p:spTree>
    <p:extLst>
      <p:ext uri="{BB962C8B-B14F-4D97-AF65-F5344CB8AC3E}">
        <p14:creationId xmlns:p14="http://schemas.microsoft.com/office/powerpoint/2010/main" val="33318443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687024"/>
            <a:ext cx="8229600" cy="5411309"/>
          </a:xfrm>
          <a:solidFill>
            <a:srgbClr val="8FFF78"/>
          </a:solidFill>
        </p:spPr>
        <p:txBody>
          <a:bodyPr>
            <a:normAutofit fontScale="40000" lnSpcReduction="20000"/>
          </a:bodyPr>
          <a:lstStyle/>
          <a:p>
            <a:pPr marL="0" indent="0">
              <a:buNone/>
            </a:pPr>
            <a:r>
              <a:rPr lang="it-IT" sz="4200" b="1" dirty="0"/>
              <a:t>3</a:t>
            </a:r>
            <a:r>
              <a:rPr lang="it-IT" sz="4200" b="1" dirty="0" smtClean="0"/>
              <a:t>.3.   Un racconto di vita vissuta</a:t>
            </a:r>
          </a:p>
          <a:p>
            <a:pPr marL="0" indent="0">
              <a:buNone/>
            </a:pPr>
            <a:endParaRPr lang="it-IT" sz="4500" b="1" dirty="0"/>
          </a:p>
          <a:p>
            <a:pPr marL="0" indent="0">
              <a:buNone/>
            </a:pPr>
            <a:r>
              <a:rPr lang="it-IT" sz="4300" dirty="0" smtClean="0"/>
              <a:t>Primissimi </a:t>
            </a:r>
            <a:r>
              <a:rPr lang="it-IT" sz="4300" dirty="0"/>
              <a:t>giorni di scuola in due classi di primo </a:t>
            </a:r>
            <a:r>
              <a:rPr lang="it-IT" sz="4300" dirty="0" smtClean="0"/>
              <a:t>liceo </a:t>
            </a:r>
            <a:r>
              <a:rPr lang="it-IT" sz="4300" dirty="0"/>
              <a:t>del più antico e prestigioso </a:t>
            </a:r>
            <a:r>
              <a:rPr lang="it-IT" sz="4300" dirty="0">
                <a:solidFill>
                  <a:srgbClr val="FF0000"/>
                </a:solidFill>
              </a:rPr>
              <a:t>liceo scientifico</a:t>
            </a:r>
            <a:r>
              <a:rPr lang="it-IT" sz="4300" dirty="0"/>
              <a:t> romano, a due passi dal Colosseo</a:t>
            </a:r>
            <a:r>
              <a:rPr lang="it-IT" sz="4300" dirty="0" smtClean="0"/>
              <a:t>.</a:t>
            </a:r>
          </a:p>
          <a:p>
            <a:pPr marL="0" indent="0">
              <a:buNone/>
            </a:pPr>
            <a:r>
              <a:rPr lang="it-IT" sz="4300" dirty="0" smtClean="0"/>
              <a:t>Dunque si parla di </a:t>
            </a:r>
            <a:endParaRPr lang="it-IT" sz="4300" dirty="0"/>
          </a:p>
          <a:p>
            <a:pPr marL="0" indent="0">
              <a:buNone/>
            </a:pPr>
            <a:r>
              <a:rPr lang="it-IT" sz="4300" dirty="0">
                <a:sym typeface="Wingdings"/>
              </a:rPr>
              <a:t> </a:t>
            </a:r>
            <a:r>
              <a:rPr lang="it-IT" sz="4300" dirty="0"/>
              <a:t>alunni motivati – hanno scelto lo scientifico </a:t>
            </a:r>
            <a:r>
              <a:rPr lang="it-IT" sz="4300" dirty="0" smtClean="0"/>
              <a:t>–, provenienti da </a:t>
            </a:r>
            <a:r>
              <a:rPr lang="it-IT" sz="4300" dirty="0"/>
              <a:t>famiglie attente al percorso scolastico dei figli; </a:t>
            </a:r>
            <a:r>
              <a:rPr lang="it-IT" sz="4300" dirty="0" smtClean="0"/>
              <a:t>ragazze e </a:t>
            </a:r>
            <a:r>
              <a:rPr lang="it-IT" sz="4300" dirty="0"/>
              <a:t>ragazzi in qualche modo culturalmente e socialmente privilegiati </a:t>
            </a:r>
          </a:p>
          <a:p>
            <a:pPr marL="0" indent="0">
              <a:buNone/>
            </a:pPr>
            <a:endParaRPr lang="it-IT" sz="2000" dirty="0"/>
          </a:p>
          <a:p>
            <a:pPr marL="0" indent="0">
              <a:buNone/>
            </a:pPr>
            <a:r>
              <a:rPr lang="it-IT" sz="4300" dirty="0"/>
              <a:t>Il </a:t>
            </a:r>
            <a:r>
              <a:rPr lang="it-IT" sz="4300" dirty="0" smtClean="0"/>
              <a:t>professore, scettico sull’utilità dei </a:t>
            </a:r>
            <a:r>
              <a:rPr lang="it-IT" sz="4300" dirty="0"/>
              <a:t>rituali test di ingresso, </a:t>
            </a:r>
            <a:r>
              <a:rPr lang="it-IT" sz="4300" dirty="0" smtClean="0"/>
              <a:t>predispone e somministra </a:t>
            </a:r>
            <a:r>
              <a:rPr lang="it-IT" sz="4300" dirty="0"/>
              <a:t>ai </a:t>
            </a:r>
            <a:r>
              <a:rPr lang="it-IT" sz="4300" dirty="0">
                <a:solidFill>
                  <a:srgbClr val="FF0000"/>
                </a:solidFill>
              </a:rPr>
              <a:t>56 alunni</a:t>
            </a:r>
            <a:r>
              <a:rPr lang="it-IT" sz="4300" dirty="0"/>
              <a:t> delle due classi (tra loro </a:t>
            </a:r>
            <a:r>
              <a:rPr lang="it-IT" sz="4300" dirty="0">
                <a:solidFill>
                  <a:srgbClr val="FF0000"/>
                </a:solidFill>
              </a:rPr>
              <a:t>16 usciti dalla secondaria di primo grado con valutazione ottimo</a:t>
            </a:r>
            <a:r>
              <a:rPr lang="it-IT" sz="4300" dirty="0"/>
              <a:t>) </a:t>
            </a:r>
            <a:r>
              <a:rPr lang="it-IT" sz="4300" dirty="0" smtClean="0"/>
              <a:t>un </a:t>
            </a:r>
            <a:r>
              <a:rPr lang="it-IT" sz="4300" b="1" dirty="0" smtClean="0"/>
              <a:t>questionario</a:t>
            </a:r>
            <a:r>
              <a:rPr lang="it-IT" sz="4300" dirty="0" smtClean="0"/>
              <a:t> che indaghi su aspetti di solito poco o per nulla “esplorati”. </a:t>
            </a:r>
          </a:p>
          <a:p>
            <a:pPr marL="0" indent="0">
              <a:buNone/>
            </a:pPr>
            <a:endParaRPr lang="it-IT" sz="2000" dirty="0" smtClean="0"/>
          </a:p>
          <a:p>
            <a:pPr marL="0" indent="0">
              <a:buNone/>
            </a:pPr>
            <a:r>
              <a:rPr lang="it-IT" sz="4300" dirty="0" smtClean="0"/>
              <a:t>Il questionario prevede domande sull’immagine che gli alunni hanno della matematica, domande su presunte definizioni da riconoscere o meno come tali, domande su quanto convincente appare loro una data argomentazione a sostegno di una determinata tesi (qui mi sia consentito di citare solo la significativa circostanza che ben 46 alunni su 56 - tra cui 13 dei 16 ottimo - dichiarano che la tesi "</a:t>
            </a:r>
            <a:r>
              <a:rPr lang="it-IT" sz="4300" dirty="0"/>
              <a:t>il prodotto di un numero positivo e di un numero negativo è un numero </a:t>
            </a:r>
            <a:r>
              <a:rPr lang="it-IT" sz="4300" dirty="0" smtClean="0"/>
              <a:t>negativo” è provata in modo convincente dall’argomento “infatti più per meno fa meno”, cioè dalla parafrasi, in forma di slogan, della tesi medesima), e varie altre domande “strane”.</a:t>
            </a:r>
          </a:p>
          <a:p>
            <a:pPr marL="0" indent="0">
              <a:buNone/>
            </a:pPr>
            <a:endParaRPr lang="it-IT" sz="2000" dirty="0"/>
          </a:p>
          <a:p>
            <a:pPr marL="0" indent="0">
              <a:buNone/>
            </a:pPr>
            <a:r>
              <a:rPr lang="it-IT" sz="4300" dirty="0" smtClean="0"/>
              <a:t>Il questionario </a:t>
            </a:r>
            <a:r>
              <a:rPr lang="it-IT" sz="4300" dirty="0" smtClean="0">
                <a:solidFill>
                  <a:srgbClr val="FF0000"/>
                </a:solidFill>
              </a:rPr>
              <a:t>prevede anche un grappolo di quesiti che ci interessano rispetto al discorso che stiamo sviluppando</a:t>
            </a:r>
            <a:r>
              <a:rPr lang="it-IT" sz="4300" dirty="0" smtClean="0"/>
              <a:t>. Vediamo che cosa avviene a proposito di tali quesiti…</a:t>
            </a:r>
          </a:p>
        </p:txBody>
      </p:sp>
    </p:spTree>
    <p:extLst>
      <p:ext uri="{BB962C8B-B14F-4D97-AF65-F5344CB8AC3E}">
        <p14:creationId xmlns:p14="http://schemas.microsoft.com/office/powerpoint/2010/main" val="22323927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40706" y="484480"/>
            <a:ext cx="8229600" cy="5885766"/>
          </a:xfrm>
          <a:solidFill>
            <a:schemeClr val="accent1">
              <a:lumMod val="40000"/>
              <a:lumOff val="60000"/>
            </a:schemeClr>
          </a:solidFill>
        </p:spPr>
        <p:txBody>
          <a:bodyPr>
            <a:normAutofit fontScale="77500" lnSpcReduction="20000"/>
          </a:bodyPr>
          <a:lstStyle/>
          <a:p>
            <a:pPr marL="0" indent="0">
              <a:buNone/>
            </a:pPr>
            <a:r>
              <a:rPr lang="it-IT" sz="2300" dirty="0" err="1" smtClean="0"/>
              <a:t>N</a:t>
            </a:r>
            <a:r>
              <a:rPr lang="it-IT" sz="2300" dirty="0" smtClean="0"/>
              <a:t> </a:t>
            </a:r>
            <a:r>
              <a:rPr lang="it-IT" sz="2300" dirty="0"/>
              <a:t>è il simbolo che indica l'insieme dei numeri naturali (cioè 0, 1, 2, 3, 4, 5, ecc.). </a:t>
            </a:r>
            <a:r>
              <a:rPr lang="it-IT" sz="2300" dirty="0" err="1"/>
              <a:t>Q</a:t>
            </a:r>
            <a:r>
              <a:rPr lang="it-IT" sz="2300" dirty="0"/>
              <a:t> è il simbolo che indica l'insieme dei numeri razionali (cioè, oltre ai numeri interi, anche i decimali limitati o periodici). </a:t>
            </a:r>
            <a:endParaRPr lang="it-IT" sz="2300" dirty="0" smtClean="0"/>
          </a:p>
          <a:p>
            <a:pPr marL="0" indent="0">
              <a:buNone/>
            </a:pPr>
            <a:endParaRPr lang="it-IT" sz="2300" dirty="0"/>
          </a:p>
          <a:p>
            <a:pPr>
              <a:buFont typeface="Wingdings" charset="0"/>
              <a:buChar char="à"/>
            </a:pPr>
            <a:endParaRPr lang="it-IT" sz="2100" dirty="0" smtClean="0"/>
          </a:p>
          <a:p>
            <a:pPr>
              <a:buFont typeface="Wingdings" charset="0"/>
              <a:buChar char="à"/>
            </a:pPr>
            <a:endParaRPr lang="it-IT" sz="1400" dirty="0"/>
          </a:p>
          <a:p>
            <a:pPr>
              <a:buFont typeface="Wingdings" charset="0"/>
              <a:buChar char="à"/>
            </a:pPr>
            <a:endParaRPr lang="it-IT" sz="1400" dirty="0" smtClean="0"/>
          </a:p>
          <a:p>
            <a:pPr>
              <a:buFont typeface="Wingdings" charset="0"/>
              <a:buChar char="à"/>
            </a:pPr>
            <a:endParaRPr lang="it-IT" sz="1400" dirty="0"/>
          </a:p>
          <a:p>
            <a:pPr>
              <a:buFont typeface="Wingdings" charset="0"/>
              <a:buChar char="à"/>
            </a:pPr>
            <a:endParaRPr lang="it-IT" sz="1400" dirty="0" smtClean="0"/>
          </a:p>
          <a:p>
            <a:pPr>
              <a:buFont typeface="Wingdings" charset="0"/>
              <a:buChar char="à"/>
            </a:pPr>
            <a:endParaRPr lang="it-IT" sz="1400" dirty="0"/>
          </a:p>
          <a:p>
            <a:pPr>
              <a:buFont typeface="Wingdings" charset="0"/>
              <a:buChar char="à"/>
            </a:pPr>
            <a:endParaRPr lang="it-IT" sz="1400" dirty="0" smtClean="0"/>
          </a:p>
          <a:p>
            <a:pPr>
              <a:buFont typeface="Wingdings" charset="0"/>
              <a:buChar char="à"/>
            </a:pPr>
            <a:endParaRPr lang="it-IT" sz="1400" dirty="0"/>
          </a:p>
          <a:p>
            <a:pPr>
              <a:buFont typeface="Wingdings" charset="0"/>
              <a:buChar char="à"/>
            </a:pPr>
            <a:endParaRPr lang="it-IT" sz="1400" dirty="0" smtClean="0"/>
          </a:p>
          <a:p>
            <a:pPr>
              <a:buFont typeface="Wingdings" charset="0"/>
              <a:buChar char="à"/>
            </a:pPr>
            <a:endParaRPr lang="it-IT" sz="1400" dirty="0"/>
          </a:p>
          <a:p>
            <a:pPr>
              <a:buFont typeface="Wingdings" charset="0"/>
              <a:buChar char="à"/>
            </a:pPr>
            <a:endParaRPr lang="it-IT" sz="1400" dirty="0" smtClean="0"/>
          </a:p>
          <a:p>
            <a:pPr>
              <a:buFont typeface="Wingdings" charset="0"/>
              <a:buChar char="à"/>
            </a:pPr>
            <a:endParaRPr lang="it-IT" sz="1400" dirty="0"/>
          </a:p>
          <a:p>
            <a:pPr>
              <a:buFont typeface="Wingdings" charset="0"/>
              <a:buChar char="à"/>
            </a:pPr>
            <a:endParaRPr lang="it-IT" sz="1400" dirty="0" smtClean="0"/>
          </a:p>
          <a:p>
            <a:pPr>
              <a:buFont typeface="Wingdings" charset="0"/>
              <a:buChar char="à"/>
            </a:pPr>
            <a:endParaRPr lang="it-IT" sz="1400" dirty="0"/>
          </a:p>
          <a:p>
            <a:pPr>
              <a:buFont typeface="Wingdings" charset="0"/>
              <a:buChar char="à"/>
            </a:pPr>
            <a:endParaRPr lang="it-IT" sz="1400" dirty="0" smtClean="0"/>
          </a:p>
          <a:p>
            <a:pPr>
              <a:buFont typeface="Wingdings" charset="0"/>
              <a:buChar char="à"/>
            </a:pPr>
            <a:endParaRPr lang="it-IT" sz="1400" dirty="0"/>
          </a:p>
          <a:p>
            <a:pPr>
              <a:buFont typeface="Wingdings" charset="0"/>
              <a:buChar char="à"/>
            </a:pPr>
            <a:endParaRPr lang="it-IT" sz="1400" dirty="0" smtClean="0"/>
          </a:p>
          <a:p>
            <a:pPr>
              <a:buFont typeface="Wingdings" charset="0"/>
              <a:buChar char="à"/>
            </a:pPr>
            <a:endParaRPr lang="it-IT" sz="1400" dirty="0"/>
          </a:p>
          <a:p>
            <a:pPr>
              <a:buFont typeface="Wingdings" charset="0"/>
              <a:buChar char="à"/>
            </a:pPr>
            <a:endParaRPr lang="it-IT" sz="1400" dirty="0" smtClean="0"/>
          </a:p>
          <a:p>
            <a:pPr>
              <a:buFont typeface="Wingdings" charset="0"/>
              <a:buChar char="à"/>
            </a:pPr>
            <a:endParaRPr lang="it-IT" sz="1400" dirty="0"/>
          </a:p>
          <a:p>
            <a:pPr>
              <a:buFont typeface="Wingdings" charset="0"/>
              <a:buChar char="à"/>
            </a:pPr>
            <a:endParaRPr lang="it-IT" sz="1400" dirty="0" smtClean="0"/>
          </a:p>
          <a:p>
            <a:pPr>
              <a:buFont typeface="Wingdings" charset="0"/>
              <a:buChar char="à"/>
            </a:pPr>
            <a:endParaRPr lang="it-IT" sz="1400" dirty="0"/>
          </a:p>
          <a:p>
            <a:pPr>
              <a:buFont typeface="Wingdings" charset="0"/>
              <a:buChar char="à"/>
            </a:pPr>
            <a:endParaRPr lang="it-IT" sz="1400" dirty="0" smtClean="0"/>
          </a:p>
          <a:p>
            <a:pPr>
              <a:buFont typeface="Wingdings" charset="0"/>
              <a:buChar char="à"/>
            </a:pPr>
            <a:endParaRPr lang="it-IT" sz="1400" dirty="0"/>
          </a:p>
          <a:p>
            <a:pPr>
              <a:buFont typeface="Wingdings" charset="0"/>
              <a:buChar char="à"/>
            </a:pPr>
            <a:endParaRPr lang="it-IT" sz="1400" dirty="0" smtClean="0"/>
          </a:p>
          <a:p>
            <a:pPr>
              <a:buFont typeface="Wingdings" charset="0"/>
              <a:buChar char="à"/>
            </a:pPr>
            <a:endParaRPr lang="it-IT" sz="1400" dirty="0"/>
          </a:p>
          <a:p>
            <a:pPr marL="0" indent="0">
              <a:buNone/>
            </a:pPr>
            <a:r>
              <a:rPr lang="it-IT" sz="1800" dirty="0" smtClean="0"/>
              <a:t>N.B. tra parentesi sono le risposte del sottogruppo formato da alunne e alunni con valutazione ottimo in uscita dalla scuola media</a:t>
            </a:r>
            <a:endParaRPr lang="it-IT" sz="1800" dirty="0"/>
          </a:p>
          <a:p>
            <a:endParaRPr lang="it-IT" sz="1800" dirty="0" smtClean="0"/>
          </a:p>
          <a:p>
            <a:endParaRPr lang="it-IT" dirty="0"/>
          </a:p>
          <a:p>
            <a:endParaRPr lang="it-IT" dirty="0" smtClean="0"/>
          </a:p>
          <a:p>
            <a:endParaRPr lang="it-IT" dirty="0"/>
          </a:p>
          <a:p>
            <a:endParaRPr lang="it-IT" dirty="0" smtClean="0"/>
          </a:p>
          <a:p>
            <a:endParaRPr lang="it-IT" dirty="0"/>
          </a:p>
          <a:p>
            <a:pPr marL="0" indent="0">
              <a:buNone/>
            </a:pPr>
            <a:endParaRPr lang="it-IT" dirty="0"/>
          </a:p>
          <a:p>
            <a:pPr marL="0" indent="0">
              <a:buNone/>
            </a:pPr>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p:txBody>
      </p:sp>
      <p:graphicFrame>
        <p:nvGraphicFramePr>
          <p:cNvPr id="2" name="Tabella 1"/>
          <p:cNvGraphicFramePr>
            <a:graphicFrameLocks noGrp="1"/>
          </p:cNvGraphicFramePr>
          <p:nvPr>
            <p:extLst>
              <p:ext uri="{D42A27DB-BD31-4B8C-83A1-F6EECF244321}">
                <p14:modId xmlns:p14="http://schemas.microsoft.com/office/powerpoint/2010/main" val="3284886725"/>
              </p:ext>
            </p:extLst>
          </p:nvPr>
        </p:nvGraphicFramePr>
        <p:xfrm>
          <a:off x="440706" y="1467406"/>
          <a:ext cx="7869968" cy="4248908"/>
        </p:xfrm>
        <a:graphic>
          <a:graphicData uri="http://schemas.openxmlformats.org/drawingml/2006/table">
            <a:tbl>
              <a:tblPr firstRow="1" bandRow="1">
                <a:tableStyleId>{2D5ABB26-0587-4C30-8999-92F81FD0307C}</a:tableStyleId>
              </a:tblPr>
              <a:tblGrid>
                <a:gridCol w="1954821"/>
                <a:gridCol w="1012950"/>
                <a:gridCol w="1030722"/>
                <a:gridCol w="1063649"/>
                <a:gridCol w="1469072"/>
                <a:gridCol w="1338754"/>
              </a:tblGrid>
              <a:tr h="332988">
                <a:tc>
                  <a:txBody>
                    <a:bodyPr/>
                    <a:lstStyle/>
                    <a:p>
                      <a:endParaRPr lang="it-IT" sz="1400" dirty="0"/>
                    </a:p>
                  </a:txBody>
                  <a:tcPr/>
                </a:tc>
                <a:tc>
                  <a:txBody>
                    <a:bodyPr/>
                    <a:lstStyle/>
                    <a:p>
                      <a:r>
                        <a:rPr lang="it-IT" sz="1400" dirty="0" smtClean="0"/>
                        <a:t>In </a:t>
                      </a:r>
                      <a:r>
                        <a:rPr lang="it-IT" sz="1400" dirty="0" err="1" smtClean="0"/>
                        <a:t>N</a:t>
                      </a:r>
                      <a:r>
                        <a:rPr lang="it-IT" sz="1400" dirty="0" smtClean="0"/>
                        <a:t> e in </a:t>
                      </a:r>
                      <a:r>
                        <a:rPr lang="it-IT" sz="1400" dirty="0" err="1" smtClean="0"/>
                        <a:t>Q</a:t>
                      </a:r>
                      <a:endParaRPr lang="it-IT" sz="1400" dirty="0"/>
                    </a:p>
                  </a:txBody>
                  <a:tcPr/>
                </a:tc>
                <a:tc>
                  <a:txBody>
                    <a:bodyPr/>
                    <a:lstStyle/>
                    <a:p>
                      <a:r>
                        <a:rPr lang="it-IT" sz="1400" dirty="0" smtClean="0"/>
                        <a:t>Solo in </a:t>
                      </a:r>
                      <a:r>
                        <a:rPr lang="it-IT" sz="1400" dirty="0" err="1" smtClean="0"/>
                        <a:t>N</a:t>
                      </a:r>
                      <a:endParaRPr lang="it-IT" sz="1400" dirty="0"/>
                    </a:p>
                  </a:txBody>
                  <a:tcPr/>
                </a:tc>
                <a:tc>
                  <a:txBody>
                    <a:bodyPr/>
                    <a:lstStyle/>
                    <a:p>
                      <a:r>
                        <a:rPr lang="it-IT" sz="1400" dirty="0" smtClean="0"/>
                        <a:t>Solo in </a:t>
                      </a:r>
                      <a:r>
                        <a:rPr lang="it-IT" sz="1400" dirty="0" err="1" smtClean="0"/>
                        <a:t>Q</a:t>
                      </a:r>
                      <a:endParaRPr lang="it-IT" sz="1400" dirty="0"/>
                    </a:p>
                  </a:txBody>
                  <a:tcPr/>
                </a:tc>
                <a:tc>
                  <a:txBody>
                    <a:bodyPr/>
                    <a:lstStyle/>
                    <a:p>
                      <a:r>
                        <a:rPr lang="it-IT" sz="1400" dirty="0" smtClean="0"/>
                        <a:t>Né in </a:t>
                      </a:r>
                      <a:r>
                        <a:rPr lang="it-IT" sz="1400" dirty="0" err="1" smtClean="0"/>
                        <a:t>N</a:t>
                      </a:r>
                      <a:r>
                        <a:rPr lang="it-IT" sz="1400" dirty="0" smtClean="0"/>
                        <a:t> né</a:t>
                      </a:r>
                      <a:r>
                        <a:rPr lang="it-IT" sz="1400" baseline="0" dirty="0" smtClean="0"/>
                        <a:t> in </a:t>
                      </a:r>
                      <a:r>
                        <a:rPr lang="it-IT" sz="1400" baseline="0" dirty="0" err="1" smtClean="0"/>
                        <a:t>Q</a:t>
                      </a:r>
                      <a:r>
                        <a:rPr lang="it-IT" sz="1400" baseline="0" dirty="0" smtClean="0"/>
                        <a:t> </a:t>
                      </a:r>
                      <a:endParaRPr lang="it-IT" sz="1400" dirty="0"/>
                    </a:p>
                  </a:txBody>
                  <a:tcPr/>
                </a:tc>
                <a:tc>
                  <a:txBody>
                    <a:bodyPr/>
                    <a:lstStyle/>
                    <a:p>
                      <a:r>
                        <a:rPr lang="it-IT" sz="1400" dirty="0" smtClean="0"/>
                        <a:t>Non risponde</a:t>
                      </a:r>
                      <a:endParaRPr lang="it-IT" sz="1400" dirty="0"/>
                    </a:p>
                  </a:txBody>
                  <a:tcPr/>
                </a:tc>
              </a:tr>
              <a:tr h="656853">
                <a:tc>
                  <a:txBody>
                    <a:bodyPr/>
                    <a:lstStyle/>
                    <a:p>
                      <a:r>
                        <a:rPr lang="it-IT" sz="1400" dirty="0" smtClean="0"/>
                        <a:t>Tra due numeri qualsiasi ce ne sono infiniti</a:t>
                      </a:r>
                      <a:endParaRPr lang="it-IT" sz="1400" dirty="0"/>
                    </a:p>
                  </a:txBody>
                  <a:tcPr/>
                </a:tc>
                <a:tc>
                  <a:txBody>
                    <a:bodyPr/>
                    <a:lstStyle/>
                    <a:p>
                      <a:endParaRPr lang="it-IT" sz="1400" dirty="0"/>
                    </a:p>
                  </a:txBody>
                  <a:tcPr/>
                </a:tc>
                <a:tc>
                  <a:txBody>
                    <a:bodyPr/>
                    <a:lstStyle/>
                    <a:p>
                      <a:endParaRPr lang="it-IT" sz="1400" dirty="0"/>
                    </a:p>
                  </a:txBody>
                  <a:tcPr/>
                </a:tc>
                <a:tc>
                  <a:txBody>
                    <a:bodyPr/>
                    <a:lstStyle/>
                    <a:p>
                      <a:endParaRPr lang="it-IT" sz="1400" dirty="0"/>
                    </a:p>
                  </a:txBody>
                  <a:tcPr/>
                </a:tc>
                <a:tc>
                  <a:txBody>
                    <a:bodyPr/>
                    <a:lstStyle/>
                    <a:p>
                      <a:endParaRPr lang="it-IT" sz="1400" dirty="0"/>
                    </a:p>
                  </a:txBody>
                  <a:tcPr/>
                </a:tc>
                <a:tc>
                  <a:txBody>
                    <a:bodyPr/>
                    <a:lstStyle/>
                    <a:p>
                      <a:endParaRPr lang="it-IT" sz="1400"/>
                    </a:p>
                  </a:txBody>
                  <a:tcPr/>
                </a:tc>
              </a:tr>
              <a:tr h="848436">
                <a:tc>
                  <a:txBody>
                    <a:bodyPr/>
                    <a:lstStyle/>
                    <a:p>
                      <a:r>
                        <a:rPr lang="it-IT" sz="1400" dirty="0" smtClean="0"/>
                        <a:t>Il prodotto di due elementi dell’insieme è ancora un elemento dell’insieme</a:t>
                      </a:r>
                      <a:endParaRPr lang="it-IT" sz="1400" dirty="0"/>
                    </a:p>
                  </a:txBody>
                  <a:tcPr/>
                </a:tc>
                <a:tc>
                  <a:txBody>
                    <a:bodyPr/>
                    <a:lstStyle/>
                    <a:p>
                      <a:endParaRPr lang="it-IT" sz="1400" dirty="0"/>
                    </a:p>
                  </a:txBody>
                  <a:tcPr/>
                </a:tc>
                <a:tc>
                  <a:txBody>
                    <a:bodyPr/>
                    <a:lstStyle/>
                    <a:p>
                      <a:endParaRPr lang="it-IT" sz="1400"/>
                    </a:p>
                  </a:txBody>
                  <a:tcPr/>
                </a:tc>
                <a:tc>
                  <a:txBody>
                    <a:bodyPr/>
                    <a:lstStyle/>
                    <a:p>
                      <a:endParaRPr lang="it-IT" sz="1400" dirty="0"/>
                    </a:p>
                  </a:txBody>
                  <a:tcPr/>
                </a:tc>
                <a:tc>
                  <a:txBody>
                    <a:bodyPr/>
                    <a:lstStyle/>
                    <a:p>
                      <a:endParaRPr lang="it-IT" sz="1400" dirty="0"/>
                    </a:p>
                  </a:txBody>
                  <a:tcPr/>
                </a:tc>
                <a:tc>
                  <a:txBody>
                    <a:bodyPr/>
                    <a:lstStyle/>
                    <a:p>
                      <a:endParaRPr lang="it-IT" sz="1400"/>
                    </a:p>
                  </a:txBody>
                  <a:tcPr/>
                </a:tc>
              </a:tr>
              <a:tr h="332988">
                <a:tc>
                  <a:txBody>
                    <a:bodyPr/>
                    <a:lstStyle/>
                    <a:p>
                      <a:r>
                        <a:rPr lang="it-IT" sz="1400" dirty="0" smtClean="0"/>
                        <a:t>È un insieme ordinato</a:t>
                      </a:r>
                      <a:endParaRPr lang="it-IT" sz="1400" dirty="0"/>
                    </a:p>
                  </a:txBody>
                  <a:tcPr/>
                </a:tc>
                <a:tc>
                  <a:txBody>
                    <a:bodyPr/>
                    <a:lstStyle/>
                    <a:p>
                      <a:endParaRPr lang="it-IT" sz="1400"/>
                    </a:p>
                  </a:txBody>
                  <a:tcPr/>
                </a:tc>
                <a:tc>
                  <a:txBody>
                    <a:bodyPr/>
                    <a:lstStyle/>
                    <a:p>
                      <a:endParaRPr lang="it-IT" sz="1400"/>
                    </a:p>
                  </a:txBody>
                  <a:tcPr/>
                </a:tc>
                <a:tc>
                  <a:txBody>
                    <a:bodyPr/>
                    <a:lstStyle/>
                    <a:p>
                      <a:endParaRPr lang="it-IT" sz="1400"/>
                    </a:p>
                  </a:txBody>
                  <a:tcPr/>
                </a:tc>
                <a:tc>
                  <a:txBody>
                    <a:bodyPr/>
                    <a:lstStyle/>
                    <a:p>
                      <a:endParaRPr lang="it-IT" sz="1400" dirty="0"/>
                    </a:p>
                  </a:txBody>
                  <a:tcPr/>
                </a:tc>
                <a:tc>
                  <a:txBody>
                    <a:bodyPr/>
                    <a:lstStyle/>
                    <a:p>
                      <a:endParaRPr lang="it-IT" sz="1400"/>
                    </a:p>
                  </a:txBody>
                  <a:tcPr/>
                </a:tc>
              </a:tr>
              <a:tr h="656853">
                <a:tc>
                  <a:txBody>
                    <a:bodyPr/>
                    <a:lstStyle/>
                    <a:p>
                      <a:r>
                        <a:rPr lang="it-IT" sz="1400" dirty="0" smtClean="0"/>
                        <a:t>Ogni elemento dell’insieme ha un immediato successivo</a:t>
                      </a:r>
                      <a:endParaRPr lang="it-IT" sz="1400" dirty="0"/>
                    </a:p>
                  </a:txBody>
                  <a:tcPr/>
                </a:tc>
                <a:tc>
                  <a:txBody>
                    <a:bodyPr/>
                    <a:lstStyle/>
                    <a:p>
                      <a:endParaRPr lang="it-IT" sz="1400"/>
                    </a:p>
                  </a:txBody>
                  <a:tcPr/>
                </a:tc>
                <a:tc>
                  <a:txBody>
                    <a:bodyPr/>
                    <a:lstStyle/>
                    <a:p>
                      <a:endParaRPr lang="it-IT" sz="1400"/>
                    </a:p>
                  </a:txBody>
                  <a:tcPr/>
                </a:tc>
                <a:tc>
                  <a:txBody>
                    <a:bodyPr/>
                    <a:lstStyle/>
                    <a:p>
                      <a:endParaRPr lang="it-IT" sz="1400"/>
                    </a:p>
                  </a:txBody>
                  <a:tcPr/>
                </a:tc>
                <a:tc>
                  <a:txBody>
                    <a:bodyPr/>
                    <a:lstStyle/>
                    <a:p>
                      <a:endParaRPr lang="it-IT" sz="1400"/>
                    </a:p>
                  </a:txBody>
                  <a:tcPr/>
                </a:tc>
                <a:tc>
                  <a:txBody>
                    <a:bodyPr/>
                    <a:lstStyle/>
                    <a:p>
                      <a:endParaRPr lang="it-IT" sz="1400" dirty="0"/>
                    </a:p>
                  </a:txBody>
                  <a:tcPr/>
                </a:tc>
              </a:tr>
              <a:tr h="656853">
                <a:tc>
                  <a:txBody>
                    <a:bodyPr/>
                    <a:lstStyle/>
                    <a:p>
                      <a:r>
                        <a:rPr lang="it-IT" sz="1400" dirty="0" smtClean="0"/>
                        <a:t>Nell’insieme esiste un numero più grande di tutti</a:t>
                      </a:r>
                      <a:endParaRPr lang="it-IT" sz="1400" dirty="0"/>
                    </a:p>
                  </a:txBody>
                  <a:tcPr/>
                </a:tc>
                <a:tc>
                  <a:txBody>
                    <a:bodyPr/>
                    <a:lstStyle/>
                    <a:p>
                      <a:endParaRPr lang="it-IT" sz="1400"/>
                    </a:p>
                  </a:txBody>
                  <a:tcPr/>
                </a:tc>
                <a:tc>
                  <a:txBody>
                    <a:bodyPr/>
                    <a:lstStyle/>
                    <a:p>
                      <a:endParaRPr lang="it-IT" sz="1400"/>
                    </a:p>
                  </a:txBody>
                  <a:tcPr/>
                </a:tc>
                <a:tc>
                  <a:txBody>
                    <a:bodyPr/>
                    <a:lstStyle/>
                    <a:p>
                      <a:endParaRPr lang="it-IT" sz="1400" dirty="0"/>
                    </a:p>
                  </a:txBody>
                  <a:tcPr/>
                </a:tc>
                <a:tc>
                  <a:txBody>
                    <a:bodyPr/>
                    <a:lstStyle/>
                    <a:p>
                      <a:endParaRPr lang="it-IT" sz="1400"/>
                    </a:p>
                  </a:txBody>
                  <a:tcPr/>
                </a:tc>
                <a:tc>
                  <a:txBody>
                    <a:bodyPr/>
                    <a:lstStyle/>
                    <a:p>
                      <a:endParaRPr lang="it-IT" sz="1400"/>
                    </a:p>
                  </a:txBody>
                  <a:tcPr/>
                </a:tc>
              </a:tr>
              <a:tr h="332988">
                <a:tc>
                  <a:txBody>
                    <a:bodyPr/>
                    <a:lstStyle/>
                    <a:p>
                      <a:r>
                        <a:rPr lang="it-IT" sz="1400" dirty="0" smtClean="0"/>
                        <a:t>L’insieme ha sottoinsiemi infiniti</a:t>
                      </a:r>
                      <a:endParaRPr lang="it-IT" sz="1400" dirty="0"/>
                    </a:p>
                  </a:txBody>
                  <a:tcPr/>
                </a:tc>
                <a:tc>
                  <a:txBody>
                    <a:bodyPr/>
                    <a:lstStyle/>
                    <a:p>
                      <a:endParaRPr lang="it-IT" sz="1400"/>
                    </a:p>
                  </a:txBody>
                  <a:tcPr/>
                </a:tc>
                <a:tc>
                  <a:txBody>
                    <a:bodyPr/>
                    <a:lstStyle/>
                    <a:p>
                      <a:endParaRPr lang="it-IT" sz="1400" dirty="0"/>
                    </a:p>
                  </a:txBody>
                  <a:tcPr/>
                </a:tc>
                <a:tc>
                  <a:txBody>
                    <a:bodyPr/>
                    <a:lstStyle/>
                    <a:p>
                      <a:endParaRPr lang="it-IT" sz="1400"/>
                    </a:p>
                  </a:txBody>
                  <a:tcPr/>
                </a:tc>
                <a:tc>
                  <a:txBody>
                    <a:bodyPr/>
                    <a:lstStyle/>
                    <a:p>
                      <a:endParaRPr lang="it-IT" sz="1400" dirty="0"/>
                    </a:p>
                  </a:txBody>
                  <a:tcPr/>
                </a:tc>
                <a:tc>
                  <a:txBody>
                    <a:bodyPr/>
                    <a:lstStyle/>
                    <a:p>
                      <a:endParaRPr lang="it-IT" sz="1400" dirty="0"/>
                    </a:p>
                  </a:txBody>
                  <a:tcPr/>
                </a:tc>
              </a:tr>
            </a:tbl>
          </a:graphicData>
        </a:graphic>
      </p:graphicFrame>
      <p:graphicFrame>
        <p:nvGraphicFramePr>
          <p:cNvPr id="4" name="Tabella 3"/>
          <p:cNvGraphicFramePr>
            <a:graphicFrameLocks noGrp="1"/>
          </p:cNvGraphicFramePr>
          <p:nvPr>
            <p:extLst>
              <p:ext uri="{D42A27DB-BD31-4B8C-83A1-F6EECF244321}">
                <p14:modId xmlns:p14="http://schemas.microsoft.com/office/powerpoint/2010/main" val="1869325638"/>
              </p:ext>
            </p:extLst>
          </p:nvPr>
        </p:nvGraphicFramePr>
        <p:xfrm>
          <a:off x="440706" y="1514482"/>
          <a:ext cx="7657971" cy="4190063"/>
        </p:xfrm>
        <a:graphic>
          <a:graphicData uri="http://schemas.openxmlformats.org/drawingml/2006/table">
            <a:tbl>
              <a:tblPr firstRow="1" bandRow="1">
                <a:tableStyleId>{5940675A-B579-460E-94D1-54222C63F5DA}</a:tableStyleId>
              </a:tblPr>
              <a:tblGrid>
                <a:gridCol w="1967455"/>
                <a:gridCol w="1054733"/>
                <a:gridCol w="906515"/>
                <a:gridCol w="1176612"/>
                <a:gridCol w="1276328"/>
                <a:gridCol w="1276328"/>
              </a:tblGrid>
              <a:tr h="4190063">
                <a:tc>
                  <a:txBody>
                    <a:bodyPr/>
                    <a:lstStyle/>
                    <a:p>
                      <a:endParaRPr lang="it-IT" dirty="0"/>
                    </a:p>
                  </a:txBody>
                  <a:tcPr/>
                </a:tc>
                <a:tc>
                  <a:txBody>
                    <a:bodyPr/>
                    <a:lstStyle/>
                    <a:p>
                      <a:endParaRPr lang="it-IT" dirty="0"/>
                    </a:p>
                  </a:txBody>
                  <a:tcPr/>
                </a:tc>
                <a:tc>
                  <a:txBody>
                    <a:bodyPr/>
                    <a:lstStyle/>
                    <a:p>
                      <a:endParaRPr lang="it-IT" dirty="0"/>
                    </a:p>
                  </a:txBody>
                  <a:tcPr/>
                </a:tc>
                <a:tc>
                  <a:txBody>
                    <a:bodyPr/>
                    <a:lstStyle/>
                    <a:p>
                      <a:endParaRPr lang="it-IT" dirty="0"/>
                    </a:p>
                  </a:txBody>
                  <a:tcPr/>
                </a:tc>
                <a:tc>
                  <a:txBody>
                    <a:bodyPr/>
                    <a:lstStyle/>
                    <a:p>
                      <a:endParaRPr lang="it-IT" dirty="0"/>
                    </a:p>
                  </a:txBody>
                  <a:tcPr/>
                </a:tc>
                <a:tc>
                  <a:txBody>
                    <a:bodyPr/>
                    <a:lstStyle/>
                    <a:p>
                      <a:endParaRPr lang="it-IT" dirty="0"/>
                    </a:p>
                  </a:txBody>
                  <a:tcPr/>
                </a:tc>
              </a:tr>
            </a:tbl>
          </a:graphicData>
        </a:graphic>
      </p:graphicFrame>
      <p:cxnSp>
        <p:nvCxnSpPr>
          <p:cNvPr id="8" name="Connettore 1 7"/>
          <p:cNvCxnSpPr/>
          <p:nvPr/>
        </p:nvCxnSpPr>
        <p:spPr>
          <a:xfrm>
            <a:off x="440706" y="1804885"/>
            <a:ext cx="7657971" cy="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Connettore 1 9"/>
          <p:cNvCxnSpPr/>
          <p:nvPr/>
        </p:nvCxnSpPr>
        <p:spPr>
          <a:xfrm>
            <a:off x="440706" y="2382150"/>
            <a:ext cx="7657971" cy="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Connettore 1 11"/>
          <p:cNvCxnSpPr/>
          <p:nvPr/>
        </p:nvCxnSpPr>
        <p:spPr>
          <a:xfrm>
            <a:off x="440706" y="3412346"/>
            <a:ext cx="7657971" cy="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Connettore 1 13"/>
          <p:cNvCxnSpPr/>
          <p:nvPr/>
        </p:nvCxnSpPr>
        <p:spPr>
          <a:xfrm>
            <a:off x="440706" y="3740943"/>
            <a:ext cx="7657971" cy="0"/>
          </a:xfrm>
          <a:prstGeom prst="line">
            <a:avLst/>
          </a:prstGeom>
          <a:ln w="63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6" name="Connettore 1 15"/>
          <p:cNvCxnSpPr/>
          <p:nvPr/>
        </p:nvCxnSpPr>
        <p:spPr>
          <a:xfrm>
            <a:off x="440706" y="4486947"/>
            <a:ext cx="7657971" cy="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Connettore 1 17"/>
          <p:cNvCxnSpPr/>
          <p:nvPr/>
        </p:nvCxnSpPr>
        <p:spPr>
          <a:xfrm>
            <a:off x="440706" y="5212880"/>
            <a:ext cx="7657971" cy="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5" name="CasellaDiTesto 4"/>
          <p:cNvSpPr txBox="1"/>
          <p:nvPr/>
        </p:nvSpPr>
        <p:spPr>
          <a:xfrm>
            <a:off x="2622087" y="1914851"/>
            <a:ext cx="716976" cy="307777"/>
          </a:xfrm>
          <a:prstGeom prst="rect">
            <a:avLst/>
          </a:prstGeom>
          <a:noFill/>
        </p:spPr>
        <p:txBody>
          <a:bodyPr wrap="square" rtlCol="0">
            <a:spAutoFit/>
          </a:bodyPr>
          <a:lstStyle/>
          <a:p>
            <a:r>
              <a:rPr lang="it-IT" sz="1400" b="1" dirty="0" smtClean="0">
                <a:solidFill>
                  <a:srgbClr val="FF0000"/>
                </a:solidFill>
              </a:rPr>
              <a:t>20 (6)</a:t>
            </a:r>
            <a:endParaRPr lang="it-IT" sz="1400" b="1" dirty="0">
              <a:solidFill>
                <a:srgbClr val="FF0000"/>
              </a:solidFill>
            </a:endParaRPr>
          </a:p>
        </p:txBody>
      </p:sp>
      <p:sp>
        <p:nvSpPr>
          <p:cNvPr id="6" name="CasellaDiTesto 5"/>
          <p:cNvSpPr txBox="1"/>
          <p:nvPr/>
        </p:nvSpPr>
        <p:spPr>
          <a:xfrm>
            <a:off x="2581115" y="2744728"/>
            <a:ext cx="698115" cy="307777"/>
          </a:xfrm>
          <a:prstGeom prst="rect">
            <a:avLst/>
          </a:prstGeom>
          <a:noFill/>
        </p:spPr>
        <p:txBody>
          <a:bodyPr wrap="none" rtlCol="0">
            <a:spAutoFit/>
          </a:bodyPr>
          <a:lstStyle/>
          <a:p>
            <a:r>
              <a:rPr lang="it-IT" sz="1400" dirty="0" smtClean="0"/>
              <a:t>33 (10)</a:t>
            </a:r>
            <a:endParaRPr lang="it-IT" sz="1400" dirty="0"/>
          </a:p>
        </p:txBody>
      </p:sp>
      <p:sp>
        <p:nvSpPr>
          <p:cNvPr id="7" name="CasellaDiTesto 6"/>
          <p:cNvSpPr txBox="1"/>
          <p:nvPr/>
        </p:nvSpPr>
        <p:spPr>
          <a:xfrm>
            <a:off x="3738522" y="1925093"/>
            <a:ext cx="275661" cy="307777"/>
          </a:xfrm>
          <a:prstGeom prst="rect">
            <a:avLst/>
          </a:prstGeom>
          <a:noFill/>
        </p:spPr>
        <p:txBody>
          <a:bodyPr wrap="none" rtlCol="0">
            <a:spAutoFit/>
          </a:bodyPr>
          <a:lstStyle/>
          <a:p>
            <a:r>
              <a:rPr lang="it-IT" sz="1400" dirty="0" smtClean="0"/>
              <a:t>1</a:t>
            </a:r>
            <a:endParaRPr lang="it-IT" sz="1400" dirty="0"/>
          </a:p>
        </p:txBody>
      </p:sp>
      <p:sp>
        <p:nvSpPr>
          <p:cNvPr id="9" name="CasellaDiTesto 8"/>
          <p:cNvSpPr txBox="1"/>
          <p:nvPr/>
        </p:nvSpPr>
        <p:spPr>
          <a:xfrm>
            <a:off x="4660346" y="1925407"/>
            <a:ext cx="607120" cy="307777"/>
          </a:xfrm>
          <a:prstGeom prst="rect">
            <a:avLst/>
          </a:prstGeom>
          <a:noFill/>
        </p:spPr>
        <p:txBody>
          <a:bodyPr wrap="none" rtlCol="0">
            <a:spAutoFit/>
          </a:bodyPr>
          <a:lstStyle/>
          <a:p>
            <a:r>
              <a:rPr lang="it-IT" sz="1400" dirty="0" smtClean="0"/>
              <a:t>17 (4)</a:t>
            </a:r>
            <a:endParaRPr lang="it-IT" sz="1400" dirty="0"/>
          </a:p>
        </p:txBody>
      </p:sp>
      <p:sp>
        <p:nvSpPr>
          <p:cNvPr id="11" name="CasellaDiTesto 10"/>
          <p:cNvSpPr txBox="1"/>
          <p:nvPr/>
        </p:nvSpPr>
        <p:spPr>
          <a:xfrm>
            <a:off x="5899682" y="1935645"/>
            <a:ext cx="607120" cy="307777"/>
          </a:xfrm>
          <a:prstGeom prst="rect">
            <a:avLst/>
          </a:prstGeom>
          <a:noFill/>
        </p:spPr>
        <p:txBody>
          <a:bodyPr wrap="none" rtlCol="0">
            <a:spAutoFit/>
          </a:bodyPr>
          <a:lstStyle/>
          <a:p>
            <a:r>
              <a:rPr lang="it-IT" sz="1400" b="1" dirty="0" smtClean="0">
                <a:solidFill>
                  <a:srgbClr val="FF0000"/>
                </a:solidFill>
              </a:rPr>
              <a:t>16 (6)</a:t>
            </a:r>
            <a:endParaRPr lang="it-IT" sz="1400" b="1" dirty="0">
              <a:solidFill>
                <a:srgbClr val="FF0000"/>
              </a:solidFill>
            </a:endParaRPr>
          </a:p>
        </p:txBody>
      </p:sp>
      <p:sp>
        <p:nvSpPr>
          <p:cNvPr id="13" name="CasellaDiTesto 12"/>
          <p:cNvSpPr txBox="1"/>
          <p:nvPr/>
        </p:nvSpPr>
        <p:spPr>
          <a:xfrm>
            <a:off x="7292673" y="1935645"/>
            <a:ext cx="275661" cy="307777"/>
          </a:xfrm>
          <a:prstGeom prst="rect">
            <a:avLst/>
          </a:prstGeom>
          <a:noFill/>
        </p:spPr>
        <p:txBody>
          <a:bodyPr wrap="none" rtlCol="0">
            <a:spAutoFit/>
          </a:bodyPr>
          <a:lstStyle/>
          <a:p>
            <a:r>
              <a:rPr lang="it-IT" sz="1400" dirty="0" smtClean="0"/>
              <a:t>2</a:t>
            </a:r>
            <a:endParaRPr lang="it-IT" sz="1400" dirty="0"/>
          </a:p>
        </p:txBody>
      </p:sp>
      <p:sp>
        <p:nvSpPr>
          <p:cNvPr id="15" name="CasellaDiTesto 14"/>
          <p:cNvSpPr txBox="1"/>
          <p:nvPr/>
        </p:nvSpPr>
        <p:spPr>
          <a:xfrm>
            <a:off x="3650272" y="2765212"/>
            <a:ext cx="607120" cy="307777"/>
          </a:xfrm>
          <a:prstGeom prst="rect">
            <a:avLst/>
          </a:prstGeom>
          <a:noFill/>
        </p:spPr>
        <p:txBody>
          <a:bodyPr wrap="none" rtlCol="0">
            <a:spAutoFit/>
          </a:bodyPr>
          <a:lstStyle/>
          <a:p>
            <a:r>
              <a:rPr lang="it-IT" sz="1400" b="1" dirty="0" smtClean="0">
                <a:solidFill>
                  <a:srgbClr val="FF0000"/>
                </a:solidFill>
              </a:rPr>
              <a:t>17 (5)</a:t>
            </a:r>
            <a:endParaRPr lang="it-IT" sz="1400" b="1" dirty="0">
              <a:solidFill>
                <a:srgbClr val="FF0000"/>
              </a:solidFill>
            </a:endParaRPr>
          </a:p>
        </p:txBody>
      </p:sp>
      <p:sp>
        <p:nvSpPr>
          <p:cNvPr id="17" name="CasellaDiTesto 16"/>
          <p:cNvSpPr txBox="1"/>
          <p:nvPr/>
        </p:nvSpPr>
        <p:spPr>
          <a:xfrm>
            <a:off x="4854949" y="2775454"/>
            <a:ext cx="275661" cy="307777"/>
          </a:xfrm>
          <a:prstGeom prst="rect">
            <a:avLst/>
          </a:prstGeom>
          <a:noFill/>
        </p:spPr>
        <p:txBody>
          <a:bodyPr wrap="none" rtlCol="0">
            <a:spAutoFit/>
          </a:bodyPr>
          <a:lstStyle/>
          <a:p>
            <a:r>
              <a:rPr lang="it-IT" sz="1400" dirty="0" smtClean="0"/>
              <a:t>2</a:t>
            </a:r>
            <a:endParaRPr lang="it-IT" sz="1400" dirty="0"/>
          </a:p>
        </p:txBody>
      </p:sp>
      <p:sp>
        <p:nvSpPr>
          <p:cNvPr id="19" name="CasellaDiTesto 18"/>
          <p:cNvSpPr txBox="1"/>
          <p:nvPr/>
        </p:nvSpPr>
        <p:spPr>
          <a:xfrm>
            <a:off x="6063570" y="2765212"/>
            <a:ext cx="275661" cy="307777"/>
          </a:xfrm>
          <a:prstGeom prst="rect">
            <a:avLst/>
          </a:prstGeom>
          <a:noFill/>
        </p:spPr>
        <p:txBody>
          <a:bodyPr wrap="none" rtlCol="0">
            <a:spAutoFit/>
          </a:bodyPr>
          <a:lstStyle/>
          <a:p>
            <a:r>
              <a:rPr lang="it-IT" sz="1400" dirty="0" smtClean="0"/>
              <a:t>2</a:t>
            </a:r>
            <a:endParaRPr lang="it-IT" sz="1400" dirty="0"/>
          </a:p>
        </p:txBody>
      </p:sp>
      <p:sp>
        <p:nvSpPr>
          <p:cNvPr id="20" name="CasellaDiTesto 19"/>
          <p:cNvSpPr txBox="1"/>
          <p:nvPr/>
        </p:nvSpPr>
        <p:spPr>
          <a:xfrm>
            <a:off x="7220976" y="2806176"/>
            <a:ext cx="516124" cy="307777"/>
          </a:xfrm>
          <a:prstGeom prst="rect">
            <a:avLst/>
          </a:prstGeom>
          <a:noFill/>
        </p:spPr>
        <p:txBody>
          <a:bodyPr wrap="none" rtlCol="0">
            <a:spAutoFit/>
          </a:bodyPr>
          <a:lstStyle/>
          <a:p>
            <a:r>
              <a:rPr lang="it-IT" sz="1400" dirty="0" smtClean="0"/>
              <a:t>2 (1)</a:t>
            </a:r>
            <a:endParaRPr lang="it-IT" sz="1400" dirty="0"/>
          </a:p>
        </p:txBody>
      </p:sp>
      <p:sp>
        <p:nvSpPr>
          <p:cNvPr id="21" name="CasellaDiTesto 20"/>
          <p:cNvSpPr txBox="1"/>
          <p:nvPr/>
        </p:nvSpPr>
        <p:spPr>
          <a:xfrm>
            <a:off x="2622087" y="3402440"/>
            <a:ext cx="516124" cy="307777"/>
          </a:xfrm>
          <a:prstGeom prst="rect">
            <a:avLst/>
          </a:prstGeom>
          <a:noFill/>
        </p:spPr>
        <p:txBody>
          <a:bodyPr wrap="none" rtlCol="0">
            <a:spAutoFit/>
          </a:bodyPr>
          <a:lstStyle/>
          <a:p>
            <a:r>
              <a:rPr lang="it-IT" sz="1400" dirty="0" smtClean="0"/>
              <a:t>7 (2)</a:t>
            </a:r>
            <a:endParaRPr lang="it-IT" sz="1400" dirty="0"/>
          </a:p>
        </p:txBody>
      </p:sp>
      <p:sp>
        <p:nvSpPr>
          <p:cNvPr id="22" name="CasellaDiTesto 21"/>
          <p:cNvSpPr txBox="1"/>
          <p:nvPr/>
        </p:nvSpPr>
        <p:spPr>
          <a:xfrm>
            <a:off x="3574636" y="3402439"/>
            <a:ext cx="698115" cy="307777"/>
          </a:xfrm>
          <a:prstGeom prst="rect">
            <a:avLst/>
          </a:prstGeom>
          <a:noFill/>
        </p:spPr>
        <p:txBody>
          <a:bodyPr wrap="none" rtlCol="0">
            <a:spAutoFit/>
          </a:bodyPr>
          <a:lstStyle/>
          <a:p>
            <a:r>
              <a:rPr lang="it-IT" sz="1400" b="1" dirty="0" smtClean="0">
                <a:solidFill>
                  <a:srgbClr val="FF0000"/>
                </a:solidFill>
              </a:rPr>
              <a:t>38 (10)</a:t>
            </a:r>
            <a:endParaRPr lang="it-IT" sz="1400" b="1" dirty="0">
              <a:solidFill>
                <a:srgbClr val="FF0000"/>
              </a:solidFill>
            </a:endParaRPr>
          </a:p>
        </p:txBody>
      </p:sp>
      <p:sp>
        <p:nvSpPr>
          <p:cNvPr id="23" name="CasellaDiTesto 22"/>
          <p:cNvSpPr txBox="1"/>
          <p:nvPr/>
        </p:nvSpPr>
        <p:spPr>
          <a:xfrm>
            <a:off x="4752524" y="3402957"/>
            <a:ext cx="516124" cy="307777"/>
          </a:xfrm>
          <a:prstGeom prst="rect">
            <a:avLst/>
          </a:prstGeom>
          <a:noFill/>
        </p:spPr>
        <p:txBody>
          <a:bodyPr wrap="none" rtlCol="0">
            <a:spAutoFit/>
          </a:bodyPr>
          <a:lstStyle/>
          <a:p>
            <a:r>
              <a:rPr lang="it-IT" sz="1400" dirty="0" smtClean="0"/>
              <a:t>1 (1)</a:t>
            </a:r>
            <a:endParaRPr lang="it-IT" sz="1400" dirty="0"/>
          </a:p>
        </p:txBody>
      </p:sp>
      <p:sp>
        <p:nvSpPr>
          <p:cNvPr id="24" name="CasellaDiTesto 23"/>
          <p:cNvSpPr txBox="1"/>
          <p:nvPr/>
        </p:nvSpPr>
        <p:spPr>
          <a:xfrm>
            <a:off x="5889450" y="3410432"/>
            <a:ext cx="516124" cy="307777"/>
          </a:xfrm>
          <a:prstGeom prst="rect">
            <a:avLst/>
          </a:prstGeom>
          <a:noFill/>
        </p:spPr>
        <p:txBody>
          <a:bodyPr wrap="none" rtlCol="0">
            <a:spAutoFit/>
          </a:bodyPr>
          <a:lstStyle/>
          <a:p>
            <a:r>
              <a:rPr lang="it-IT" sz="1400" dirty="0" smtClean="0"/>
              <a:t>5 (1)</a:t>
            </a:r>
            <a:endParaRPr lang="it-IT" sz="1400" dirty="0"/>
          </a:p>
        </p:txBody>
      </p:sp>
      <p:sp>
        <p:nvSpPr>
          <p:cNvPr id="25" name="CasellaDiTesto 24"/>
          <p:cNvSpPr txBox="1"/>
          <p:nvPr/>
        </p:nvSpPr>
        <p:spPr>
          <a:xfrm>
            <a:off x="7231219" y="3410430"/>
            <a:ext cx="516124" cy="307777"/>
          </a:xfrm>
          <a:prstGeom prst="rect">
            <a:avLst/>
          </a:prstGeom>
          <a:noFill/>
        </p:spPr>
        <p:txBody>
          <a:bodyPr wrap="none" rtlCol="0">
            <a:spAutoFit/>
          </a:bodyPr>
          <a:lstStyle/>
          <a:p>
            <a:r>
              <a:rPr lang="it-IT" sz="1400" dirty="0" smtClean="0"/>
              <a:t>5 (2)</a:t>
            </a:r>
            <a:endParaRPr lang="it-IT" sz="1400" dirty="0"/>
          </a:p>
        </p:txBody>
      </p:sp>
      <p:sp>
        <p:nvSpPr>
          <p:cNvPr id="26" name="CasellaDiTesto 25"/>
          <p:cNvSpPr txBox="1"/>
          <p:nvPr/>
        </p:nvSpPr>
        <p:spPr>
          <a:xfrm>
            <a:off x="2581115" y="3973716"/>
            <a:ext cx="698115" cy="307777"/>
          </a:xfrm>
          <a:prstGeom prst="rect">
            <a:avLst/>
          </a:prstGeom>
          <a:noFill/>
        </p:spPr>
        <p:txBody>
          <a:bodyPr wrap="none" rtlCol="0">
            <a:spAutoFit/>
          </a:bodyPr>
          <a:lstStyle/>
          <a:p>
            <a:r>
              <a:rPr lang="it-IT" sz="1400" b="1" dirty="0" smtClean="0">
                <a:solidFill>
                  <a:srgbClr val="FF0000"/>
                </a:solidFill>
              </a:rPr>
              <a:t>42</a:t>
            </a:r>
            <a:r>
              <a:rPr lang="it-IT" sz="1400" dirty="0" smtClean="0">
                <a:solidFill>
                  <a:srgbClr val="FF0000"/>
                </a:solidFill>
              </a:rPr>
              <a:t> </a:t>
            </a:r>
            <a:r>
              <a:rPr lang="it-IT" sz="1400" b="1" dirty="0" smtClean="0">
                <a:solidFill>
                  <a:srgbClr val="FF0000"/>
                </a:solidFill>
              </a:rPr>
              <a:t>(14)</a:t>
            </a:r>
            <a:endParaRPr lang="it-IT" sz="1400" b="1" dirty="0">
              <a:solidFill>
                <a:srgbClr val="FF0000"/>
              </a:solidFill>
            </a:endParaRPr>
          </a:p>
        </p:txBody>
      </p:sp>
      <p:sp>
        <p:nvSpPr>
          <p:cNvPr id="27" name="CasellaDiTesto 26"/>
          <p:cNvSpPr txBox="1"/>
          <p:nvPr/>
        </p:nvSpPr>
        <p:spPr>
          <a:xfrm>
            <a:off x="3707793" y="4004442"/>
            <a:ext cx="516124" cy="307777"/>
          </a:xfrm>
          <a:prstGeom prst="rect">
            <a:avLst/>
          </a:prstGeom>
          <a:noFill/>
        </p:spPr>
        <p:txBody>
          <a:bodyPr wrap="none" rtlCol="0">
            <a:spAutoFit/>
          </a:bodyPr>
          <a:lstStyle/>
          <a:p>
            <a:r>
              <a:rPr lang="it-IT" sz="1400" dirty="0" smtClean="0"/>
              <a:t>8 (1)</a:t>
            </a:r>
            <a:endParaRPr lang="it-IT" sz="1400" dirty="0"/>
          </a:p>
        </p:txBody>
      </p:sp>
      <p:sp>
        <p:nvSpPr>
          <p:cNvPr id="28" name="CasellaDiTesto 27"/>
          <p:cNvSpPr txBox="1"/>
          <p:nvPr/>
        </p:nvSpPr>
        <p:spPr>
          <a:xfrm>
            <a:off x="4834456" y="3994200"/>
            <a:ext cx="275661" cy="307777"/>
          </a:xfrm>
          <a:prstGeom prst="rect">
            <a:avLst/>
          </a:prstGeom>
          <a:noFill/>
        </p:spPr>
        <p:txBody>
          <a:bodyPr wrap="none" rtlCol="0">
            <a:spAutoFit/>
          </a:bodyPr>
          <a:lstStyle/>
          <a:p>
            <a:r>
              <a:rPr lang="it-IT" sz="1400" dirty="0" smtClean="0"/>
              <a:t>0</a:t>
            </a:r>
            <a:endParaRPr lang="it-IT" sz="1400" dirty="0"/>
          </a:p>
        </p:txBody>
      </p:sp>
      <p:sp>
        <p:nvSpPr>
          <p:cNvPr id="29" name="CasellaDiTesto 28"/>
          <p:cNvSpPr txBox="1"/>
          <p:nvPr/>
        </p:nvSpPr>
        <p:spPr>
          <a:xfrm>
            <a:off x="5920179" y="3963371"/>
            <a:ext cx="516124" cy="307777"/>
          </a:xfrm>
          <a:prstGeom prst="rect">
            <a:avLst/>
          </a:prstGeom>
          <a:noFill/>
        </p:spPr>
        <p:txBody>
          <a:bodyPr wrap="none" rtlCol="0">
            <a:spAutoFit/>
          </a:bodyPr>
          <a:lstStyle/>
          <a:p>
            <a:r>
              <a:rPr lang="it-IT" sz="1400" dirty="0" smtClean="0"/>
              <a:t>4 (1)</a:t>
            </a:r>
            <a:endParaRPr lang="it-IT" sz="1400" dirty="0"/>
          </a:p>
        </p:txBody>
      </p:sp>
      <p:sp>
        <p:nvSpPr>
          <p:cNvPr id="30" name="CasellaDiTesto 29"/>
          <p:cNvSpPr txBox="1"/>
          <p:nvPr/>
        </p:nvSpPr>
        <p:spPr>
          <a:xfrm>
            <a:off x="7343892" y="3973613"/>
            <a:ext cx="275661" cy="307777"/>
          </a:xfrm>
          <a:prstGeom prst="rect">
            <a:avLst/>
          </a:prstGeom>
          <a:noFill/>
        </p:spPr>
        <p:txBody>
          <a:bodyPr wrap="none" rtlCol="0">
            <a:spAutoFit/>
          </a:bodyPr>
          <a:lstStyle/>
          <a:p>
            <a:r>
              <a:rPr lang="it-IT" sz="1400" dirty="0" smtClean="0"/>
              <a:t>2</a:t>
            </a:r>
            <a:endParaRPr lang="it-IT" sz="1400" dirty="0"/>
          </a:p>
        </p:txBody>
      </p:sp>
      <p:sp>
        <p:nvSpPr>
          <p:cNvPr id="31" name="CasellaDiTesto 30"/>
          <p:cNvSpPr txBox="1"/>
          <p:nvPr/>
        </p:nvSpPr>
        <p:spPr>
          <a:xfrm>
            <a:off x="2622087" y="4690311"/>
            <a:ext cx="607120" cy="307777"/>
          </a:xfrm>
          <a:prstGeom prst="rect">
            <a:avLst/>
          </a:prstGeom>
          <a:noFill/>
        </p:spPr>
        <p:txBody>
          <a:bodyPr wrap="none" rtlCol="0">
            <a:spAutoFit/>
          </a:bodyPr>
          <a:lstStyle/>
          <a:p>
            <a:r>
              <a:rPr lang="it-IT" sz="1400" b="1" dirty="0" smtClean="0">
                <a:solidFill>
                  <a:srgbClr val="FF0000"/>
                </a:solidFill>
              </a:rPr>
              <a:t>24 (8)</a:t>
            </a:r>
            <a:endParaRPr lang="it-IT" sz="1400" b="1" dirty="0">
              <a:solidFill>
                <a:srgbClr val="FF0000"/>
              </a:solidFill>
            </a:endParaRPr>
          </a:p>
        </p:txBody>
      </p:sp>
      <p:sp>
        <p:nvSpPr>
          <p:cNvPr id="32" name="CasellaDiTesto 31"/>
          <p:cNvSpPr txBox="1"/>
          <p:nvPr/>
        </p:nvSpPr>
        <p:spPr>
          <a:xfrm>
            <a:off x="3789737" y="4680383"/>
            <a:ext cx="275661" cy="307777"/>
          </a:xfrm>
          <a:prstGeom prst="rect">
            <a:avLst/>
          </a:prstGeom>
          <a:noFill/>
        </p:spPr>
        <p:txBody>
          <a:bodyPr wrap="none" rtlCol="0">
            <a:spAutoFit/>
          </a:bodyPr>
          <a:lstStyle/>
          <a:p>
            <a:r>
              <a:rPr lang="it-IT" sz="1400" dirty="0" smtClean="0"/>
              <a:t>1</a:t>
            </a:r>
            <a:endParaRPr lang="it-IT" sz="1400" dirty="0"/>
          </a:p>
        </p:txBody>
      </p:sp>
      <p:sp>
        <p:nvSpPr>
          <p:cNvPr id="33" name="CasellaDiTesto 32"/>
          <p:cNvSpPr txBox="1"/>
          <p:nvPr/>
        </p:nvSpPr>
        <p:spPr>
          <a:xfrm>
            <a:off x="4865197" y="4680383"/>
            <a:ext cx="275661" cy="307777"/>
          </a:xfrm>
          <a:prstGeom prst="rect">
            <a:avLst/>
          </a:prstGeom>
          <a:noFill/>
        </p:spPr>
        <p:txBody>
          <a:bodyPr wrap="none" rtlCol="0">
            <a:spAutoFit/>
          </a:bodyPr>
          <a:lstStyle/>
          <a:p>
            <a:r>
              <a:rPr lang="it-IT" sz="1400" dirty="0" smtClean="0"/>
              <a:t>4</a:t>
            </a:r>
            <a:endParaRPr lang="it-IT" sz="1400" dirty="0"/>
          </a:p>
        </p:txBody>
      </p:sp>
      <p:sp>
        <p:nvSpPr>
          <p:cNvPr id="34" name="CasellaDiTesto 33"/>
          <p:cNvSpPr txBox="1"/>
          <p:nvPr/>
        </p:nvSpPr>
        <p:spPr>
          <a:xfrm>
            <a:off x="5850682" y="4669827"/>
            <a:ext cx="607120" cy="307777"/>
          </a:xfrm>
          <a:prstGeom prst="rect">
            <a:avLst/>
          </a:prstGeom>
          <a:noFill/>
        </p:spPr>
        <p:txBody>
          <a:bodyPr wrap="none" rtlCol="0">
            <a:spAutoFit/>
          </a:bodyPr>
          <a:lstStyle/>
          <a:p>
            <a:r>
              <a:rPr lang="it-IT" sz="1400" dirty="0" smtClean="0"/>
              <a:t>26 (7)</a:t>
            </a:r>
            <a:endParaRPr lang="it-IT" sz="1400" dirty="0"/>
          </a:p>
        </p:txBody>
      </p:sp>
      <p:sp>
        <p:nvSpPr>
          <p:cNvPr id="35" name="CasellaDiTesto 34"/>
          <p:cNvSpPr txBox="1"/>
          <p:nvPr/>
        </p:nvSpPr>
        <p:spPr>
          <a:xfrm>
            <a:off x="7363474" y="4649653"/>
            <a:ext cx="275661" cy="307777"/>
          </a:xfrm>
          <a:prstGeom prst="rect">
            <a:avLst/>
          </a:prstGeom>
          <a:noFill/>
        </p:spPr>
        <p:txBody>
          <a:bodyPr wrap="none" rtlCol="0">
            <a:spAutoFit/>
          </a:bodyPr>
          <a:lstStyle/>
          <a:p>
            <a:r>
              <a:rPr lang="it-IT" sz="1400" dirty="0" smtClean="0"/>
              <a:t>1</a:t>
            </a:r>
            <a:endParaRPr lang="it-IT" sz="1400" dirty="0"/>
          </a:p>
        </p:txBody>
      </p:sp>
      <p:sp>
        <p:nvSpPr>
          <p:cNvPr id="36" name="CasellaDiTesto 35"/>
          <p:cNvSpPr txBox="1"/>
          <p:nvPr/>
        </p:nvSpPr>
        <p:spPr>
          <a:xfrm>
            <a:off x="2642573" y="5315360"/>
            <a:ext cx="607120" cy="307777"/>
          </a:xfrm>
          <a:prstGeom prst="rect">
            <a:avLst/>
          </a:prstGeom>
          <a:noFill/>
        </p:spPr>
        <p:txBody>
          <a:bodyPr wrap="none" rtlCol="0">
            <a:spAutoFit/>
          </a:bodyPr>
          <a:lstStyle/>
          <a:p>
            <a:r>
              <a:rPr lang="it-IT" sz="1400" dirty="0" smtClean="0"/>
              <a:t>15 (5)</a:t>
            </a:r>
            <a:endParaRPr lang="it-IT" sz="1400" dirty="0"/>
          </a:p>
        </p:txBody>
      </p:sp>
      <p:sp>
        <p:nvSpPr>
          <p:cNvPr id="37" name="CasellaDiTesto 36"/>
          <p:cNvSpPr txBox="1"/>
          <p:nvPr/>
        </p:nvSpPr>
        <p:spPr>
          <a:xfrm>
            <a:off x="3779496" y="5284634"/>
            <a:ext cx="275661" cy="307777"/>
          </a:xfrm>
          <a:prstGeom prst="rect">
            <a:avLst/>
          </a:prstGeom>
          <a:noFill/>
        </p:spPr>
        <p:txBody>
          <a:bodyPr wrap="none" rtlCol="0">
            <a:spAutoFit/>
          </a:bodyPr>
          <a:lstStyle/>
          <a:p>
            <a:r>
              <a:rPr lang="it-IT" sz="1400" dirty="0" smtClean="0"/>
              <a:t>1</a:t>
            </a:r>
            <a:endParaRPr lang="it-IT" sz="1400" dirty="0"/>
          </a:p>
        </p:txBody>
      </p:sp>
      <p:sp>
        <p:nvSpPr>
          <p:cNvPr id="38" name="CasellaDiTesto 37"/>
          <p:cNvSpPr txBox="1"/>
          <p:nvPr/>
        </p:nvSpPr>
        <p:spPr>
          <a:xfrm>
            <a:off x="4701304" y="5325602"/>
            <a:ext cx="607120" cy="307777"/>
          </a:xfrm>
          <a:prstGeom prst="rect">
            <a:avLst/>
          </a:prstGeom>
          <a:noFill/>
        </p:spPr>
        <p:txBody>
          <a:bodyPr wrap="none" rtlCol="0">
            <a:spAutoFit/>
          </a:bodyPr>
          <a:lstStyle/>
          <a:p>
            <a:r>
              <a:rPr lang="it-IT" sz="1400" b="1" dirty="0" smtClean="0">
                <a:solidFill>
                  <a:srgbClr val="FF0000"/>
                </a:solidFill>
              </a:rPr>
              <a:t>17 (6)</a:t>
            </a:r>
            <a:endParaRPr lang="it-IT" sz="1400" b="1" dirty="0">
              <a:solidFill>
                <a:srgbClr val="FF0000"/>
              </a:solidFill>
            </a:endParaRPr>
          </a:p>
        </p:txBody>
      </p:sp>
      <p:sp>
        <p:nvSpPr>
          <p:cNvPr id="39" name="CasellaDiTesto 38"/>
          <p:cNvSpPr txBox="1"/>
          <p:nvPr/>
        </p:nvSpPr>
        <p:spPr>
          <a:xfrm>
            <a:off x="5889432" y="5315360"/>
            <a:ext cx="607120" cy="307777"/>
          </a:xfrm>
          <a:prstGeom prst="rect">
            <a:avLst/>
          </a:prstGeom>
          <a:noFill/>
        </p:spPr>
        <p:txBody>
          <a:bodyPr wrap="none" rtlCol="0">
            <a:spAutoFit/>
          </a:bodyPr>
          <a:lstStyle/>
          <a:p>
            <a:r>
              <a:rPr lang="it-IT" sz="1400" b="1" dirty="0" smtClean="0">
                <a:solidFill>
                  <a:srgbClr val="FF0000"/>
                </a:solidFill>
              </a:rPr>
              <a:t>18 (4)</a:t>
            </a:r>
            <a:endParaRPr lang="it-IT" sz="1400" b="1" dirty="0">
              <a:solidFill>
                <a:srgbClr val="FF0000"/>
              </a:solidFill>
            </a:endParaRPr>
          </a:p>
        </p:txBody>
      </p:sp>
      <p:sp>
        <p:nvSpPr>
          <p:cNvPr id="40" name="CasellaDiTesto 39"/>
          <p:cNvSpPr txBox="1"/>
          <p:nvPr/>
        </p:nvSpPr>
        <p:spPr>
          <a:xfrm>
            <a:off x="7272191" y="5325602"/>
            <a:ext cx="516124" cy="307777"/>
          </a:xfrm>
          <a:prstGeom prst="rect">
            <a:avLst/>
          </a:prstGeom>
          <a:noFill/>
        </p:spPr>
        <p:txBody>
          <a:bodyPr wrap="none" rtlCol="0">
            <a:spAutoFit/>
          </a:bodyPr>
          <a:lstStyle/>
          <a:p>
            <a:r>
              <a:rPr lang="it-IT" sz="1400" dirty="0" smtClean="0"/>
              <a:t>5 (1)</a:t>
            </a:r>
            <a:endParaRPr lang="it-IT" sz="1400" dirty="0"/>
          </a:p>
        </p:txBody>
      </p:sp>
    </p:spTree>
    <p:extLst>
      <p:ext uri="{BB962C8B-B14F-4D97-AF65-F5344CB8AC3E}">
        <p14:creationId xmlns:p14="http://schemas.microsoft.com/office/powerpoint/2010/main" val="316055188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569770"/>
            <a:ext cx="8229600" cy="5556394"/>
          </a:xfrm>
          <a:solidFill>
            <a:srgbClr val="FFB6A7"/>
          </a:solidFill>
        </p:spPr>
        <p:txBody>
          <a:bodyPr>
            <a:normAutofit fontScale="55000" lnSpcReduction="20000"/>
          </a:bodyPr>
          <a:lstStyle/>
          <a:p>
            <a:pPr marL="0" indent="0">
              <a:buNone/>
            </a:pPr>
            <a:r>
              <a:rPr lang="it-IT" sz="4400" b="1" dirty="0" smtClean="0"/>
              <a:t>3.4.  A proposito di scrupoli deontologici…</a:t>
            </a:r>
          </a:p>
          <a:p>
            <a:pPr marL="0" indent="0">
              <a:buNone/>
            </a:pPr>
            <a:endParaRPr lang="it-IT" sz="900" dirty="0"/>
          </a:p>
          <a:p>
            <a:pPr marL="0" indent="0">
              <a:buNone/>
            </a:pPr>
            <a:endParaRPr lang="it-IT" sz="3600" dirty="0" smtClean="0"/>
          </a:p>
          <a:p>
            <a:pPr marL="0" indent="0">
              <a:buNone/>
            </a:pPr>
            <a:r>
              <a:rPr lang="it-IT" sz="3600" dirty="0" smtClean="0"/>
              <a:t>Ci chiediamo: </a:t>
            </a:r>
          </a:p>
          <a:p>
            <a:pPr marL="0" indent="0">
              <a:buNone/>
            </a:pPr>
            <a:r>
              <a:rPr lang="it-IT" sz="3600" dirty="0" smtClean="0"/>
              <a:t>è </a:t>
            </a:r>
            <a:r>
              <a:rPr lang="it-IT" sz="3600" dirty="0"/>
              <a:t>accettabile che il lavoro sui numeri, assolutamente centrale nella scuola di base e che fa riferimento </a:t>
            </a:r>
            <a:r>
              <a:rPr lang="it-IT" sz="3600" dirty="0" smtClean="0"/>
              <a:t>(principalmente) agli </a:t>
            </a:r>
            <a:r>
              <a:rPr lang="it-IT" sz="3600" dirty="0"/>
              <a:t>insiemi </a:t>
            </a:r>
            <a:r>
              <a:rPr lang="it-IT" sz="3600" dirty="0" err="1"/>
              <a:t>N</a:t>
            </a:r>
            <a:r>
              <a:rPr lang="it-IT" sz="3600" dirty="0"/>
              <a:t> e </a:t>
            </a:r>
            <a:r>
              <a:rPr lang="it-IT" sz="3600" dirty="0" err="1"/>
              <a:t>Q</a:t>
            </a:r>
            <a:r>
              <a:rPr lang="it-IT" sz="3600" dirty="0"/>
              <a:t>, produca questi esiti? </a:t>
            </a:r>
            <a:endParaRPr lang="it-IT" sz="3600" dirty="0" smtClean="0"/>
          </a:p>
          <a:p>
            <a:pPr marL="0" indent="0">
              <a:buNone/>
            </a:pPr>
            <a:r>
              <a:rPr lang="it-IT" sz="3600" dirty="0" smtClean="0"/>
              <a:t>Ovvero</a:t>
            </a:r>
            <a:r>
              <a:rPr lang="it-IT" sz="3600" dirty="0"/>
              <a:t>, detto in parole crude e esplicite: </a:t>
            </a:r>
            <a:endParaRPr lang="it-IT" sz="3600" dirty="0" smtClean="0"/>
          </a:p>
          <a:p>
            <a:pPr marL="0" indent="0">
              <a:buNone/>
            </a:pPr>
            <a:r>
              <a:rPr lang="it-IT" sz="3600" dirty="0" smtClean="0">
                <a:sym typeface="Wingdings"/>
              </a:rPr>
              <a:t>  </a:t>
            </a:r>
            <a:r>
              <a:rPr lang="it-IT" sz="3600" dirty="0" smtClean="0"/>
              <a:t>ha </a:t>
            </a:r>
            <a:r>
              <a:rPr lang="it-IT" sz="3600" dirty="0"/>
              <a:t>senso richiedere, in ambito numerico, prestazioni che presuppongono abilità di calcolo a un certo livello di complessità </a:t>
            </a:r>
            <a:r>
              <a:rPr lang="it-IT" sz="3600" dirty="0" smtClean="0"/>
              <a:t>(ad esempio, il calcolo letterale “codificato”) se </a:t>
            </a:r>
            <a:r>
              <a:rPr lang="it-IT" sz="3600" dirty="0"/>
              <a:t>non riusciamo a ottenere </a:t>
            </a:r>
            <a:r>
              <a:rPr lang="it-IT" sz="3600" dirty="0" smtClean="0"/>
              <a:t>che alunne e alunni abbiano </a:t>
            </a:r>
            <a:r>
              <a:rPr lang="it-IT" sz="3600" b="1" dirty="0">
                <a:solidFill>
                  <a:srgbClr val="FF0000"/>
                </a:solidFill>
              </a:rPr>
              <a:t>chiara consapevolezza delle caratteristiche fondanti degli ambienti </a:t>
            </a:r>
            <a:r>
              <a:rPr lang="it-IT" sz="3600" b="1" dirty="0" smtClean="0">
                <a:solidFill>
                  <a:srgbClr val="FF0000"/>
                </a:solidFill>
              </a:rPr>
              <a:t>numerici</a:t>
            </a:r>
            <a:r>
              <a:rPr lang="it-IT" sz="3600" dirty="0" smtClean="0">
                <a:solidFill>
                  <a:srgbClr val="FF0000"/>
                </a:solidFill>
              </a:rPr>
              <a:t> (in particolare </a:t>
            </a:r>
            <a:r>
              <a:rPr lang="it-IT" sz="3600" b="1" dirty="0" err="1" smtClean="0">
                <a:solidFill>
                  <a:srgbClr val="FF0000"/>
                </a:solidFill>
              </a:rPr>
              <a:t>N</a:t>
            </a:r>
            <a:r>
              <a:rPr lang="it-IT" sz="3600" dirty="0" smtClean="0">
                <a:solidFill>
                  <a:srgbClr val="FF0000"/>
                </a:solidFill>
              </a:rPr>
              <a:t> </a:t>
            </a:r>
            <a:r>
              <a:rPr lang="it-IT" sz="3600" dirty="0">
                <a:solidFill>
                  <a:srgbClr val="FF0000"/>
                </a:solidFill>
              </a:rPr>
              <a:t>e </a:t>
            </a:r>
            <a:r>
              <a:rPr lang="it-IT" sz="3600" b="1" dirty="0" err="1" smtClean="0">
                <a:solidFill>
                  <a:srgbClr val="FF0000"/>
                </a:solidFill>
              </a:rPr>
              <a:t>Q</a:t>
            </a:r>
            <a:r>
              <a:rPr lang="it-IT" sz="3600" dirty="0" smtClean="0">
                <a:solidFill>
                  <a:srgbClr val="FF0000"/>
                </a:solidFill>
              </a:rPr>
              <a:t>)</a:t>
            </a:r>
            <a:r>
              <a:rPr lang="it-IT" sz="3600" dirty="0" smtClean="0"/>
              <a:t>, </a:t>
            </a:r>
            <a:r>
              <a:rPr lang="it-IT" sz="3600" dirty="0"/>
              <a:t>al cui interno chiediamo loro di </a:t>
            </a:r>
            <a:r>
              <a:rPr lang="it-IT" sz="3600" dirty="0" smtClean="0"/>
              <a:t>operare? </a:t>
            </a:r>
          </a:p>
          <a:p>
            <a:pPr marL="0" indent="0">
              <a:lnSpc>
                <a:spcPct val="70000"/>
              </a:lnSpc>
              <a:buNone/>
            </a:pPr>
            <a:r>
              <a:rPr lang="it-IT" sz="3600" dirty="0" smtClean="0"/>
              <a:t> </a:t>
            </a:r>
          </a:p>
          <a:p>
            <a:pPr marL="0" indent="0">
              <a:buNone/>
            </a:pPr>
            <a:r>
              <a:rPr lang="it-IT" sz="3600" dirty="0" smtClean="0"/>
              <a:t>Non è allora necessario, alla luce di quanto sopra, </a:t>
            </a:r>
            <a:r>
              <a:rPr lang="it-IT" sz="3600" b="1" dirty="0" smtClean="0">
                <a:solidFill>
                  <a:srgbClr val="FF0000"/>
                </a:solidFill>
              </a:rPr>
              <a:t>rivedere radicalmente la </a:t>
            </a:r>
            <a:r>
              <a:rPr lang="it-IT" sz="3600" b="1" dirty="0">
                <a:solidFill>
                  <a:srgbClr val="FF0000"/>
                </a:solidFill>
              </a:rPr>
              <a:t>gerarchia degli </a:t>
            </a:r>
            <a:r>
              <a:rPr lang="it-IT" sz="3600" b="1" dirty="0" smtClean="0">
                <a:solidFill>
                  <a:srgbClr val="FF0000"/>
                </a:solidFill>
              </a:rPr>
              <a:t>obiettivi</a:t>
            </a:r>
            <a:r>
              <a:rPr lang="it-IT" sz="3600" dirty="0" smtClean="0"/>
              <a:t>, dando il giusto rilievo all'acquisizione di questi elementi di consapevolezza?</a:t>
            </a:r>
          </a:p>
          <a:p>
            <a:pPr marL="0" indent="0">
              <a:buNone/>
            </a:pPr>
            <a:endParaRPr lang="it-IT" sz="1500" dirty="0" smtClean="0"/>
          </a:p>
          <a:p>
            <a:pPr marL="0" indent="0">
              <a:buNone/>
            </a:pPr>
            <a:r>
              <a:rPr lang="it-IT" sz="3600" dirty="0" smtClean="0"/>
              <a:t>Non è opportuno, alla luce di quanto sopra e del fatto che il tempo scolastico a nostra disposizione non è illimitato, </a:t>
            </a:r>
            <a:r>
              <a:rPr lang="it-IT" sz="3600" b="1" dirty="0" smtClean="0">
                <a:solidFill>
                  <a:srgbClr val="FF0000"/>
                </a:solidFill>
              </a:rPr>
              <a:t>ridimensionare contestualmente gli </a:t>
            </a:r>
            <a:r>
              <a:rPr lang="it-IT" sz="3600" b="1" dirty="0">
                <a:solidFill>
                  <a:srgbClr val="FF0000"/>
                </a:solidFill>
              </a:rPr>
              <a:t>aspetti meramente </a:t>
            </a:r>
            <a:r>
              <a:rPr lang="it-IT" sz="3600" b="1" dirty="0" err="1" smtClean="0">
                <a:solidFill>
                  <a:srgbClr val="FF0000"/>
                </a:solidFill>
              </a:rPr>
              <a:t>calcolistici</a:t>
            </a:r>
            <a:r>
              <a:rPr lang="it-IT" sz="3600" dirty="0" smtClean="0"/>
              <a:t>?</a:t>
            </a:r>
          </a:p>
          <a:p>
            <a:pPr marL="0" indent="0">
              <a:buNone/>
            </a:pPr>
            <a:endParaRPr lang="it-IT" sz="3600" dirty="0"/>
          </a:p>
          <a:p>
            <a:pPr marL="0" indent="0">
              <a:buNone/>
            </a:pPr>
            <a:endParaRPr lang="it-IT" sz="3600" dirty="0"/>
          </a:p>
          <a:p>
            <a:pPr marL="0" indent="0">
              <a:buNone/>
            </a:pPr>
            <a:endParaRPr lang="it-IT" dirty="0"/>
          </a:p>
        </p:txBody>
      </p:sp>
    </p:spTree>
    <p:extLst>
      <p:ext uri="{BB962C8B-B14F-4D97-AF65-F5344CB8AC3E}">
        <p14:creationId xmlns:p14="http://schemas.microsoft.com/office/powerpoint/2010/main" val="17536577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510668"/>
            <a:ext cx="8229600" cy="5615496"/>
          </a:xfrm>
          <a:solidFill>
            <a:schemeClr val="bg1">
              <a:lumMod val="75000"/>
            </a:schemeClr>
          </a:solidFill>
        </p:spPr>
        <p:txBody>
          <a:bodyPr>
            <a:normAutofit fontScale="40000" lnSpcReduction="20000"/>
          </a:bodyPr>
          <a:lstStyle/>
          <a:p>
            <a:pPr marL="0" indent="0">
              <a:buNone/>
            </a:pPr>
            <a:r>
              <a:rPr lang="it-IT" sz="5000" b="1" dirty="0" smtClean="0"/>
              <a:t>1.2.  Viva </a:t>
            </a:r>
            <a:r>
              <a:rPr lang="it-IT" sz="5000" b="1" dirty="0"/>
              <a:t>la semantica</a:t>
            </a:r>
            <a:endParaRPr lang="it-IT" sz="5000" dirty="0"/>
          </a:p>
          <a:p>
            <a:pPr marL="0" indent="0">
              <a:lnSpc>
                <a:spcPct val="120000"/>
              </a:lnSpc>
              <a:buNone/>
            </a:pPr>
            <a:r>
              <a:rPr lang="it-IT" sz="4000" dirty="0"/>
              <a:t> </a:t>
            </a:r>
          </a:p>
          <a:p>
            <a:pPr marL="0" indent="0">
              <a:buNone/>
            </a:pPr>
            <a:r>
              <a:rPr lang="it-IT" sz="4500" dirty="0" smtClean="0">
                <a:sym typeface="Wingdings"/>
              </a:rPr>
              <a:t>  </a:t>
            </a:r>
            <a:r>
              <a:rPr lang="it-IT" sz="4500" dirty="0" smtClean="0"/>
              <a:t>Se </a:t>
            </a:r>
            <a:r>
              <a:rPr lang="it-IT" sz="4500" dirty="0"/>
              <a:t>la domanda fatale (“a che serve la matematica?”) non può </a:t>
            </a:r>
            <a:r>
              <a:rPr lang="it-IT" sz="4500" dirty="0" smtClean="0"/>
              <a:t>che avere risposte </a:t>
            </a:r>
            <a:r>
              <a:rPr lang="it-IT" sz="4500" dirty="0"/>
              <a:t>generali e in qualche modo vaghe (“serve perché c’è matematica dentro la fisica, la chimica, </a:t>
            </a:r>
            <a:r>
              <a:rPr lang="it-IT" sz="4500" dirty="0" err="1" smtClean="0"/>
              <a:t>ecc</a:t>
            </a:r>
            <a:r>
              <a:rPr lang="it-IT" sz="4500" dirty="0" smtClean="0"/>
              <a:t>”; “serve </a:t>
            </a:r>
            <a:r>
              <a:rPr lang="it-IT" sz="4500" dirty="0"/>
              <a:t>perché la matematica si nasconde in ogni tecnologia che noi </a:t>
            </a:r>
            <a:r>
              <a:rPr lang="it-IT" sz="4500" dirty="0" smtClean="0"/>
              <a:t>utilizziamo”; “serve </a:t>
            </a:r>
            <a:r>
              <a:rPr lang="it-IT" sz="4500" dirty="0"/>
              <a:t>per imparare a ragionare </a:t>
            </a:r>
            <a:r>
              <a:rPr lang="it-IT" sz="4500" dirty="0" smtClean="0"/>
              <a:t>meglio” …) </a:t>
            </a:r>
            <a:endParaRPr lang="it-IT" sz="4500" dirty="0"/>
          </a:p>
          <a:p>
            <a:r>
              <a:rPr lang="it-IT" sz="4500" dirty="0"/>
              <a:t>le domande “a che serve scomporre in fattori primi?”, “a che servono i prodotti notevoli?”, cioè </a:t>
            </a:r>
            <a:r>
              <a:rPr lang="it-IT" sz="4500" dirty="0">
                <a:solidFill>
                  <a:srgbClr val="FF0000"/>
                </a:solidFill>
              </a:rPr>
              <a:t>le domande “interne” al percorso che sviluppiamo, esigono risposte precise e convincenti</a:t>
            </a:r>
            <a:r>
              <a:rPr lang="it-IT" sz="4500" dirty="0"/>
              <a:t> (il che costringe, prima di tutto noi insegnanti, a un supplemento di riflessione).</a:t>
            </a:r>
          </a:p>
          <a:p>
            <a:pPr marL="0" indent="0">
              <a:buNone/>
            </a:pPr>
            <a:endParaRPr lang="it-IT" sz="2000" dirty="0"/>
          </a:p>
          <a:p>
            <a:pPr marL="0" indent="0">
              <a:buNone/>
            </a:pPr>
            <a:r>
              <a:rPr lang="it-IT" sz="4500" dirty="0"/>
              <a:t>Insomma, in slogan:</a:t>
            </a:r>
          </a:p>
          <a:p>
            <a:pPr marL="0" indent="0">
              <a:lnSpc>
                <a:spcPct val="70000"/>
              </a:lnSpc>
              <a:buNone/>
            </a:pPr>
            <a:r>
              <a:rPr lang="it-IT" sz="4000" dirty="0"/>
              <a:t> </a:t>
            </a:r>
          </a:p>
          <a:p>
            <a:r>
              <a:rPr lang="it-IT" sz="4500" dirty="0">
                <a:solidFill>
                  <a:srgbClr val="FF0000"/>
                </a:solidFill>
              </a:rPr>
              <a:t>Calcolo sì, ma calcolo “ragionato”  </a:t>
            </a:r>
            <a:r>
              <a:rPr lang="it-IT" sz="4500" dirty="0"/>
              <a:t>(in cui si esercita una sorta di </a:t>
            </a:r>
            <a:r>
              <a:rPr lang="it-IT" sz="4500" b="1" dirty="0">
                <a:solidFill>
                  <a:srgbClr val="FF0000"/>
                </a:solidFill>
              </a:rPr>
              <a:t>meta-riflessione</a:t>
            </a:r>
            <a:r>
              <a:rPr lang="it-IT" sz="4500" dirty="0"/>
              <a:t>, ovvero ci si sofferma a guardare ciò che si fa, prima, mentre e dopo averlo fatto</a:t>
            </a:r>
            <a:r>
              <a:rPr lang="it-IT" sz="4500" dirty="0" smtClean="0"/>
              <a:t>)</a:t>
            </a:r>
          </a:p>
          <a:p>
            <a:pPr marL="0" indent="0">
              <a:buNone/>
            </a:pPr>
            <a:endParaRPr lang="it-IT" sz="2000" dirty="0"/>
          </a:p>
          <a:p>
            <a:r>
              <a:rPr lang="it-IT" sz="4500" dirty="0">
                <a:solidFill>
                  <a:srgbClr val="FF0000"/>
                </a:solidFill>
              </a:rPr>
              <a:t>Sistematizzazione e formalizzazione sì, ma solo come punto di arrivo </a:t>
            </a:r>
            <a:r>
              <a:rPr lang="it-IT" sz="4500" dirty="0"/>
              <a:t>e non come punto di partenza di un percorso (si sistematizza e si formalizza solo se e quando è necessario, cosicché gli alunni possano apprezzare senso e utilità della sistematizzazione e della formalizzazione</a:t>
            </a:r>
            <a:r>
              <a:rPr lang="it-IT" sz="4500" dirty="0" smtClean="0"/>
              <a:t>) </a:t>
            </a:r>
            <a:endParaRPr lang="it-IT" sz="4500" dirty="0"/>
          </a:p>
          <a:p>
            <a:pPr marL="0" indent="0">
              <a:lnSpc>
                <a:spcPct val="70000"/>
              </a:lnSpc>
              <a:buNone/>
            </a:pPr>
            <a:r>
              <a:rPr lang="it-IT" sz="4000" dirty="0"/>
              <a:t> </a:t>
            </a:r>
          </a:p>
          <a:p>
            <a:r>
              <a:rPr lang="it-IT" sz="4500" dirty="0"/>
              <a:t>E più in generale:</a:t>
            </a:r>
            <a:r>
              <a:rPr lang="it-IT" sz="4500" dirty="0">
                <a:solidFill>
                  <a:srgbClr val="FF0000"/>
                </a:solidFill>
              </a:rPr>
              <a:t> </a:t>
            </a:r>
            <a:r>
              <a:rPr lang="it-IT" sz="4500" b="1" dirty="0">
                <a:solidFill>
                  <a:srgbClr val="FF0000"/>
                </a:solidFill>
              </a:rPr>
              <a:t>viva una didattica “semanticamente forte”</a:t>
            </a:r>
            <a:r>
              <a:rPr lang="it-IT" sz="4500" dirty="0"/>
              <a:t>, che dia il senso di ciò che si sta </a:t>
            </a:r>
            <a:r>
              <a:rPr lang="it-IT" sz="4500" dirty="0" smtClean="0"/>
              <a:t>facendo</a:t>
            </a:r>
            <a:endParaRPr lang="it-IT" sz="4000" dirty="0"/>
          </a:p>
          <a:p>
            <a:pPr marL="0" indent="0">
              <a:buNone/>
            </a:pPr>
            <a:r>
              <a:rPr lang="it-IT" sz="4000" dirty="0"/>
              <a:t> </a:t>
            </a:r>
          </a:p>
          <a:p>
            <a:pPr marL="0" indent="0">
              <a:buNone/>
            </a:pPr>
            <a:endParaRPr lang="it-IT" dirty="0"/>
          </a:p>
        </p:txBody>
      </p:sp>
    </p:spTree>
    <p:extLst>
      <p:ext uri="{BB962C8B-B14F-4D97-AF65-F5344CB8AC3E}">
        <p14:creationId xmlns:p14="http://schemas.microsoft.com/office/powerpoint/2010/main" val="28261193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581504"/>
            <a:ext cx="8229600" cy="5653279"/>
          </a:xfrm>
          <a:solidFill>
            <a:srgbClr val="FFFD5B"/>
          </a:solidFill>
        </p:spPr>
        <p:txBody>
          <a:bodyPr>
            <a:normAutofit fontScale="32500" lnSpcReduction="20000"/>
          </a:bodyPr>
          <a:lstStyle/>
          <a:p>
            <a:pPr marL="0" indent="0">
              <a:buNone/>
            </a:pPr>
            <a:r>
              <a:rPr lang="it-IT" sz="5500" b="1" dirty="0" smtClean="0"/>
              <a:t>Ricapitolando…</a:t>
            </a:r>
          </a:p>
          <a:p>
            <a:pPr marL="0" indent="0">
              <a:buNone/>
            </a:pPr>
            <a:endParaRPr lang="it-IT" dirty="0"/>
          </a:p>
          <a:p>
            <a:pPr marL="0" indent="0">
              <a:buNone/>
            </a:pPr>
            <a:r>
              <a:rPr lang="it-IT" sz="4300" dirty="0" smtClean="0"/>
              <a:t>Ancor prima di “specializzare” il discorso sull’algebra, abbiamo ragionato su </a:t>
            </a:r>
            <a:r>
              <a:rPr lang="it-IT" sz="4300" b="1" dirty="0" smtClean="0">
                <a:solidFill>
                  <a:srgbClr val="FF0000"/>
                </a:solidFill>
              </a:rPr>
              <a:t>tre nodi trasversali </a:t>
            </a:r>
            <a:r>
              <a:rPr lang="it-IT" sz="4300" dirty="0" smtClean="0"/>
              <a:t>all’insegnamento della matematica:</a:t>
            </a:r>
          </a:p>
          <a:p>
            <a:pPr>
              <a:buFontTx/>
              <a:buChar char="-"/>
            </a:pPr>
            <a:r>
              <a:rPr lang="it-IT" sz="4300" dirty="0" smtClean="0"/>
              <a:t>il </a:t>
            </a:r>
            <a:r>
              <a:rPr lang="it-IT" sz="4300" dirty="0" smtClean="0">
                <a:solidFill>
                  <a:srgbClr val="FF0000"/>
                </a:solidFill>
              </a:rPr>
              <a:t>rapporto a volte conflittuale tra semantica e sintassi </a:t>
            </a:r>
            <a:r>
              <a:rPr lang="it-IT" sz="4300" dirty="0" smtClean="0"/>
              <a:t>(spendendo qualche parola a favore della semantica e dei percorsi “sensati”)</a:t>
            </a:r>
          </a:p>
          <a:p>
            <a:pPr>
              <a:buFontTx/>
              <a:buChar char="-"/>
            </a:pPr>
            <a:r>
              <a:rPr lang="it-IT" sz="4300" dirty="0" smtClean="0"/>
              <a:t>le </a:t>
            </a:r>
            <a:r>
              <a:rPr lang="it-IT" sz="4300" dirty="0" smtClean="0">
                <a:solidFill>
                  <a:srgbClr val="FF0000"/>
                </a:solidFill>
              </a:rPr>
              <a:t>differenze tra approccio algoritmico-procedurale e approccio relazionale </a:t>
            </a:r>
            <a:r>
              <a:rPr lang="it-IT" sz="4300" dirty="0" smtClean="0"/>
              <a:t>(sottolineando la necessità di essere consapevoli, noi e gli allievi, della specificità di ciascuno di essi)</a:t>
            </a:r>
          </a:p>
          <a:p>
            <a:pPr>
              <a:buFontTx/>
              <a:buChar char="-"/>
            </a:pPr>
            <a:r>
              <a:rPr lang="it-IT" sz="4300" dirty="0"/>
              <a:t>i</a:t>
            </a:r>
            <a:r>
              <a:rPr lang="it-IT" sz="4300" dirty="0" smtClean="0"/>
              <a:t>l </a:t>
            </a:r>
            <a:r>
              <a:rPr lang="it-IT" sz="4300" dirty="0" smtClean="0">
                <a:solidFill>
                  <a:srgbClr val="FF0000"/>
                </a:solidFill>
              </a:rPr>
              <a:t>ruolo dei problemi </a:t>
            </a:r>
            <a:r>
              <a:rPr lang="it-IT" sz="4300" dirty="0" smtClean="0"/>
              <a:t>(evidenziando la “delicatezza” del lavoro su di essi) </a:t>
            </a:r>
          </a:p>
          <a:p>
            <a:pPr marL="0" indent="0">
              <a:buNone/>
            </a:pPr>
            <a:endParaRPr lang="it-IT" sz="2500" dirty="0" smtClean="0"/>
          </a:p>
          <a:p>
            <a:pPr marL="0" indent="0">
              <a:buNone/>
            </a:pPr>
            <a:r>
              <a:rPr lang="it-IT" sz="4300" dirty="0" smtClean="0"/>
              <a:t>Siamo poi entrati nelle </a:t>
            </a:r>
            <a:r>
              <a:rPr lang="it-IT" sz="4300" b="1" dirty="0" smtClean="0">
                <a:solidFill>
                  <a:srgbClr val="008000"/>
                </a:solidFill>
              </a:rPr>
              <a:t>problematiche legate alla didattica dell’algebra</a:t>
            </a:r>
            <a:r>
              <a:rPr lang="it-IT" sz="4300" dirty="0" smtClean="0"/>
              <a:t>: </a:t>
            </a:r>
          </a:p>
          <a:p>
            <a:pPr>
              <a:buFontTx/>
              <a:buChar char="-"/>
            </a:pPr>
            <a:r>
              <a:rPr lang="it-IT" sz="4300" dirty="0"/>
              <a:t>r</a:t>
            </a:r>
            <a:r>
              <a:rPr lang="it-IT" sz="4300" dirty="0" smtClean="0"/>
              <a:t>iflettendo sull’</a:t>
            </a:r>
            <a:r>
              <a:rPr lang="it-IT" sz="4300" dirty="0" smtClean="0">
                <a:solidFill>
                  <a:srgbClr val="008000"/>
                </a:solidFill>
              </a:rPr>
              <a:t>uso</a:t>
            </a:r>
            <a:r>
              <a:rPr lang="it-IT" sz="4300" dirty="0" smtClean="0">
                <a:solidFill>
                  <a:srgbClr val="000090"/>
                </a:solidFill>
              </a:rPr>
              <a:t> </a:t>
            </a:r>
            <a:r>
              <a:rPr lang="it-IT" sz="4300" dirty="0" smtClean="0">
                <a:solidFill>
                  <a:srgbClr val="008000"/>
                </a:solidFill>
              </a:rPr>
              <a:t>delle lettere in contesti diversi e con significati diversi</a:t>
            </a:r>
          </a:p>
          <a:p>
            <a:pPr>
              <a:buFontTx/>
              <a:buChar char="-"/>
            </a:pPr>
            <a:r>
              <a:rPr lang="it-IT" sz="4300" dirty="0"/>
              <a:t>e</a:t>
            </a:r>
            <a:r>
              <a:rPr lang="it-IT" sz="4300" dirty="0" smtClean="0"/>
              <a:t>saminando in particolare </a:t>
            </a:r>
            <a:r>
              <a:rPr lang="it-IT" sz="4300" dirty="0" smtClean="0">
                <a:solidFill>
                  <a:srgbClr val="008000"/>
                </a:solidFill>
              </a:rPr>
              <a:t>esercizi e attività in cui le lettere non rappresentano incognite</a:t>
            </a:r>
          </a:p>
          <a:p>
            <a:pPr>
              <a:buFontTx/>
              <a:buChar char="-"/>
            </a:pPr>
            <a:r>
              <a:rPr lang="it-IT" sz="4300" dirty="0"/>
              <a:t>m</a:t>
            </a:r>
            <a:r>
              <a:rPr lang="it-IT" sz="4300" dirty="0" smtClean="0"/>
              <a:t>ettendo in discussione </a:t>
            </a:r>
            <a:r>
              <a:rPr lang="it-IT" sz="4300" dirty="0" smtClean="0">
                <a:solidFill>
                  <a:srgbClr val="008000"/>
                </a:solidFill>
              </a:rPr>
              <a:t>la sequenza tradizionale nella didattica</a:t>
            </a:r>
            <a:r>
              <a:rPr lang="it-IT" sz="4300" dirty="0" smtClean="0"/>
              <a:t>: calcolo letterale-equazioni-problemi</a:t>
            </a:r>
          </a:p>
          <a:p>
            <a:pPr>
              <a:buFontTx/>
              <a:buChar char="-"/>
            </a:pPr>
            <a:r>
              <a:rPr lang="it-IT" sz="4300" dirty="0"/>
              <a:t>r</a:t>
            </a:r>
            <a:r>
              <a:rPr lang="it-IT" sz="4300" dirty="0" smtClean="0"/>
              <a:t>agionando sulla difficoltà della “messa in equazione”, sottolineando come la formalizzazione dei problemi faccia riferimento a </a:t>
            </a:r>
            <a:r>
              <a:rPr lang="it-IT" sz="4300" dirty="0" smtClean="0">
                <a:solidFill>
                  <a:srgbClr val="008000"/>
                </a:solidFill>
              </a:rPr>
              <a:t>un cambio di strategia risolutiva</a:t>
            </a:r>
          </a:p>
          <a:p>
            <a:pPr>
              <a:buFontTx/>
              <a:buChar char="-"/>
            </a:pPr>
            <a:r>
              <a:rPr lang="it-IT" sz="4300" dirty="0"/>
              <a:t>i</a:t>
            </a:r>
            <a:r>
              <a:rPr lang="it-IT" sz="4300" dirty="0" smtClean="0"/>
              <a:t>nsistendo sulla necessità di </a:t>
            </a:r>
            <a:r>
              <a:rPr lang="it-IT" sz="4300" dirty="0" smtClean="0">
                <a:solidFill>
                  <a:srgbClr val="008000"/>
                </a:solidFill>
              </a:rPr>
              <a:t>far precedere al calcolo “normato” il calcolo “ragionato”</a:t>
            </a:r>
          </a:p>
          <a:p>
            <a:pPr>
              <a:buFontTx/>
              <a:buChar char="-"/>
            </a:pPr>
            <a:endParaRPr lang="it-IT" sz="2500" dirty="0" smtClean="0"/>
          </a:p>
          <a:p>
            <a:pPr marL="0" indent="0">
              <a:buNone/>
            </a:pPr>
            <a:r>
              <a:rPr lang="it-IT" sz="4300" dirty="0" smtClean="0"/>
              <a:t>Abbiamo infine fatto cenno al contributo del punto di vista dell’</a:t>
            </a:r>
            <a:r>
              <a:rPr lang="it-IT" sz="4300" b="1" dirty="0" smtClean="0">
                <a:solidFill>
                  <a:srgbClr val="000090"/>
                </a:solidFill>
              </a:rPr>
              <a:t>algebra moderna </a:t>
            </a:r>
            <a:r>
              <a:rPr lang="it-IT" sz="4300" dirty="0" smtClean="0"/>
              <a:t>in vista di una didattica che fornisca </a:t>
            </a:r>
            <a:r>
              <a:rPr lang="it-IT" sz="4300" dirty="0" smtClean="0">
                <a:solidFill>
                  <a:srgbClr val="000090"/>
                </a:solidFill>
              </a:rPr>
              <a:t>elementi di consapevolezza </a:t>
            </a:r>
            <a:r>
              <a:rPr lang="it-IT" sz="4300" dirty="0" smtClean="0"/>
              <a:t>(in particolare sulle peculiarità delle “case numeriche” via via “abitate”).</a:t>
            </a:r>
            <a:endParaRPr lang="it-IT" sz="4300" dirty="0"/>
          </a:p>
          <a:p>
            <a:pPr marL="0" indent="0">
              <a:buNone/>
            </a:pPr>
            <a:endParaRPr lang="it-IT" sz="2500" dirty="0" smtClean="0"/>
          </a:p>
          <a:p>
            <a:pPr marL="0" indent="0">
              <a:buNone/>
            </a:pPr>
            <a:r>
              <a:rPr lang="it-IT" sz="4900" dirty="0" smtClean="0"/>
              <a:t>Dunque </a:t>
            </a:r>
            <a:r>
              <a:rPr lang="it-IT" sz="4900" dirty="0" smtClean="0">
                <a:solidFill>
                  <a:srgbClr val="FF0000"/>
                </a:solidFill>
              </a:rPr>
              <a:t>percorsi di cui sia chiaro e esplicito </a:t>
            </a:r>
            <a:r>
              <a:rPr lang="it-IT" sz="4900" b="1" dirty="0" smtClean="0">
                <a:solidFill>
                  <a:srgbClr val="FF0000"/>
                </a:solidFill>
              </a:rPr>
              <a:t>il senso </a:t>
            </a:r>
            <a:r>
              <a:rPr lang="it-IT" sz="4900" dirty="0" smtClean="0"/>
              <a:t>e </a:t>
            </a:r>
            <a:r>
              <a:rPr lang="it-IT" sz="4900" dirty="0" smtClean="0">
                <a:solidFill>
                  <a:srgbClr val="FF0000"/>
                </a:solidFill>
              </a:rPr>
              <a:t>calcoli in cui intervenga </a:t>
            </a:r>
            <a:r>
              <a:rPr lang="it-IT" sz="4900" b="1" dirty="0" smtClean="0">
                <a:solidFill>
                  <a:srgbClr val="FF0000"/>
                </a:solidFill>
              </a:rPr>
              <a:t>il ragionamento</a:t>
            </a:r>
            <a:r>
              <a:rPr lang="it-IT" sz="4900" dirty="0" smtClean="0"/>
              <a:t>. </a:t>
            </a:r>
          </a:p>
          <a:p>
            <a:pPr marL="0" indent="0">
              <a:buNone/>
            </a:pPr>
            <a:r>
              <a:rPr lang="it-IT" sz="4900" dirty="0" smtClean="0"/>
              <a:t>In quest’ottica </a:t>
            </a:r>
            <a:r>
              <a:rPr lang="it-IT" sz="4900" dirty="0" smtClean="0">
                <a:solidFill>
                  <a:srgbClr val="FF0000"/>
                </a:solidFill>
              </a:rPr>
              <a:t>cambiano le gerarchie </a:t>
            </a:r>
            <a:r>
              <a:rPr lang="it-IT" sz="4900" dirty="0" smtClean="0"/>
              <a:t>degli obiettivi; e  </a:t>
            </a:r>
            <a:r>
              <a:rPr lang="it-IT" sz="4900" dirty="0" smtClean="0">
                <a:solidFill>
                  <a:srgbClr val="FF0000"/>
                </a:solidFill>
              </a:rPr>
              <a:t>cambia</a:t>
            </a:r>
            <a:r>
              <a:rPr lang="it-IT" sz="4900" dirty="0" smtClean="0"/>
              <a:t> anche, almeno in parte, </a:t>
            </a:r>
            <a:r>
              <a:rPr lang="it-IT" sz="4900" dirty="0" smtClean="0">
                <a:solidFill>
                  <a:srgbClr val="FF0000"/>
                </a:solidFill>
              </a:rPr>
              <a:t>il ruolo che l’insegnante assume</a:t>
            </a:r>
            <a:r>
              <a:rPr lang="it-IT" sz="4900" dirty="0" smtClean="0"/>
              <a:t>: </a:t>
            </a:r>
          </a:p>
          <a:p>
            <a:pPr marL="0" indent="0">
              <a:buNone/>
            </a:pPr>
            <a:r>
              <a:rPr lang="it-IT" sz="4900" dirty="0" smtClean="0"/>
              <a:t>da colei/colui che </a:t>
            </a:r>
            <a:r>
              <a:rPr lang="it-IT" sz="4900" dirty="0" smtClean="0">
                <a:solidFill>
                  <a:srgbClr val="FF0000"/>
                </a:solidFill>
              </a:rPr>
              <a:t>trasmette contenuti </a:t>
            </a:r>
            <a:r>
              <a:rPr lang="it-IT" sz="4900" dirty="0" smtClean="0"/>
              <a:t>consacrati dalla tradizione didattica, </a:t>
            </a:r>
            <a:r>
              <a:rPr lang="it-IT" sz="4900" dirty="0" smtClean="0">
                <a:solidFill>
                  <a:srgbClr val="FF0000"/>
                </a:solidFill>
              </a:rPr>
              <a:t>secondo modalità </a:t>
            </a:r>
            <a:r>
              <a:rPr lang="it-IT" sz="4900" dirty="0" smtClean="0"/>
              <a:t>consacrate dalla tradizione didattica, a colei/colui che </a:t>
            </a:r>
            <a:r>
              <a:rPr lang="it-IT" sz="4900" dirty="0" smtClean="0">
                <a:solidFill>
                  <a:srgbClr val="FF0000"/>
                </a:solidFill>
              </a:rPr>
              <a:t>si interroga frequentemente </a:t>
            </a:r>
            <a:r>
              <a:rPr lang="it-IT" sz="4900" dirty="0" smtClean="0"/>
              <a:t>(o almeno: non di rado!)</a:t>
            </a:r>
            <a:r>
              <a:rPr lang="it-IT" sz="4900" smtClean="0"/>
              <a:t>, così come </a:t>
            </a:r>
            <a:r>
              <a:rPr lang="it-IT" sz="4900" dirty="0" smtClean="0"/>
              <a:t>è costretto inesorabilmente a fare </a:t>
            </a:r>
            <a:r>
              <a:rPr lang="it-IT" sz="4900" dirty="0" smtClean="0">
                <a:solidFill>
                  <a:srgbClr val="FF0000"/>
                </a:solidFill>
              </a:rPr>
              <a:t>un</a:t>
            </a:r>
            <a:r>
              <a:rPr lang="it-IT" sz="4900" dirty="0" smtClean="0"/>
              <a:t> </a:t>
            </a:r>
            <a:r>
              <a:rPr lang="it-IT" sz="4900" dirty="0" smtClean="0">
                <a:solidFill>
                  <a:srgbClr val="FF0000"/>
                </a:solidFill>
              </a:rPr>
              <a:t>esploratore paziente e riflessivo che conquista passo dopo passo territori impervi e poco conosciuti</a:t>
            </a:r>
            <a:r>
              <a:rPr lang="it-IT" sz="4900" dirty="0" smtClean="0"/>
              <a:t>.</a:t>
            </a:r>
            <a:r>
              <a:rPr lang="it-IT" sz="4300" dirty="0" smtClean="0"/>
              <a:t> </a:t>
            </a:r>
          </a:p>
          <a:p>
            <a:pPr marL="0" indent="0">
              <a:buNone/>
            </a:pPr>
            <a:endParaRPr lang="it-IT" dirty="0"/>
          </a:p>
        </p:txBody>
      </p:sp>
    </p:spTree>
    <p:extLst>
      <p:ext uri="{BB962C8B-B14F-4D97-AF65-F5344CB8AC3E}">
        <p14:creationId xmlns:p14="http://schemas.microsoft.com/office/powerpoint/2010/main" val="25731633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707571"/>
            <a:ext cx="8229600" cy="5669105"/>
          </a:xfrm>
          <a:solidFill>
            <a:srgbClr val="FFB6A7"/>
          </a:solidFill>
        </p:spPr>
        <p:txBody>
          <a:bodyPr>
            <a:normAutofit fontScale="32500" lnSpcReduction="20000"/>
          </a:bodyPr>
          <a:lstStyle/>
          <a:p>
            <a:pPr marL="0" indent="0">
              <a:buNone/>
            </a:pPr>
            <a:r>
              <a:rPr lang="it-IT" sz="6200" b="1" dirty="0" smtClean="0"/>
              <a:t>1.3</a:t>
            </a:r>
            <a:r>
              <a:rPr lang="it-IT" sz="6200" b="1" i="1" dirty="0" smtClean="0"/>
              <a:t>.  De </a:t>
            </a:r>
            <a:r>
              <a:rPr lang="it-IT" sz="6200" b="1" i="1" dirty="0" err="1" smtClean="0"/>
              <a:t>minimis</a:t>
            </a:r>
            <a:r>
              <a:rPr lang="it-IT" sz="6200" b="1" i="1" dirty="0" smtClean="0"/>
              <a:t> non </a:t>
            </a:r>
            <a:r>
              <a:rPr lang="it-IT" sz="6200" b="1" i="1" dirty="0" err="1" smtClean="0"/>
              <a:t>curat</a:t>
            </a:r>
            <a:r>
              <a:rPr lang="it-IT" sz="6200" b="1" i="1" dirty="0" smtClean="0"/>
              <a:t> </a:t>
            </a:r>
            <a:r>
              <a:rPr lang="it-IT" sz="6200" b="1" i="1" dirty="0" err="1" smtClean="0"/>
              <a:t>praetor</a:t>
            </a:r>
            <a:r>
              <a:rPr lang="it-IT" sz="6200" b="1" i="1" dirty="0" smtClean="0"/>
              <a:t> </a:t>
            </a:r>
            <a:r>
              <a:rPr lang="it-IT" sz="6200" b="1" dirty="0" smtClean="0"/>
              <a:t>(ma l’insegnante sì)</a:t>
            </a:r>
          </a:p>
          <a:p>
            <a:pPr marL="0" indent="0">
              <a:buNone/>
            </a:pPr>
            <a:endParaRPr lang="it-IT" sz="4800" dirty="0" smtClean="0"/>
          </a:p>
          <a:p>
            <a:pPr marL="0" indent="0">
              <a:buNone/>
            </a:pPr>
            <a:r>
              <a:rPr lang="it-IT" sz="4800" dirty="0" smtClean="0"/>
              <a:t>A proposito di una didattica </a:t>
            </a:r>
            <a:r>
              <a:rPr lang="it-IT" sz="4800" dirty="0" smtClean="0">
                <a:solidFill>
                  <a:srgbClr val="FF0000"/>
                </a:solidFill>
              </a:rPr>
              <a:t>“semanticamente forte</a:t>
            </a:r>
            <a:r>
              <a:rPr lang="it-IT" sz="4800" dirty="0" smtClean="0"/>
              <a:t>”, che dia il senso di ciò che si va facendo, </a:t>
            </a:r>
            <a:r>
              <a:rPr lang="it-IT" sz="4800" dirty="0">
                <a:sym typeface="Wingdings"/>
              </a:rPr>
              <a:t>v</a:t>
            </a:r>
            <a:r>
              <a:rPr lang="it-IT" sz="4800" dirty="0" smtClean="0">
                <a:sym typeface="Wingdings"/>
              </a:rPr>
              <a:t>ediamo un esempio di situazione in cui il nodo didattico e concettuale resta coperto, mentre varrebbe forse la pena di esplicitarlo, </a:t>
            </a:r>
            <a:r>
              <a:rPr lang="it-IT" sz="4800" dirty="0" smtClean="0">
                <a:solidFill>
                  <a:srgbClr val="FF0000"/>
                </a:solidFill>
                <a:sym typeface="Wingdings"/>
              </a:rPr>
              <a:t>prima a noi stessi </a:t>
            </a:r>
            <a:r>
              <a:rPr lang="it-IT" sz="4800" dirty="0" smtClean="0">
                <a:sym typeface="Wingdings"/>
              </a:rPr>
              <a:t>e poi ad alunne e alunni.</a:t>
            </a:r>
          </a:p>
          <a:p>
            <a:pPr marL="0" indent="0">
              <a:buNone/>
            </a:pPr>
            <a:endParaRPr lang="it-IT" dirty="0">
              <a:sym typeface="Wingdings"/>
            </a:endParaRPr>
          </a:p>
          <a:p>
            <a:pPr marL="0" indent="0">
              <a:buNone/>
            </a:pPr>
            <a:r>
              <a:rPr lang="it-IT" sz="4800" dirty="0" smtClean="0">
                <a:sym typeface="Wingdings"/>
              </a:rPr>
              <a:t>Il punto di partenza potrebbe essere la considerazione di queste due uguaglianze: </a:t>
            </a:r>
          </a:p>
          <a:p>
            <a:pPr marL="0" indent="0">
              <a:buNone/>
            </a:pPr>
            <a:r>
              <a:rPr lang="it-IT" sz="4800" dirty="0">
                <a:solidFill>
                  <a:srgbClr val="000090"/>
                </a:solidFill>
                <a:sym typeface="Wingdings"/>
              </a:rPr>
              <a:t> </a:t>
            </a:r>
            <a:r>
              <a:rPr lang="it-IT" sz="4800" dirty="0" smtClean="0">
                <a:solidFill>
                  <a:srgbClr val="000090"/>
                </a:solidFill>
                <a:sym typeface="Wingdings"/>
              </a:rPr>
              <a:t>                                               </a:t>
            </a:r>
            <a:r>
              <a:rPr lang="it-IT" sz="4800" dirty="0" smtClean="0">
                <a:solidFill>
                  <a:srgbClr val="000090"/>
                </a:solidFill>
              </a:rPr>
              <a:t>3 </a:t>
            </a:r>
            <a:r>
              <a:rPr lang="it-IT" sz="4800" dirty="0">
                <a:solidFill>
                  <a:srgbClr val="000090"/>
                </a:solidFill>
              </a:rPr>
              <a:t>x 5 = 15</a:t>
            </a:r>
            <a:r>
              <a:rPr lang="it-IT" sz="4800" dirty="0"/>
              <a:t>   </a:t>
            </a:r>
            <a:r>
              <a:rPr lang="it-IT" sz="4800" dirty="0" smtClean="0"/>
              <a:t>       e          </a:t>
            </a:r>
            <a:r>
              <a:rPr lang="it-IT" sz="4800" dirty="0">
                <a:solidFill>
                  <a:srgbClr val="000090"/>
                </a:solidFill>
              </a:rPr>
              <a:t>15 = 3 x </a:t>
            </a:r>
            <a:r>
              <a:rPr lang="it-IT" sz="4800" dirty="0" smtClean="0">
                <a:solidFill>
                  <a:srgbClr val="000090"/>
                </a:solidFill>
              </a:rPr>
              <a:t>5</a:t>
            </a:r>
          </a:p>
          <a:p>
            <a:pPr marL="0" indent="0">
              <a:buNone/>
            </a:pPr>
            <a:r>
              <a:rPr lang="it-IT" sz="4800" dirty="0" smtClean="0"/>
              <a:t>Esse dicono la stessa cosa?</a:t>
            </a:r>
          </a:p>
          <a:p>
            <a:pPr marL="0" indent="0">
              <a:buNone/>
            </a:pPr>
            <a:r>
              <a:rPr lang="it-IT" sz="4800" dirty="0" smtClean="0"/>
              <a:t>La mia risposta è: </a:t>
            </a:r>
            <a:r>
              <a:rPr lang="it-IT" sz="4800" dirty="0" smtClean="0">
                <a:solidFill>
                  <a:srgbClr val="FF0000"/>
                </a:solidFill>
              </a:rPr>
              <a:t>sì e no.</a:t>
            </a:r>
          </a:p>
          <a:p>
            <a:pPr marL="0" indent="0">
              <a:buNone/>
            </a:pPr>
            <a:endParaRPr lang="it-IT" dirty="0"/>
          </a:p>
          <a:p>
            <a:pPr marL="0" indent="0">
              <a:buNone/>
            </a:pPr>
            <a:r>
              <a:rPr lang="it-IT" sz="4800" dirty="0" smtClean="0"/>
              <a:t>Intanto: la </a:t>
            </a:r>
            <a:r>
              <a:rPr lang="it-IT" sz="4800" dirty="0"/>
              <a:t>prima viene vissuta come “naturale” (c’è a sinistra un’operazione e a destra il risultato), per cui possiamo pensarla come </a:t>
            </a:r>
            <a:r>
              <a:rPr lang="it-IT" sz="4800" dirty="0">
                <a:solidFill>
                  <a:srgbClr val="000090"/>
                </a:solidFill>
              </a:rPr>
              <a:t>3 x 5 </a:t>
            </a:r>
            <a:r>
              <a:rPr lang="it-IT" sz="4800" dirty="0">
                <a:solidFill>
                  <a:srgbClr val="000090"/>
                </a:solidFill>
                <a:sym typeface="Wingdings"/>
              </a:rPr>
              <a:t></a:t>
            </a:r>
            <a:r>
              <a:rPr lang="it-IT" sz="4800" dirty="0">
                <a:solidFill>
                  <a:srgbClr val="000090"/>
                </a:solidFill>
              </a:rPr>
              <a:t> 15</a:t>
            </a:r>
            <a:r>
              <a:rPr lang="it-IT" sz="4800" dirty="0" smtClean="0"/>
              <a:t>; la </a:t>
            </a:r>
            <a:r>
              <a:rPr lang="it-IT" sz="4800" dirty="0"/>
              <a:t>seconda </a:t>
            </a:r>
            <a:r>
              <a:rPr lang="it-IT" sz="4800" dirty="0" smtClean="0"/>
              <a:t>appare invece agli alunni del </a:t>
            </a:r>
            <a:r>
              <a:rPr lang="it-IT" sz="4800" dirty="0"/>
              <a:t>tutto “innaturale”. </a:t>
            </a:r>
          </a:p>
          <a:p>
            <a:pPr marL="0" indent="0">
              <a:buNone/>
            </a:pPr>
            <a:r>
              <a:rPr lang="it-IT" sz="4800" dirty="0"/>
              <a:t>Ciò discende </a:t>
            </a:r>
            <a:r>
              <a:rPr lang="it-IT" sz="4800" dirty="0" smtClean="0"/>
              <a:t>dal </a:t>
            </a:r>
            <a:r>
              <a:rPr lang="it-IT" sz="4800" dirty="0"/>
              <a:t>fatto che </a:t>
            </a:r>
            <a:r>
              <a:rPr lang="it-IT" sz="4800" dirty="0" smtClean="0"/>
              <a:t>l’uguaglianza viene letta dagli alunni (ma a volte anche da noi) come la </a:t>
            </a:r>
            <a:r>
              <a:rPr lang="it-IT" sz="4800" dirty="0"/>
              <a:t>richiesta di effettuare un certo procedimento. </a:t>
            </a:r>
            <a:r>
              <a:rPr lang="it-IT" sz="4800" dirty="0" smtClean="0"/>
              <a:t>Ai loro occhi, </a:t>
            </a:r>
            <a:r>
              <a:rPr lang="it-IT" sz="4800" dirty="0"/>
              <a:t>va bene 3 x 5 = 15, va molto meno bene 15 = 3 x 5.</a:t>
            </a:r>
          </a:p>
          <a:p>
            <a:pPr marL="0" indent="0">
              <a:buNone/>
            </a:pPr>
            <a:r>
              <a:rPr lang="it-IT" sz="4800" dirty="0" smtClean="0">
                <a:solidFill>
                  <a:srgbClr val="FF0000"/>
                </a:solidFill>
              </a:rPr>
              <a:t>Per i nostri alunni, dunque, la risposta è no</a:t>
            </a:r>
            <a:r>
              <a:rPr lang="it-IT" sz="4800" dirty="0" smtClean="0"/>
              <a:t>, senza se e senza ma…</a:t>
            </a:r>
          </a:p>
          <a:p>
            <a:pPr marL="0" indent="0">
              <a:buNone/>
            </a:pPr>
            <a:endParaRPr lang="it-IT" dirty="0"/>
          </a:p>
          <a:p>
            <a:pPr marL="0" indent="0">
              <a:buNone/>
            </a:pPr>
            <a:r>
              <a:rPr lang="it-IT" sz="4800" dirty="0" smtClean="0"/>
              <a:t>Il nostro sguardo “esperto”, invece, percepisce anche un secondo aspetto dell’uguaglianza: l’uguaglianza è una relazione simmetrica (addirittura di equivalenza) e dunque non ha un “verso di percorrenza” privilegiato. </a:t>
            </a:r>
          </a:p>
          <a:p>
            <a:pPr marL="0" indent="0">
              <a:buNone/>
            </a:pPr>
            <a:r>
              <a:rPr lang="it-IT" sz="4800" dirty="0" smtClean="0">
                <a:solidFill>
                  <a:srgbClr val="FF0000"/>
                </a:solidFill>
              </a:rPr>
              <a:t>Per gli “esperti” la risposta è sostanzialmente sì.</a:t>
            </a:r>
          </a:p>
          <a:p>
            <a:pPr marL="0" indent="0">
              <a:buNone/>
            </a:pPr>
            <a:endParaRPr lang="it-IT" dirty="0"/>
          </a:p>
          <a:p>
            <a:pPr marL="0" indent="0">
              <a:buNone/>
            </a:pPr>
            <a:r>
              <a:rPr lang="it-IT" sz="4800" b="1" dirty="0" smtClean="0"/>
              <a:t>Della diversità delle due risposte dobbiamo </a:t>
            </a:r>
            <a:r>
              <a:rPr lang="it-IT" sz="4800" b="1" dirty="0" smtClean="0">
                <a:solidFill>
                  <a:srgbClr val="FF0000"/>
                </a:solidFill>
              </a:rPr>
              <a:t>avere consapevolezza </a:t>
            </a:r>
            <a:r>
              <a:rPr lang="it-IT" sz="4800" b="1" dirty="0" smtClean="0"/>
              <a:t>e </a:t>
            </a:r>
            <a:r>
              <a:rPr lang="it-IT" sz="4800" b="1" dirty="0" smtClean="0">
                <a:solidFill>
                  <a:srgbClr val="FF0000"/>
                </a:solidFill>
              </a:rPr>
              <a:t>tener conto </a:t>
            </a:r>
            <a:r>
              <a:rPr lang="it-IT" sz="4800" b="1" dirty="0" smtClean="0"/>
              <a:t>nella nostra didattica</a:t>
            </a:r>
            <a:r>
              <a:rPr lang="it-IT" sz="4800" dirty="0" smtClean="0"/>
              <a:t>.</a:t>
            </a:r>
          </a:p>
          <a:p>
            <a:pPr marL="0" indent="0">
              <a:buNone/>
            </a:pPr>
            <a:endParaRPr lang="it-IT" sz="4300" dirty="0" smtClean="0">
              <a:sym typeface="Wingdings"/>
            </a:endParaRPr>
          </a:p>
          <a:p>
            <a:pPr marL="0" indent="0">
              <a:buNone/>
            </a:pPr>
            <a:endParaRPr lang="it-IT" dirty="0"/>
          </a:p>
        </p:txBody>
      </p:sp>
    </p:spTree>
    <p:extLst>
      <p:ext uri="{BB962C8B-B14F-4D97-AF65-F5344CB8AC3E}">
        <p14:creationId xmlns:p14="http://schemas.microsoft.com/office/powerpoint/2010/main" val="40555392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726215"/>
            <a:ext cx="8229600" cy="5336314"/>
          </a:xfrm>
          <a:solidFill>
            <a:srgbClr val="92FF68"/>
          </a:solidFill>
        </p:spPr>
        <p:txBody>
          <a:bodyPr>
            <a:normAutofit fontScale="40000" lnSpcReduction="20000"/>
          </a:bodyPr>
          <a:lstStyle/>
          <a:p>
            <a:pPr marL="0" indent="0">
              <a:buNone/>
            </a:pPr>
            <a:r>
              <a:rPr lang="it-IT" sz="5000" b="1" dirty="0" smtClean="0"/>
              <a:t>1.4.  Procedura </a:t>
            </a:r>
            <a:r>
              <a:rPr lang="it-IT" sz="5000" b="1" i="1" dirty="0" smtClean="0"/>
              <a:t>versus</a:t>
            </a:r>
            <a:r>
              <a:rPr lang="it-IT" sz="5000" b="1" dirty="0" smtClean="0"/>
              <a:t> relazione</a:t>
            </a:r>
            <a:r>
              <a:rPr lang="it-IT" b="1" dirty="0"/>
              <a:t> </a:t>
            </a:r>
            <a:endParaRPr lang="it-IT" b="1" dirty="0" smtClean="0"/>
          </a:p>
          <a:p>
            <a:pPr marL="0" indent="0">
              <a:buNone/>
            </a:pPr>
            <a:endParaRPr lang="it-IT" b="1" dirty="0"/>
          </a:p>
          <a:p>
            <a:pPr marL="0" indent="0">
              <a:buNone/>
            </a:pPr>
            <a:r>
              <a:rPr lang="it-IT" sz="4500" dirty="0" smtClean="0"/>
              <a:t>La </a:t>
            </a:r>
            <a:r>
              <a:rPr lang="it-IT" sz="4500" dirty="0"/>
              <a:t>riflessione sull’uguaglianza ci suggerisce </a:t>
            </a:r>
            <a:r>
              <a:rPr lang="it-IT" sz="4500" dirty="0" smtClean="0"/>
              <a:t>un </a:t>
            </a:r>
            <a:r>
              <a:rPr lang="it-IT" sz="4500" dirty="0"/>
              <a:t>indizio importante: </a:t>
            </a:r>
            <a:r>
              <a:rPr lang="it-IT" sz="4500" b="1" dirty="0">
                <a:solidFill>
                  <a:srgbClr val="000090"/>
                </a:solidFill>
              </a:rPr>
              <a:t>gli alunni tendono a privilegiare una “lettura” </a:t>
            </a:r>
            <a:r>
              <a:rPr lang="it-IT" sz="4500" b="1" dirty="0" smtClean="0">
                <a:solidFill>
                  <a:srgbClr val="000090"/>
                </a:solidFill>
              </a:rPr>
              <a:t>in termini di procedura rispetto </a:t>
            </a:r>
            <a:r>
              <a:rPr lang="it-IT" sz="4500" b="1" dirty="0">
                <a:solidFill>
                  <a:srgbClr val="000090"/>
                </a:solidFill>
              </a:rPr>
              <a:t>a una “lettura” in termini di </a:t>
            </a:r>
            <a:r>
              <a:rPr lang="it-IT" sz="4500" b="1" dirty="0" smtClean="0">
                <a:solidFill>
                  <a:srgbClr val="000090"/>
                </a:solidFill>
              </a:rPr>
              <a:t>relazione</a:t>
            </a:r>
            <a:r>
              <a:rPr lang="it-IT" sz="4500" dirty="0" smtClean="0"/>
              <a:t>. E questo non solo a proposito di uguaglianze. </a:t>
            </a:r>
            <a:endParaRPr lang="it-IT" sz="4500" dirty="0"/>
          </a:p>
          <a:p>
            <a:pPr marL="0" indent="0">
              <a:buNone/>
            </a:pPr>
            <a:endParaRPr lang="it-IT" sz="2500" dirty="0"/>
          </a:p>
          <a:p>
            <a:pPr marL="0" indent="0">
              <a:buNone/>
            </a:pPr>
            <a:r>
              <a:rPr lang="it-IT" sz="4500" dirty="0" smtClean="0">
                <a:sym typeface="Wingdings"/>
              </a:rPr>
              <a:t>  </a:t>
            </a:r>
            <a:r>
              <a:rPr lang="it-IT" sz="4500" dirty="0" smtClean="0"/>
              <a:t>Un’ulteriore </a:t>
            </a:r>
            <a:r>
              <a:rPr lang="it-IT" sz="4500" dirty="0"/>
              <a:t>prova di questa attitudine “procedurale” dei nostri allievi è fornita dal teorema di Pitagora</a:t>
            </a:r>
            <a:r>
              <a:rPr lang="it-IT" sz="3800" dirty="0"/>
              <a:t>.  </a:t>
            </a:r>
          </a:p>
          <a:p>
            <a:pPr marL="0" indent="0">
              <a:buNone/>
            </a:pPr>
            <a:endParaRPr lang="it-IT" sz="2000" dirty="0"/>
          </a:p>
          <a:p>
            <a:pPr marL="0" indent="0">
              <a:buNone/>
            </a:pPr>
            <a:r>
              <a:rPr lang="it-IT" sz="4500" dirty="0"/>
              <a:t>Esso viene “ritenuto” a distanza di tempo (quando va bene) come una procedura che consente di trovare un lato di un triangolo rettangolo conoscendo gli altri due</a:t>
            </a:r>
            <a:r>
              <a:rPr lang="it-IT" sz="4500" dirty="0" smtClean="0"/>
              <a:t>:</a:t>
            </a:r>
          </a:p>
          <a:p>
            <a:pPr marL="0" indent="0">
              <a:buNone/>
            </a:pPr>
            <a:endParaRPr lang="it-IT" sz="2000" dirty="0"/>
          </a:p>
          <a:p>
            <a:r>
              <a:rPr lang="it-IT" sz="4500" dirty="0" err="1"/>
              <a:t>ip</a:t>
            </a:r>
            <a:r>
              <a:rPr lang="it-IT" sz="4500" dirty="0"/>
              <a:t> = radice quadrata della somma dei quadrati dei cateti </a:t>
            </a:r>
          </a:p>
          <a:p>
            <a:pPr marL="0" indent="0">
              <a:buNone/>
            </a:pPr>
            <a:r>
              <a:rPr lang="it-IT" sz="4500" dirty="0" smtClean="0"/>
              <a:t>              (</a:t>
            </a:r>
            <a:r>
              <a:rPr lang="it-IT" sz="4500" dirty="0"/>
              <a:t>a parole: per trovare l’ipotenusa devo calcolare..)</a:t>
            </a:r>
          </a:p>
          <a:p>
            <a:r>
              <a:rPr lang="it-IT" sz="4500" dirty="0" err="1"/>
              <a:t>ct</a:t>
            </a:r>
            <a:r>
              <a:rPr lang="it-IT" sz="4500" baseline="-25000" dirty="0"/>
              <a:t> </a:t>
            </a:r>
            <a:r>
              <a:rPr lang="it-IT" sz="4500" dirty="0"/>
              <a:t>= radice quadrata della differenza tra il quadrato dell’ipotenusa e il quadrato dell’altro cateto </a:t>
            </a:r>
          </a:p>
          <a:p>
            <a:pPr marL="0" indent="0">
              <a:buNone/>
            </a:pPr>
            <a:r>
              <a:rPr lang="it-IT" sz="4500" dirty="0" smtClean="0"/>
              <a:t>               (</a:t>
            </a:r>
            <a:r>
              <a:rPr lang="it-IT" sz="4500" dirty="0"/>
              <a:t>a parole: per trovare un cateto devo calcolare…)</a:t>
            </a:r>
          </a:p>
          <a:p>
            <a:pPr marL="0" indent="0">
              <a:lnSpc>
                <a:spcPct val="70000"/>
              </a:lnSpc>
              <a:buNone/>
            </a:pPr>
            <a:r>
              <a:rPr lang="it-IT" sz="3800" dirty="0"/>
              <a:t> </a:t>
            </a:r>
          </a:p>
          <a:p>
            <a:pPr marL="0" indent="0">
              <a:buNone/>
            </a:pPr>
            <a:r>
              <a:rPr lang="it-IT" sz="4500" dirty="0"/>
              <a:t>Quel che è certo è che </a:t>
            </a:r>
            <a:r>
              <a:rPr lang="it-IT" sz="4500" dirty="0">
                <a:solidFill>
                  <a:srgbClr val="FF0000"/>
                </a:solidFill>
              </a:rPr>
              <a:t>resta in ombra il fatto che Pitagora afferma il sussistere di una relazione tra i tre protagonisti</a:t>
            </a:r>
            <a:r>
              <a:rPr lang="it-IT" sz="4500" dirty="0"/>
              <a:t> (per non parlare dell’aspetto geometrico, destinato a scolorire rapidamente nella mente dei nostri alunni). </a:t>
            </a:r>
            <a:endParaRPr lang="it-IT" sz="4500" dirty="0" smtClean="0"/>
          </a:p>
          <a:p>
            <a:pPr marL="0" indent="0">
              <a:buNone/>
            </a:pPr>
            <a:endParaRPr lang="it-IT" sz="2500" dirty="0"/>
          </a:p>
          <a:p>
            <a:pPr marL="0" indent="0">
              <a:buNone/>
            </a:pPr>
            <a:r>
              <a:rPr lang="it-IT" sz="3800" b="1" dirty="0"/>
              <a:t> </a:t>
            </a:r>
            <a:r>
              <a:rPr lang="it-IT" sz="3800" b="1" dirty="0" smtClean="0">
                <a:solidFill>
                  <a:srgbClr val="FF0000"/>
                </a:solidFill>
              </a:rPr>
              <a:t>Il rapporto tra procedura e relazione sarà il secondo dei fili conduttori del mio intervento</a:t>
            </a:r>
            <a:endParaRPr lang="it-IT" sz="3800" dirty="0">
              <a:solidFill>
                <a:srgbClr val="FF0000"/>
              </a:solidFill>
            </a:endParaRPr>
          </a:p>
        </p:txBody>
      </p:sp>
    </p:spTree>
    <p:extLst>
      <p:ext uri="{BB962C8B-B14F-4D97-AF65-F5344CB8AC3E}">
        <p14:creationId xmlns:p14="http://schemas.microsoft.com/office/powerpoint/2010/main" val="38194396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655420"/>
            <a:ext cx="8229600" cy="5470744"/>
          </a:xfrm>
          <a:solidFill>
            <a:schemeClr val="bg2">
              <a:lumMod val="75000"/>
            </a:schemeClr>
          </a:solidFill>
        </p:spPr>
        <p:txBody>
          <a:bodyPr>
            <a:normAutofit fontScale="25000" lnSpcReduction="20000"/>
          </a:bodyPr>
          <a:lstStyle/>
          <a:p>
            <a:pPr marL="0" indent="0">
              <a:buNone/>
            </a:pPr>
            <a:r>
              <a:rPr lang="it-IT" sz="7200" b="1" dirty="0" smtClean="0"/>
              <a:t>1.5.  Formule </a:t>
            </a:r>
            <a:r>
              <a:rPr lang="it-IT" sz="7200" b="1" dirty="0"/>
              <a:t>inverse</a:t>
            </a:r>
            <a:endParaRPr lang="it-IT" sz="7200" dirty="0"/>
          </a:p>
          <a:p>
            <a:pPr marL="0" indent="0">
              <a:lnSpc>
                <a:spcPct val="220000"/>
              </a:lnSpc>
              <a:buNone/>
            </a:pPr>
            <a:r>
              <a:rPr lang="it-IT" b="1" dirty="0"/>
              <a:t> </a:t>
            </a:r>
            <a:endParaRPr lang="it-IT" dirty="0"/>
          </a:p>
          <a:p>
            <a:pPr marL="0" indent="0">
              <a:buNone/>
            </a:pPr>
            <a:r>
              <a:rPr lang="it-IT" sz="6400" dirty="0" smtClean="0"/>
              <a:t>Dall’attitudine procedurale  discende, più in generale, la difficoltà che gli alunni hanno rispetto alle “</a:t>
            </a:r>
            <a:r>
              <a:rPr lang="it-IT" sz="6400" dirty="0" smtClean="0">
                <a:solidFill>
                  <a:srgbClr val="FF0000"/>
                </a:solidFill>
              </a:rPr>
              <a:t>formule inverse</a:t>
            </a:r>
            <a:r>
              <a:rPr lang="it-IT" sz="6400" dirty="0" smtClean="0"/>
              <a:t>” (d’altra parte il nome stesso di “formule inverse” contribuisce a rafforzare il pregiudizio “procedurale”):</a:t>
            </a:r>
          </a:p>
          <a:p>
            <a:pPr marL="0" indent="0">
              <a:lnSpc>
                <a:spcPct val="70000"/>
              </a:lnSpc>
              <a:buNone/>
            </a:pPr>
            <a:r>
              <a:rPr lang="it-IT" sz="6400" dirty="0" smtClean="0"/>
              <a:t> </a:t>
            </a:r>
          </a:p>
          <a:p>
            <a:pPr marL="0" indent="0">
              <a:buNone/>
            </a:pPr>
            <a:r>
              <a:rPr lang="it-IT" sz="6400" dirty="0" smtClean="0"/>
              <a:t>se “leggo” la “formula”                     </a:t>
            </a:r>
            <a:r>
              <a:rPr lang="it-IT" sz="6400" i="1" dirty="0" smtClean="0">
                <a:solidFill>
                  <a:srgbClr val="FF0000"/>
                </a:solidFill>
              </a:rPr>
              <a:t>A </a:t>
            </a:r>
            <a:r>
              <a:rPr lang="it-IT" sz="6400" i="1" dirty="0">
                <a:solidFill>
                  <a:srgbClr val="FF0000"/>
                </a:solidFill>
              </a:rPr>
              <a:t>= b </a:t>
            </a:r>
            <a:r>
              <a:rPr lang="it-IT" sz="6400" i="1" dirty="0" smtClean="0">
                <a:solidFill>
                  <a:srgbClr val="FF0000"/>
                </a:solidFill>
              </a:rPr>
              <a:t>x a</a:t>
            </a:r>
          </a:p>
          <a:p>
            <a:pPr marL="0" indent="0">
              <a:lnSpc>
                <a:spcPct val="70000"/>
              </a:lnSpc>
              <a:buNone/>
            </a:pPr>
            <a:endParaRPr lang="it-IT" sz="6400" i="1" dirty="0"/>
          </a:p>
          <a:p>
            <a:r>
              <a:rPr lang="it-IT" sz="6400" dirty="0"/>
              <a:t>come una </a:t>
            </a:r>
            <a:r>
              <a:rPr lang="it-IT" sz="6400" dirty="0">
                <a:solidFill>
                  <a:srgbClr val="FF0000"/>
                </a:solidFill>
              </a:rPr>
              <a:t>relazione</a:t>
            </a:r>
            <a:r>
              <a:rPr lang="it-IT" sz="6400" dirty="0"/>
              <a:t> tra le grandezze area, </a:t>
            </a:r>
            <a:r>
              <a:rPr lang="it-IT" sz="6400" dirty="0" smtClean="0"/>
              <a:t>base e altezza, </a:t>
            </a:r>
            <a:r>
              <a:rPr lang="it-IT" sz="6400" dirty="0"/>
              <a:t>capisco che </a:t>
            </a:r>
            <a:r>
              <a:rPr lang="it-IT" sz="6400" dirty="0" smtClean="0"/>
              <a:t>in essa sono </a:t>
            </a:r>
            <a:r>
              <a:rPr lang="it-IT" sz="6400" dirty="0"/>
              <a:t>contenute implicitamente </a:t>
            </a:r>
            <a:r>
              <a:rPr lang="it-IT" sz="6400" dirty="0" smtClean="0"/>
              <a:t>tre </a:t>
            </a:r>
            <a:r>
              <a:rPr lang="it-IT" sz="6400" dirty="0"/>
              <a:t>procedure (quella per trovare l’area conoscendo base e altezza, quella per trovare la base conoscendo area e altezza, quella per trovare l’altezza conoscendo area e base</a:t>
            </a:r>
            <a:r>
              <a:rPr lang="it-IT" sz="6400" dirty="0" smtClean="0"/>
              <a:t>)</a:t>
            </a:r>
            <a:endParaRPr lang="it-IT" sz="6400" dirty="0"/>
          </a:p>
          <a:p>
            <a:r>
              <a:rPr lang="it-IT" sz="6400" dirty="0" smtClean="0"/>
              <a:t>altrimenti</a:t>
            </a:r>
            <a:r>
              <a:rPr lang="it-IT" sz="6400" dirty="0"/>
              <a:t>, se la formula è l’indicazione di una </a:t>
            </a:r>
            <a:r>
              <a:rPr lang="it-IT" sz="6400" dirty="0">
                <a:solidFill>
                  <a:srgbClr val="FF0000"/>
                </a:solidFill>
              </a:rPr>
              <a:t>procedura</a:t>
            </a:r>
            <a:r>
              <a:rPr lang="it-IT" sz="6400" dirty="0"/>
              <a:t> per trovare l’area, note base e altezza, le formule inverse sono altre due procedure in qualche modo autonome tra loro e dalla formula iniziale (o, nel caso migliore, ricavabili l’una dall’altra in virtù di manipolazioni formali</a:t>
            </a:r>
            <a:r>
              <a:rPr lang="it-IT" sz="6400" dirty="0" smtClean="0"/>
              <a:t>)</a:t>
            </a:r>
            <a:endParaRPr lang="it-IT" sz="6400" dirty="0"/>
          </a:p>
          <a:p>
            <a:pPr marL="0" indent="0">
              <a:buNone/>
            </a:pPr>
            <a:endParaRPr lang="it-IT" sz="6400" b="1" dirty="0" smtClean="0"/>
          </a:p>
          <a:p>
            <a:pPr marL="0" indent="0">
              <a:buNone/>
            </a:pPr>
            <a:r>
              <a:rPr lang="it-IT" sz="6400" dirty="0" smtClean="0"/>
              <a:t>Si potrebbero fare molti altri esempi; ci limitiamo a un esempio “classico” che si ritrova nel “vissuto” di ciascuno di noi:</a:t>
            </a:r>
          </a:p>
          <a:p>
            <a:pPr marL="0" indent="0">
              <a:buNone/>
            </a:pPr>
            <a:endParaRPr lang="it-IT" dirty="0" smtClean="0"/>
          </a:p>
          <a:p>
            <a:pPr marL="0" indent="0">
              <a:buNone/>
            </a:pPr>
            <a:r>
              <a:rPr lang="it-IT" sz="6400" dirty="0" smtClean="0"/>
              <a:t>l’equazione  5 = x + 3  viene risolta, con burocratica disciplina, attraverso la seguente catena di passaggi:</a:t>
            </a:r>
          </a:p>
          <a:p>
            <a:pPr marL="0" indent="0">
              <a:buNone/>
            </a:pPr>
            <a:r>
              <a:rPr lang="it-IT" sz="6400" dirty="0" smtClean="0"/>
              <a:t>                                           </a:t>
            </a:r>
            <a:r>
              <a:rPr lang="it-IT" sz="6400" dirty="0" smtClean="0">
                <a:solidFill>
                  <a:srgbClr val="FF0000"/>
                </a:solidFill>
              </a:rPr>
              <a:t> </a:t>
            </a:r>
            <a:r>
              <a:rPr lang="it-IT" sz="6400" dirty="0">
                <a:solidFill>
                  <a:srgbClr val="000090"/>
                </a:solidFill>
              </a:rPr>
              <a:t>5</a:t>
            </a:r>
            <a:r>
              <a:rPr lang="it-IT" sz="6400" dirty="0" smtClean="0">
                <a:solidFill>
                  <a:srgbClr val="000090"/>
                </a:solidFill>
              </a:rPr>
              <a:t> = x + </a:t>
            </a:r>
            <a:r>
              <a:rPr lang="it-IT" sz="6400" dirty="0">
                <a:solidFill>
                  <a:srgbClr val="000090"/>
                </a:solidFill>
              </a:rPr>
              <a:t>3</a:t>
            </a:r>
            <a:r>
              <a:rPr lang="it-IT" sz="6400" dirty="0" smtClean="0">
                <a:solidFill>
                  <a:srgbClr val="FF0000"/>
                </a:solidFill>
              </a:rPr>
              <a:t>  </a:t>
            </a:r>
            <a:r>
              <a:rPr lang="it-IT" sz="6400" dirty="0" smtClean="0">
                <a:solidFill>
                  <a:srgbClr val="FF0000"/>
                </a:solidFill>
                <a:sym typeface="Wingdings"/>
              </a:rPr>
              <a:t>  </a:t>
            </a:r>
            <a:r>
              <a:rPr lang="it-IT" sz="6400" dirty="0" smtClean="0">
                <a:solidFill>
                  <a:srgbClr val="000090"/>
                </a:solidFill>
                <a:sym typeface="Wingdings"/>
              </a:rPr>
              <a:t>-x = 3 </a:t>
            </a:r>
            <a:r>
              <a:rPr lang="it-IT" sz="6400" dirty="0">
                <a:solidFill>
                  <a:srgbClr val="000090"/>
                </a:solidFill>
                <a:sym typeface="Wingdings"/>
              </a:rPr>
              <a:t>-</a:t>
            </a:r>
            <a:r>
              <a:rPr lang="it-IT" sz="6400" dirty="0" smtClean="0">
                <a:solidFill>
                  <a:srgbClr val="000090"/>
                </a:solidFill>
                <a:sym typeface="Wingdings"/>
              </a:rPr>
              <a:t> 5  </a:t>
            </a:r>
            <a:r>
              <a:rPr lang="it-IT" sz="6400" dirty="0" smtClean="0">
                <a:solidFill>
                  <a:srgbClr val="FF0000"/>
                </a:solidFill>
                <a:sym typeface="Wingdings"/>
              </a:rPr>
              <a:t>  </a:t>
            </a:r>
            <a:r>
              <a:rPr lang="it-IT" sz="6400" dirty="0" smtClean="0">
                <a:solidFill>
                  <a:srgbClr val="000090"/>
                </a:solidFill>
                <a:sym typeface="Wingdings"/>
              </a:rPr>
              <a:t>-x = -2  </a:t>
            </a:r>
            <a:r>
              <a:rPr lang="it-IT" sz="6400" dirty="0" smtClean="0">
                <a:solidFill>
                  <a:srgbClr val="FF0000"/>
                </a:solidFill>
                <a:sym typeface="Wingdings"/>
              </a:rPr>
              <a:t>  </a:t>
            </a:r>
            <a:r>
              <a:rPr lang="it-IT" sz="6400" dirty="0" smtClean="0">
                <a:solidFill>
                  <a:srgbClr val="000090"/>
                </a:solidFill>
                <a:sym typeface="Wingdings"/>
              </a:rPr>
              <a:t>x = 2</a:t>
            </a:r>
          </a:p>
          <a:p>
            <a:pPr marL="0" indent="0">
              <a:buNone/>
            </a:pPr>
            <a:r>
              <a:rPr lang="it-IT" sz="6400" dirty="0" smtClean="0"/>
              <a:t> </a:t>
            </a:r>
          </a:p>
          <a:p>
            <a:pPr marL="0" indent="0">
              <a:buNone/>
            </a:pPr>
            <a:endParaRPr lang="it-IT" dirty="0"/>
          </a:p>
          <a:p>
            <a:pPr marL="0" indent="0">
              <a:buNone/>
            </a:pPr>
            <a:r>
              <a:rPr lang="it-IT" dirty="0"/>
              <a:t> </a:t>
            </a:r>
          </a:p>
          <a:p>
            <a:pPr marL="0" indent="0">
              <a:buNone/>
            </a:pPr>
            <a:endParaRPr lang="it-IT" dirty="0"/>
          </a:p>
        </p:txBody>
      </p:sp>
    </p:spTree>
    <p:extLst>
      <p:ext uri="{BB962C8B-B14F-4D97-AF65-F5344CB8AC3E}">
        <p14:creationId xmlns:p14="http://schemas.microsoft.com/office/powerpoint/2010/main" val="27215983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682728"/>
            <a:ext cx="8229600" cy="5443435"/>
          </a:xfrm>
          <a:solidFill>
            <a:srgbClr val="CCFFCC"/>
          </a:solidFill>
        </p:spPr>
        <p:txBody>
          <a:bodyPr>
            <a:normAutofit fontScale="62500" lnSpcReduction="20000"/>
          </a:bodyPr>
          <a:lstStyle/>
          <a:p>
            <a:pPr marL="0" indent="0">
              <a:buNone/>
            </a:pPr>
            <a:r>
              <a:rPr lang="it-IT" b="1" dirty="0" smtClean="0"/>
              <a:t>1.6.  Preso atto…</a:t>
            </a:r>
          </a:p>
          <a:p>
            <a:pPr marL="0" indent="0">
              <a:buNone/>
            </a:pPr>
            <a:endParaRPr lang="it-IT" dirty="0" smtClean="0"/>
          </a:p>
          <a:p>
            <a:pPr marL="0" indent="0">
              <a:buNone/>
            </a:pPr>
            <a:r>
              <a:rPr lang="it-IT" dirty="0" smtClean="0"/>
              <a:t>Dunque</a:t>
            </a:r>
            <a:r>
              <a:rPr lang="it-IT" dirty="0"/>
              <a:t>, </a:t>
            </a:r>
            <a:r>
              <a:rPr lang="it-IT" dirty="0" smtClean="0"/>
              <a:t>il </a:t>
            </a:r>
            <a:r>
              <a:rPr lang="it-IT" dirty="0" smtClean="0">
                <a:solidFill>
                  <a:srgbClr val="000090"/>
                </a:solidFill>
              </a:rPr>
              <a:t>primo punto </a:t>
            </a:r>
            <a:r>
              <a:rPr lang="it-IT" dirty="0" smtClean="0"/>
              <a:t>è: </a:t>
            </a:r>
            <a:r>
              <a:rPr lang="it-IT" dirty="0" smtClean="0">
                <a:solidFill>
                  <a:srgbClr val="FF0000"/>
                </a:solidFill>
              </a:rPr>
              <a:t>prendiamo atto </a:t>
            </a:r>
            <a:r>
              <a:rPr lang="it-IT" dirty="0" smtClean="0"/>
              <a:t>che… (è una consapevolezza che è fondamentale che l’insegnante acquisisca)</a:t>
            </a:r>
          </a:p>
          <a:p>
            <a:pPr marL="0" indent="0">
              <a:buNone/>
            </a:pPr>
            <a:endParaRPr lang="it-IT" sz="1300" dirty="0" smtClean="0"/>
          </a:p>
          <a:p>
            <a:pPr marL="0" indent="0">
              <a:buNone/>
            </a:pPr>
            <a:r>
              <a:rPr lang="it-IT" dirty="0" smtClean="0"/>
              <a:t>Ma il </a:t>
            </a:r>
            <a:r>
              <a:rPr lang="it-IT" dirty="0" smtClean="0">
                <a:solidFill>
                  <a:srgbClr val="000090"/>
                </a:solidFill>
              </a:rPr>
              <a:t>secondo punto </a:t>
            </a:r>
            <a:r>
              <a:rPr lang="it-IT" dirty="0" smtClean="0"/>
              <a:t>è il </a:t>
            </a:r>
            <a:r>
              <a:rPr lang="it-IT" dirty="0" smtClean="0">
                <a:solidFill>
                  <a:srgbClr val="FF0000"/>
                </a:solidFill>
              </a:rPr>
              <a:t>conseguente nodo didattico</a:t>
            </a:r>
            <a:r>
              <a:rPr lang="it-IT" dirty="0" smtClean="0"/>
              <a:t>: </a:t>
            </a:r>
            <a:endParaRPr lang="it-IT" dirty="0"/>
          </a:p>
          <a:p>
            <a:pPr marL="0" indent="0">
              <a:buNone/>
            </a:pPr>
            <a:r>
              <a:rPr lang="it-IT" b="1" dirty="0" smtClean="0"/>
              <a:t>quanto </a:t>
            </a:r>
            <a:r>
              <a:rPr lang="it-IT" b="1" dirty="0"/>
              <a:t>dobbiamo </a:t>
            </a:r>
            <a:r>
              <a:rPr lang="it-IT" b="1" dirty="0" smtClean="0"/>
              <a:t>“forzare” </a:t>
            </a:r>
            <a:r>
              <a:rPr lang="it-IT" b="1" dirty="0"/>
              <a:t>perché gli alunni sviluppino </a:t>
            </a:r>
            <a:r>
              <a:rPr lang="it-IT" b="1" dirty="0" smtClean="0"/>
              <a:t>(anche) l’attitudine a cogliere e utilizzare l’aspetto relazionale?</a:t>
            </a:r>
          </a:p>
          <a:p>
            <a:pPr marL="0" indent="0">
              <a:buNone/>
            </a:pPr>
            <a:endParaRPr lang="it-IT" dirty="0" smtClean="0"/>
          </a:p>
          <a:p>
            <a:pPr marL="0" indent="0">
              <a:buNone/>
            </a:pPr>
            <a:r>
              <a:rPr lang="it-IT" dirty="0" smtClean="0"/>
              <a:t>Forse </a:t>
            </a:r>
            <a:r>
              <a:rPr lang="it-IT" dirty="0"/>
              <a:t>non c’è una risposta semplice e definitiva alla questione; quel che è certo è </a:t>
            </a:r>
            <a:r>
              <a:rPr lang="it-IT" dirty="0" smtClean="0"/>
              <a:t>che:</a:t>
            </a:r>
          </a:p>
          <a:p>
            <a:pPr marL="0" indent="0">
              <a:buNone/>
            </a:pPr>
            <a:r>
              <a:rPr lang="it-IT" dirty="0" smtClean="0"/>
              <a:t>- la </a:t>
            </a:r>
            <a:r>
              <a:rPr lang="it-IT" dirty="0"/>
              <a:t>sensibilità </a:t>
            </a:r>
            <a:r>
              <a:rPr lang="it-IT" dirty="0" smtClean="0"/>
              <a:t>relazionale </a:t>
            </a:r>
            <a:r>
              <a:rPr lang="it-IT" dirty="0">
                <a:solidFill>
                  <a:srgbClr val="FF0000"/>
                </a:solidFill>
              </a:rPr>
              <a:t>non si ottiene </a:t>
            </a:r>
            <a:r>
              <a:rPr lang="it-IT" dirty="0" smtClean="0">
                <a:solidFill>
                  <a:srgbClr val="FF0000"/>
                </a:solidFill>
              </a:rPr>
              <a:t>gratis</a:t>
            </a:r>
            <a:r>
              <a:rPr lang="it-IT" dirty="0" smtClean="0"/>
              <a:t> (come del resto niente nei percorsi di apprendimento); richiede tempo, attività “dedicate”</a:t>
            </a:r>
            <a:endParaRPr lang="it-IT" dirty="0"/>
          </a:p>
          <a:p>
            <a:pPr marL="0" lvl="0" indent="0">
              <a:buNone/>
            </a:pPr>
            <a:r>
              <a:rPr lang="it-IT" dirty="0" smtClean="0"/>
              <a:t>- la sensibilità relazionale </a:t>
            </a:r>
            <a:r>
              <a:rPr lang="it-IT" dirty="0" smtClean="0">
                <a:solidFill>
                  <a:srgbClr val="FF0000"/>
                </a:solidFill>
              </a:rPr>
              <a:t>non va semplicemente invocata </a:t>
            </a:r>
            <a:r>
              <a:rPr lang="it-IT" dirty="0" smtClean="0"/>
              <a:t>(come del resto niente nei percorsi di apprendimento); occorre </a:t>
            </a:r>
            <a:r>
              <a:rPr lang="it-IT" dirty="0"/>
              <a:t>"</a:t>
            </a:r>
            <a:r>
              <a:rPr lang="it-IT" dirty="0" smtClean="0"/>
              <a:t>farla vivere”: </a:t>
            </a:r>
            <a:r>
              <a:rPr lang="it-IT" dirty="0"/>
              <a:t>o</a:t>
            </a:r>
            <a:r>
              <a:rPr lang="it-IT" dirty="0" smtClean="0"/>
              <a:t>vvero</a:t>
            </a:r>
            <a:r>
              <a:rPr lang="it-IT" dirty="0"/>
              <a:t>, non è sufficiente comunicare agli allievi, </a:t>
            </a:r>
            <a:r>
              <a:rPr lang="it-IT" i="1" dirty="0"/>
              <a:t>una tantum</a:t>
            </a:r>
            <a:r>
              <a:rPr lang="it-IT" dirty="0"/>
              <a:t>, </a:t>
            </a:r>
            <a:r>
              <a:rPr lang="it-IT" dirty="0" smtClean="0"/>
              <a:t>un’esigenza, </a:t>
            </a:r>
            <a:r>
              <a:rPr lang="it-IT" dirty="0"/>
              <a:t>seppure sottolineandone l'importanza; occorre invece che gli alunni si confrontino </a:t>
            </a:r>
            <a:r>
              <a:rPr lang="it-IT" dirty="0" smtClean="0"/>
              <a:t>con essa in </a:t>
            </a:r>
            <a:r>
              <a:rPr lang="it-IT" dirty="0"/>
              <a:t>prima persona, </a:t>
            </a:r>
            <a:r>
              <a:rPr lang="it-IT" dirty="0" smtClean="0"/>
              <a:t>attraverso </a:t>
            </a:r>
            <a:r>
              <a:rPr lang="it-IT" dirty="0"/>
              <a:t>esperienze sia concrete che mentali, conquistando quel tipo di "familiarità" che deriva da un'esposizione ripetuta </a:t>
            </a:r>
            <a:r>
              <a:rPr lang="it-IT" dirty="0" smtClean="0"/>
              <a:t>ad essa. </a:t>
            </a:r>
            <a:r>
              <a:rPr lang="it-IT" dirty="0"/>
              <a:t> </a:t>
            </a:r>
          </a:p>
          <a:p>
            <a:pPr marL="0" indent="0">
              <a:buNone/>
            </a:pPr>
            <a:endParaRPr lang="it-IT" dirty="0"/>
          </a:p>
        </p:txBody>
      </p:sp>
    </p:spTree>
    <p:extLst>
      <p:ext uri="{BB962C8B-B14F-4D97-AF65-F5344CB8AC3E}">
        <p14:creationId xmlns:p14="http://schemas.microsoft.com/office/powerpoint/2010/main" val="17804933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568882"/>
            <a:ext cx="8229600" cy="5557281"/>
          </a:xfrm>
          <a:solidFill>
            <a:srgbClr val="FFB6A7"/>
          </a:solidFill>
        </p:spPr>
        <p:txBody>
          <a:bodyPr>
            <a:normAutofit fontScale="55000" lnSpcReduction="20000"/>
          </a:bodyPr>
          <a:lstStyle/>
          <a:p>
            <a:pPr marL="0" indent="0">
              <a:buNone/>
            </a:pPr>
            <a:r>
              <a:rPr lang="it-IT" sz="3600" b="1" dirty="0" smtClean="0"/>
              <a:t>1.7.  Qualcosa che possiamo fare (e che non fa certamente male)</a:t>
            </a:r>
          </a:p>
          <a:p>
            <a:pPr marL="0" indent="0">
              <a:buNone/>
            </a:pPr>
            <a:endParaRPr lang="it-IT" b="1" dirty="0"/>
          </a:p>
          <a:p>
            <a:pPr>
              <a:buFontTx/>
              <a:buChar char="-"/>
            </a:pPr>
            <a:r>
              <a:rPr lang="it-IT" dirty="0" smtClean="0"/>
              <a:t>Non perdere l’occasione per </a:t>
            </a:r>
            <a:r>
              <a:rPr lang="it-IT" dirty="0" smtClean="0">
                <a:solidFill>
                  <a:srgbClr val="FF0000"/>
                </a:solidFill>
              </a:rPr>
              <a:t>segnalare</a:t>
            </a:r>
            <a:r>
              <a:rPr lang="it-IT" dirty="0" smtClean="0"/>
              <a:t>, </a:t>
            </a:r>
            <a:r>
              <a:rPr lang="it-IT" dirty="0" smtClean="0">
                <a:solidFill>
                  <a:srgbClr val="FF0000"/>
                </a:solidFill>
              </a:rPr>
              <a:t>sottolineare</a:t>
            </a:r>
            <a:r>
              <a:rPr lang="it-IT" dirty="0" smtClean="0"/>
              <a:t>, </a:t>
            </a:r>
            <a:r>
              <a:rPr lang="it-IT" dirty="0" smtClean="0">
                <a:solidFill>
                  <a:srgbClr val="FF0000"/>
                </a:solidFill>
              </a:rPr>
              <a:t>enfatizzare</a:t>
            </a:r>
            <a:r>
              <a:rPr lang="it-IT" dirty="0" smtClean="0"/>
              <a:t> ogni volta che sia possibile l’aspetto relazionale (a proposito di frazioni equivalenti, di monomi simili, nelle situazioni – “lettura” di un’uguaglianza, teorema di Pitagora, formule “inverse</a:t>
            </a:r>
            <a:r>
              <a:rPr lang="it-IT" dirty="0"/>
              <a:t>” – </a:t>
            </a:r>
            <a:r>
              <a:rPr lang="it-IT" dirty="0" smtClean="0"/>
              <a:t>di cui abbiamo parlato, ecc.)</a:t>
            </a:r>
          </a:p>
          <a:p>
            <a:pPr marL="0" indent="0">
              <a:buNone/>
            </a:pPr>
            <a:endParaRPr lang="it-IT" dirty="0" smtClean="0"/>
          </a:p>
          <a:p>
            <a:pPr>
              <a:buFontTx/>
              <a:buChar char="-"/>
            </a:pPr>
            <a:r>
              <a:rPr lang="it-IT" dirty="0">
                <a:solidFill>
                  <a:srgbClr val="FF0000"/>
                </a:solidFill>
              </a:rPr>
              <a:t>Giocare con le relazioni </a:t>
            </a:r>
            <a:r>
              <a:rPr lang="it-IT" dirty="0"/>
              <a:t>e con le loro </a:t>
            </a:r>
            <a:r>
              <a:rPr lang="it-IT" dirty="0" smtClean="0"/>
              <a:t>proprietà, usando esempi matematici e non (tra rette del piano o dello spazio: essere parallele, essere perpendicolari; tra figure del piano: avere perimetro maggiore, essere equivalenti; tra persone: essere coetanei, essere amici) </a:t>
            </a:r>
          </a:p>
          <a:p>
            <a:pPr>
              <a:buFontTx/>
              <a:buChar char="-"/>
            </a:pPr>
            <a:endParaRPr lang="it-IT" dirty="0" smtClean="0"/>
          </a:p>
          <a:p>
            <a:pPr>
              <a:buFontTx/>
              <a:buChar char="-"/>
            </a:pPr>
            <a:r>
              <a:rPr lang="it-IT" dirty="0" smtClean="0"/>
              <a:t>Chiarire la </a:t>
            </a:r>
            <a:r>
              <a:rPr lang="it-IT" dirty="0" smtClean="0">
                <a:solidFill>
                  <a:srgbClr val="FF0000"/>
                </a:solidFill>
              </a:rPr>
              <a:t>differenza tra predicati unari </a:t>
            </a:r>
            <a:r>
              <a:rPr lang="it-IT" dirty="0" smtClean="0"/>
              <a:t>(proprietà che riguardano i singoli “oggetti”; nei poligoni: avere perimetro di 10 m; tra le persone: essere nati a Firenze) </a:t>
            </a:r>
            <a:r>
              <a:rPr lang="it-IT" dirty="0" smtClean="0">
                <a:solidFill>
                  <a:srgbClr val="FF0000"/>
                </a:solidFill>
              </a:rPr>
              <a:t>e predicati binari </a:t>
            </a:r>
            <a:r>
              <a:rPr lang="it-IT" dirty="0" smtClean="0"/>
              <a:t>(appunto le relazioni, che riguardano coppie di “oggetti”; nei naturali: essere minore; tra i poligoni: avere la stessa area) </a:t>
            </a:r>
          </a:p>
          <a:p>
            <a:pPr>
              <a:buFontTx/>
              <a:buChar char="-"/>
            </a:pPr>
            <a:endParaRPr lang="it-IT" dirty="0"/>
          </a:p>
          <a:p>
            <a:pPr>
              <a:buFontTx/>
              <a:buChar char="-"/>
            </a:pPr>
            <a:r>
              <a:rPr lang="it-IT" dirty="0" smtClean="0">
                <a:solidFill>
                  <a:srgbClr val="FF0000"/>
                </a:solidFill>
              </a:rPr>
              <a:t>Descrivere relazioni </a:t>
            </a:r>
            <a:r>
              <a:rPr lang="it-IT" dirty="0" smtClean="0"/>
              <a:t>e leggere le loro proprietà </a:t>
            </a:r>
            <a:r>
              <a:rPr lang="it-IT" dirty="0" smtClean="0">
                <a:solidFill>
                  <a:srgbClr val="FF0000"/>
                </a:solidFill>
              </a:rPr>
              <a:t>attraverso tabelle e grafi</a:t>
            </a:r>
            <a:endParaRPr lang="it-IT" dirty="0">
              <a:solidFill>
                <a:srgbClr val="FF0000"/>
              </a:solidFill>
            </a:endParaRPr>
          </a:p>
          <a:p>
            <a:pPr marL="0" indent="0">
              <a:buNone/>
            </a:pPr>
            <a:endParaRPr lang="it-IT" dirty="0" smtClean="0"/>
          </a:p>
          <a:p>
            <a:pPr marL="0" indent="0">
              <a:buNone/>
            </a:pPr>
            <a:r>
              <a:rPr lang="it-IT" dirty="0" smtClean="0"/>
              <a:t>Non è un lavoro inutile: ci frutterà in varie situazioni (quelle già viste e molte altre)!</a:t>
            </a:r>
            <a:endParaRPr lang="it-IT" dirty="0"/>
          </a:p>
        </p:txBody>
      </p:sp>
    </p:spTree>
    <p:extLst>
      <p:ext uri="{BB962C8B-B14F-4D97-AF65-F5344CB8AC3E}">
        <p14:creationId xmlns:p14="http://schemas.microsoft.com/office/powerpoint/2010/main" val="39687030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818710"/>
            <a:ext cx="8229600" cy="5307454"/>
          </a:xfrm>
          <a:solidFill>
            <a:schemeClr val="bg1">
              <a:lumMod val="75000"/>
            </a:schemeClr>
          </a:solidFill>
        </p:spPr>
        <p:txBody>
          <a:bodyPr>
            <a:normAutofit fontScale="47500" lnSpcReduction="20000"/>
          </a:bodyPr>
          <a:lstStyle/>
          <a:p>
            <a:pPr marL="0" indent="0">
              <a:buNone/>
            </a:pPr>
            <a:r>
              <a:rPr lang="it-IT" sz="4200" b="1" dirty="0" smtClean="0">
                <a:solidFill>
                  <a:srgbClr val="000000"/>
                </a:solidFill>
              </a:rPr>
              <a:t>1.8.  I problemi</a:t>
            </a:r>
          </a:p>
          <a:p>
            <a:pPr marL="0" indent="0">
              <a:buNone/>
            </a:pPr>
            <a:endParaRPr lang="it-IT" b="1" dirty="0" smtClean="0">
              <a:solidFill>
                <a:srgbClr val="000000"/>
              </a:solidFill>
            </a:endParaRPr>
          </a:p>
          <a:p>
            <a:pPr marL="0" indent="0">
              <a:buNone/>
            </a:pPr>
            <a:r>
              <a:rPr lang="it-IT" dirty="0" smtClean="0">
                <a:solidFill>
                  <a:srgbClr val="000000"/>
                </a:solidFill>
              </a:rPr>
              <a:t>Le “Indicazioni nazionali” per la scuola primaria e secondaria di primo grado, coerentemente con le posizioni più avanzate nel dibattito sulla didattica della matematica, pone i problemi al centro dell’attività di insegnamento-apprendimento della matematica:</a:t>
            </a:r>
          </a:p>
          <a:p>
            <a:pPr marL="0" indent="0">
              <a:buNone/>
            </a:pPr>
            <a:endParaRPr lang="it-IT" b="1" dirty="0" smtClean="0">
              <a:solidFill>
                <a:srgbClr val="000000"/>
              </a:solidFill>
            </a:endParaRPr>
          </a:p>
          <a:p>
            <a:pPr marL="0" indent="0">
              <a:buNone/>
            </a:pPr>
            <a:r>
              <a:rPr lang="it-IT" dirty="0" smtClean="0"/>
              <a:t>“Caratteristica </a:t>
            </a:r>
            <a:r>
              <a:rPr lang="it-IT" dirty="0"/>
              <a:t>della pratica matematica è </a:t>
            </a:r>
            <a:r>
              <a:rPr lang="it-IT" b="1" dirty="0">
                <a:solidFill>
                  <a:srgbClr val="000090"/>
                </a:solidFill>
              </a:rPr>
              <a:t>la risoluzione di problemi</a:t>
            </a:r>
            <a:r>
              <a:rPr lang="it-IT" dirty="0"/>
              <a:t>, che devono essere intesi come questioni </a:t>
            </a:r>
            <a:r>
              <a:rPr lang="it-IT" dirty="0" smtClean="0"/>
              <a:t>autentiche </a:t>
            </a:r>
            <a:r>
              <a:rPr lang="it-IT" dirty="0"/>
              <a:t>e significative, </a:t>
            </a:r>
            <a:r>
              <a:rPr lang="it-IT" dirty="0">
                <a:solidFill>
                  <a:srgbClr val="FF0000"/>
                </a:solidFill>
              </a:rPr>
              <a:t>legate alla vita quotidiana</a:t>
            </a:r>
            <a:r>
              <a:rPr lang="it-IT" dirty="0"/>
              <a:t>, e non solo esercizi a carattere ripetitivo o quesiti ai quali si risponde semplicemente ricordando una definizione o </a:t>
            </a:r>
            <a:r>
              <a:rPr lang="it-IT" dirty="0">
                <a:solidFill>
                  <a:srgbClr val="000000"/>
                </a:solidFill>
              </a:rPr>
              <a:t>una regola</a:t>
            </a:r>
            <a:r>
              <a:rPr lang="it-IT" dirty="0"/>
              <a:t>. </a:t>
            </a:r>
            <a:endParaRPr lang="it-IT" dirty="0" smtClean="0"/>
          </a:p>
          <a:p>
            <a:pPr marL="0" indent="0">
              <a:buNone/>
            </a:pPr>
            <a:r>
              <a:rPr lang="it-IT" dirty="0" smtClean="0"/>
              <a:t>Gradualmente</a:t>
            </a:r>
            <a:r>
              <a:rPr lang="it-IT" dirty="0"/>
              <a:t>, stimolato dalla guida dell’insegnante e dalla discussione con i pari, l’alunno </a:t>
            </a:r>
            <a:r>
              <a:rPr lang="it-IT" dirty="0" smtClean="0"/>
              <a:t>imparerà̀ </a:t>
            </a:r>
            <a:r>
              <a:rPr lang="it-IT" dirty="0"/>
              <a:t>ad affrontare con fiducia e determinazione situazioni problematiche, </a:t>
            </a:r>
            <a:r>
              <a:rPr lang="it-IT" dirty="0" smtClean="0"/>
              <a:t>rappresentandole </a:t>
            </a:r>
            <a:r>
              <a:rPr lang="it-IT" dirty="0"/>
              <a:t>in diversi modi, conducendo le esplorazioni opportune, dedicando il tempo necessario alla precisa individuazione di </a:t>
            </a:r>
            <a:r>
              <a:rPr lang="it-IT" dirty="0" smtClean="0"/>
              <a:t>ciò </a:t>
            </a:r>
            <a:r>
              <a:rPr lang="it-IT" dirty="0"/>
              <a:t>che è noto e di </a:t>
            </a:r>
            <a:r>
              <a:rPr lang="it-IT" dirty="0" smtClean="0"/>
              <a:t>ciò̀ </a:t>
            </a:r>
            <a:r>
              <a:rPr lang="it-IT" dirty="0"/>
              <a:t>che s’intende trovare, congetturando soluzioni e risultati, individuando possibili strategie risolutive. </a:t>
            </a:r>
            <a:endParaRPr lang="it-IT" dirty="0" smtClean="0"/>
          </a:p>
          <a:p>
            <a:pPr marL="0" indent="0">
              <a:buNone/>
            </a:pPr>
            <a:r>
              <a:rPr lang="it-IT" dirty="0" smtClean="0"/>
              <a:t>Nella </a:t>
            </a:r>
            <a:r>
              <a:rPr lang="it-IT" dirty="0"/>
              <a:t>scuola secondaria di primo grado si </a:t>
            </a:r>
            <a:r>
              <a:rPr lang="it-IT" dirty="0" smtClean="0"/>
              <a:t>svilupperà un’attività̀ più </a:t>
            </a:r>
            <a:r>
              <a:rPr lang="it-IT" dirty="0"/>
              <a:t>propriamente di matematizzazione, formalizzazione, generalizzazione. L’alunno analizza le situazioni per tradurle in termini matematici, riconosce schemi ricorrenti, stabilisce analogie con modelli noti, sceglie le azioni da compiere (operazioni, costruzioni geometriche, grafici, formalizzazioni, scrittura e risoluzione di equazioni...) e le concatena in modo efficace al fine di produrre una </a:t>
            </a:r>
            <a:r>
              <a:rPr lang="it-IT" dirty="0" smtClean="0"/>
              <a:t>risoluzione </a:t>
            </a:r>
            <a:r>
              <a:rPr lang="it-IT" dirty="0"/>
              <a:t>del problema. </a:t>
            </a:r>
            <a:endParaRPr lang="it-IT" dirty="0" smtClean="0"/>
          </a:p>
          <a:p>
            <a:pPr marL="0" indent="0">
              <a:buNone/>
            </a:pPr>
            <a:r>
              <a:rPr lang="it-IT" dirty="0" smtClean="0"/>
              <a:t>Un’attenzione </a:t>
            </a:r>
            <a:r>
              <a:rPr lang="it-IT" dirty="0"/>
              <a:t>particolare </a:t>
            </a:r>
            <a:r>
              <a:rPr lang="it-IT" dirty="0" smtClean="0"/>
              <a:t>andrà̀ </a:t>
            </a:r>
            <a:r>
              <a:rPr lang="it-IT" dirty="0"/>
              <a:t>dedicata allo sviluppo della capacità di esporre e di discutere con i compagni le soluzioni e i procedimenti seguiti</a:t>
            </a:r>
            <a:r>
              <a:rPr lang="it-IT" dirty="0" smtClean="0"/>
              <a:t>.” </a:t>
            </a:r>
            <a:endParaRPr lang="it-IT" dirty="0"/>
          </a:p>
          <a:p>
            <a:pPr marL="0" indent="0">
              <a:buNone/>
            </a:pPr>
            <a:endParaRPr lang="it-IT" b="1" dirty="0" smtClean="0">
              <a:solidFill>
                <a:srgbClr val="FF0000"/>
              </a:solidFill>
            </a:endParaRPr>
          </a:p>
          <a:p>
            <a:pPr marL="0" indent="0">
              <a:buNone/>
            </a:pPr>
            <a:endParaRPr lang="it-IT" b="1" dirty="0" smtClean="0">
              <a:solidFill>
                <a:srgbClr val="FF0000"/>
              </a:solidFill>
            </a:endParaRPr>
          </a:p>
          <a:p>
            <a:pPr marL="0" indent="0">
              <a:buNone/>
            </a:pPr>
            <a:r>
              <a:rPr lang="it-IT" b="1" dirty="0" smtClean="0">
                <a:solidFill>
                  <a:srgbClr val="FF0000"/>
                </a:solidFill>
              </a:rPr>
              <a:t>Il </a:t>
            </a:r>
            <a:r>
              <a:rPr lang="it-IT" b="1" dirty="0">
                <a:solidFill>
                  <a:srgbClr val="FF0000"/>
                </a:solidFill>
              </a:rPr>
              <a:t>ruolo dei problemi sarà il terzo filo conduttore del mio intervento</a:t>
            </a:r>
          </a:p>
          <a:p>
            <a:pPr marL="0" indent="0">
              <a:buNone/>
            </a:pPr>
            <a:endParaRPr lang="it-IT" dirty="0"/>
          </a:p>
        </p:txBody>
      </p:sp>
    </p:spTree>
    <p:extLst>
      <p:ext uri="{BB962C8B-B14F-4D97-AF65-F5344CB8AC3E}">
        <p14:creationId xmlns:p14="http://schemas.microsoft.com/office/powerpoint/2010/main" val="17657670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2397</TotalTime>
  <Words>4089</Words>
  <Application>Microsoft Macintosh PowerPoint</Application>
  <PresentationFormat>Presentazione su schermo (4:3)</PresentationFormat>
  <Paragraphs>457</Paragraphs>
  <Slides>30</Slides>
  <Notes>0</Notes>
  <HiddenSlides>0</HiddenSlides>
  <MMClips>1</MMClips>
  <ScaleCrop>false</ScaleCrop>
  <HeadingPairs>
    <vt:vector size="4" baseType="variant">
      <vt:variant>
        <vt:lpstr>Tema</vt:lpstr>
      </vt:variant>
      <vt:variant>
        <vt:i4>1</vt:i4>
      </vt:variant>
      <vt:variant>
        <vt:lpstr>Titoli diapositive</vt:lpstr>
      </vt:variant>
      <vt:variant>
        <vt:i4>30</vt:i4>
      </vt:variant>
    </vt:vector>
  </HeadingPairs>
  <TitlesOfParts>
    <vt:vector size="31" baseType="lpstr">
      <vt:lpstr>Tema di Office</vt:lpstr>
      <vt:lpstr>QUALE ALGEBRA?</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ALGEBRA</dc:title>
  <dc:creator>... ...</dc:creator>
  <cp:lastModifiedBy>... ...</cp:lastModifiedBy>
  <cp:revision>204</cp:revision>
  <cp:lastPrinted>2018-03-31T21:19:06Z</cp:lastPrinted>
  <dcterms:created xsi:type="dcterms:W3CDTF">2018-03-17T12:15:04Z</dcterms:created>
  <dcterms:modified xsi:type="dcterms:W3CDTF">2018-04-11T09:56:34Z</dcterms:modified>
</cp:coreProperties>
</file>