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8" r:id="rId3"/>
    <p:sldId id="274" r:id="rId4"/>
    <p:sldId id="269" r:id="rId5"/>
    <p:sldId id="270" r:id="rId6"/>
    <p:sldId id="273" r:id="rId7"/>
    <p:sldId id="276" r:id="rId8"/>
    <p:sldId id="277" r:id="rId9"/>
    <p:sldId id="278" r:id="rId10"/>
    <p:sldId id="279" r:id="rId11"/>
    <p:sldId id="272" r:id="rId12"/>
    <p:sldId id="271" r:id="rId13"/>
  </p:sldIdLst>
  <p:sldSz cx="9144000" cy="6858000" type="screen4x3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6E1D3-1F1C-4C2E-9564-69D6C7A2B543}" type="datetimeFigureOut">
              <a:rPr lang="it-IT" smtClean="0"/>
              <a:t>04/10/16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97F6E-4B96-4339-9EB7-076A2186A75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24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CE6-2BEE-4513-8370-FEF005C20DBB}" type="datetimeFigureOut">
              <a:rPr lang="it-IT" smtClean="0"/>
              <a:t>04/10/16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1BE-0930-4512-8705-735EE29F9F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57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CE6-2BEE-4513-8370-FEF005C20DBB}" type="datetimeFigureOut">
              <a:rPr lang="it-IT" smtClean="0"/>
              <a:t>04/10/16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1BE-0930-4512-8705-735EE29F9F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62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CE6-2BEE-4513-8370-FEF005C20DBB}" type="datetimeFigureOut">
              <a:rPr lang="it-IT" smtClean="0"/>
              <a:t>04/10/16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1BE-0930-4512-8705-735EE29F9F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30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CE6-2BEE-4513-8370-FEF005C20DBB}" type="datetimeFigureOut">
              <a:rPr lang="it-IT" smtClean="0"/>
              <a:t>04/10/16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1BE-0930-4512-8705-735EE29F9F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88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CE6-2BEE-4513-8370-FEF005C20DBB}" type="datetimeFigureOut">
              <a:rPr lang="it-IT" smtClean="0"/>
              <a:t>04/10/16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1BE-0930-4512-8705-735EE29F9F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03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CE6-2BEE-4513-8370-FEF005C20DBB}" type="datetimeFigureOut">
              <a:rPr lang="it-IT" smtClean="0"/>
              <a:t>04/10/16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1BE-0930-4512-8705-735EE29F9F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49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CE6-2BEE-4513-8370-FEF005C20DBB}" type="datetimeFigureOut">
              <a:rPr lang="it-IT" smtClean="0"/>
              <a:t>04/10/16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1BE-0930-4512-8705-735EE29F9F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62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CE6-2BEE-4513-8370-FEF005C20DBB}" type="datetimeFigureOut">
              <a:rPr lang="it-IT" smtClean="0"/>
              <a:t>04/10/16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1BE-0930-4512-8705-735EE29F9F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16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CE6-2BEE-4513-8370-FEF005C20DBB}" type="datetimeFigureOut">
              <a:rPr lang="it-IT" smtClean="0"/>
              <a:t>04/10/16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1BE-0930-4512-8705-735EE29F9F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8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CE6-2BEE-4513-8370-FEF005C20DBB}" type="datetimeFigureOut">
              <a:rPr lang="it-IT" smtClean="0"/>
              <a:t>04/10/16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1BE-0930-4512-8705-735EE29F9F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53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CE6-2BEE-4513-8370-FEF005C20DBB}" type="datetimeFigureOut">
              <a:rPr lang="it-IT" smtClean="0"/>
              <a:t>04/10/16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1BE-0930-4512-8705-735EE29F9F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65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BBCE6-2BEE-4513-8370-FEF005C20DBB}" type="datetimeFigureOut">
              <a:rPr lang="it-IT" smtClean="0"/>
              <a:t>04/10/16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E1BE-0930-4512-8705-735EE29F9F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85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I matematici risolvono problemi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 Idee</a:t>
            </a:r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, protagonisti, proposte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didattiche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     Siracusa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, 30 settembre - 2 ottobre 2016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89627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400050" lvl="1" indent="0" algn="ctr">
              <a:lnSpc>
                <a:spcPct val="160000"/>
              </a:lnSpc>
              <a:buNone/>
            </a:pPr>
            <a:r>
              <a:rPr lang="it-IT" sz="2000" dirty="0" smtClean="0">
                <a:latin typeface="Century Gothic" panose="020B0502020202020204" pitchFamily="34" charset="0"/>
              </a:rPr>
              <a:t>Angelo </a:t>
            </a:r>
            <a:r>
              <a:rPr lang="it-IT" sz="2000" dirty="0" err="1" smtClean="0">
                <a:latin typeface="Century Gothic" panose="020B0502020202020204" pitchFamily="34" charset="0"/>
              </a:rPr>
              <a:t>Guerraggio</a:t>
            </a:r>
            <a:endParaRPr lang="it-IT" sz="2000" dirty="0" smtClean="0">
              <a:latin typeface="Century Gothic" panose="020B0502020202020204" pitchFamily="34" charset="0"/>
            </a:endParaRPr>
          </a:p>
          <a:p>
            <a:pPr marL="400050" lvl="1" indent="0" algn="ctr">
              <a:lnSpc>
                <a:spcPct val="160000"/>
              </a:lnSpc>
              <a:buNone/>
            </a:pPr>
            <a:r>
              <a:rPr lang="it-IT" sz="2000" dirty="0" smtClean="0">
                <a:latin typeface="Century Gothic" panose="020B0502020202020204" pitchFamily="34" charset="0"/>
              </a:rPr>
              <a:t>Centro PRISTEM – Università Bocconi</a:t>
            </a:r>
            <a:endParaRPr lang="it-IT" sz="1000" dirty="0" smtClean="0">
              <a:latin typeface="Century Gothic" panose="020B0502020202020204" pitchFamily="34" charset="0"/>
            </a:endParaRPr>
          </a:p>
          <a:p>
            <a:pPr marL="400050" lvl="1" indent="0" algn="ctr">
              <a:lnSpc>
                <a:spcPct val="160000"/>
              </a:lnSpc>
              <a:buNone/>
            </a:pPr>
            <a:r>
              <a:rPr lang="it-IT" sz="2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Bruno </a:t>
            </a:r>
            <a:r>
              <a:rPr lang="it-IT" sz="2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de Finetti: un matematico applicato che scrive sulla didattica </a:t>
            </a:r>
            <a:r>
              <a:rPr lang="it-IT" sz="2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della Matematica</a:t>
            </a:r>
          </a:p>
          <a:p>
            <a:pPr marL="400050" lvl="1" indent="0" algn="ctr">
              <a:lnSpc>
                <a:spcPct val="160000"/>
              </a:lnSpc>
              <a:buNone/>
            </a:pPr>
            <a:endParaRPr lang="pt-BR" sz="25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84984"/>
            <a:ext cx="4176464" cy="279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7101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I matematici risolvono problemi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 Idee</a:t>
            </a:r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, protagonisti, proposte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didattiche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     Siracusa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, 30 settembre - 2 ottobre 2016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89627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400050" lvl="1" indent="0" algn="ctr">
              <a:buNone/>
            </a:pPr>
            <a:r>
              <a:rPr lang="it-IT" sz="2400" b="1" dirty="0" smtClean="0">
                <a:latin typeface="Century Gothic" panose="020B0502020202020204" pitchFamily="34" charset="0"/>
              </a:rPr>
              <a:t>L’intonazione generale sia la più elevata possibile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43958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418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I matematici risolvono problemi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 Idee</a:t>
            </a:r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, protagonisti, proposte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didattiche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     Siracusa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, 30 settembre - 2 ottobre 2016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764704"/>
            <a:ext cx="8075240" cy="536145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it-IT" i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it-IT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it-IT" i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it-IT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it-IT" i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it-IT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it-IT" i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it-IT" i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it-IT" sz="2200" i="1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it-IT" sz="2200" i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it-IT" sz="2200" i="1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it-IT" sz="2200" i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it-IT" sz="2200" i="1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it-IT" sz="2200" i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it-IT" sz="2200" i="1" dirty="0" smtClean="0">
                <a:latin typeface="Century Gothic" panose="020B0502020202020204" pitchFamily="34" charset="0"/>
              </a:rPr>
              <a:t>Periodico </a:t>
            </a:r>
            <a:r>
              <a:rPr lang="it-IT" sz="2200" i="1" dirty="0">
                <a:latin typeface="Century Gothic" panose="020B0502020202020204" pitchFamily="34" charset="0"/>
              </a:rPr>
              <a:t>di Matematiche (1962)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88147"/>
            <a:ext cx="4032448" cy="483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4943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I matematici risolvono problemi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 Idee</a:t>
            </a:r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, protagonisti, proposte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didattiche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     Siracusa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, 30 settembre - 2 ottobre 2016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89627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400050" lvl="1" indent="0" algn="ctr">
              <a:lnSpc>
                <a:spcPct val="160000"/>
              </a:lnSpc>
              <a:buNone/>
            </a:pPr>
            <a:endParaRPr lang="it-IT" sz="2400" dirty="0">
              <a:latin typeface="Century Gothic" panose="020B0502020202020204" pitchFamily="34" charset="0"/>
            </a:endParaRPr>
          </a:p>
          <a:p>
            <a:pPr marL="400050" lvl="1" indent="0" algn="ctr">
              <a:lnSpc>
                <a:spcPct val="160000"/>
              </a:lnSpc>
              <a:buNone/>
            </a:pPr>
            <a:endParaRPr lang="it-IT" sz="2400" dirty="0" smtClean="0">
              <a:latin typeface="Century Gothic" panose="020B0502020202020204" pitchFamily="34" charset="0"/>
            </a:endParaRPr>
          </a:p>
          <a:p>
            <a:pPr marL="400050" lvl="1" indent="0" algn="ctr">
              <a:lnSpc>
                <a:spcPct val="160000"/>
              </a:lnSpc>
              <a:buNone/>
            </a:pPr>
            <a:endParaRPr lang="it-IT" sz="2400" dirty="0">
              <a:latin typeface="Century Gothic" panose="020B0502020202020204" pitchFamily="34" charset="0"/>
            </a:endParaRPr>
          </a:p>
          <a:p>
            <a:pPr marL="400050" lvl="1" indent="0" algn="ctr">
              <a:lnSpc>
                <a:spcPct val="160000"/>
              </a:lnSpc>
              <a:buNone/>
            </a:pPr>
            <a:endParaRPr lang="it-IT" sz="2400" dirty="0" smtClean="0">
              <a:latin typeface="Century Gothic" panose="020B0502020202020204" pitchFamily="34" charset="0"/>
            </a:endParaRPr>
          </a:p>
          <a:p>
            <a:pPr marL="400050" lvl="1" indent="0" algn="ctr">
              <a:lnSpc>
                <a:spcPct val="160000"/>
              </a:lnSpc>
              <a:buNone/>
            </a:pPr>
            <a:endParaRPr lang="it-IT" sz="2400" dirty="0">
              <a:latin typeface="Century Gothic" panose="020B0502020202020204" pitchFamily="34" charset="0"/>
            </a:endParaRPr>
          </a:p>
          <a:p>
            <a:pPr marL="400050" lvl="1" indent="0" algn="ctr">
              <a:lnSpc>
                <a:spcPct val="160000"/>
              </a:lnSpc>
              <a:buNone/>
            </a:pPr>
            <a:endParaRPr lang="it-IT" sz="2400" dirty="0" smtClean="0">
              <a:latin typeface="Century Gothic" panose="020B0502020202020204" pitchFamily="34" charset="0"/>
            </a:endParaRPr>
          </a:p>
          <a:p>
            <a:pPr marL="400050" lvl="1" indent="0" algn="ctr">
              <a:lnSpc>
                <a:spcPct val="160000"/>
              </a:lnSpc>
              <a:buNone/>
            </a:pPr>
            <a:endParaRPr lang="it-IT" sz="2400" dirty="0">
              <a:latin typeface="Century Gothic" panose="020B0502020202020204" pitchFamily="34" charset="0"/>
            </a:endParaRPr>
          </a:p>
          <a:p>
            <a:pPr marL="400050" lvl="1" indent="0" algn="ctr">
              <a:lnSpc>
                <a:spcPct val="160000"/>
              </a:lnSpc>
              <a:buNone/>
            </a:pPr>
            <a:endParaRPr lang="it-IT" sz="1600" dirty="0" smtClean="0">
              <a:latin typeface="Century Gothic" panose="020B0502020202020204" pitchFamily="34" charset="0"/>
            </a:endParaRPr>
          </a:p>
          <a:p>
            <a:pPr marL="400050" lvl="1" indent="0" algn="ctr">
              <a:lnSpc>
                <a:spcPct val="160000"/>
              </a:lnSpc>
              <a:buNone/>
            </a:pPr>
            <a:endParaRPr lang="it-IT" sz="1600" dirty="0" smtClean="0">
              <a:latin typeface="Century Gothic" panose="020B0502020202020204" pitchFamily="34" charset="0"/>
            </a:endParaRPr>
          </a:p>
          <a:p>
            <a:pPr marL="400050" lvl="1" indent="0" algn="ctr">
              <a:lnSpc>
                <a:spcPct val="160000"/>
              </a:lnSpc>
              <a:buNone/>
            </a:pPr>
            <a:endParaRPr lang="it-IT" sz="1600" dirty="0">
              <a:latin typeface="Century Gothic" panose="020B0502020202020204" pitchFamily="34" charset="0"/>
            </a:endParaRPr>
          </a:p>
          <a:p>
            <a:pPr marL="400050" lvl="1" indent="0" algn="ctr">
              <a:lnSpc>
                <a:spcPct val="160000"/>
              </a:lnSpc>
              <a:buNone/>
            </a:pPr>
            <a:endParaRPr lang="it-IT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1436"/>
            <a:ext cx="6141366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40602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I matematici risolvono problemi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 Idee</a:t>
            </a:r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, protagonisti, proposte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didattiche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     Siracusa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, 30 settembre - 2 ottobre 2016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89627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400050" lvl="1" indent="0" algn="ctr">
              <a:buNone/>
            </a:pPr>
            <a:endParaRPr lang="it-IT" sz="200" dirty="0" smtClean="0">
              <a:latin typeface="Century Gothic" panose="020B0502020202020204" pitchFamily="34" charset="0"/>
            </a:endParaRPr>
          </a:p>
          <a:p>
            <a:pPr marL="400050" lvl="1" indent="0" algn="ctr">
              <a:buNone/>
            </a:pPr>
            <a:r>
              <a:rPr lang="it-IT" sz="2400" dirty="0" smtClean="0">
                <a:latin typeface="Century Gothic" panose="020B0502020202020204" pitchFamily="34" charset="0"/>
              </a:rPr>
              <a:t>Bruno de  Finetti</a:t>
            </a:r>
          </a:p>
          <a:p>
            <a:pPr marL="400050" lvl="1" indent="0" algn="ctr">
              <a:buNone/>
            </a:pPr>
            <a:r>
              <a:rPr lang="it-IT" sz="2400" dirty="0" smtClean="0">
                <a:latin typeface="Century Gothic" panose="020B0502020202020204" pitchFamily="34" charset="0"/>
              </a:rPr>
              <a:t>(1906-1985)</a:t>
            </a:r>
          </a:p>
          <a:p>
            <a:pPr marL="400050" lvl="1" indent="0" algn="ctr">
              <a:buNone/>
            </a:pPr>
            <a:endParaRPr lang="it-IT" sz="1600" dirty="0" smtClean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r>
              <a:rPr lang="it-IT" sz="1600" dirty="0" smtClean="0">
                <a:latin typeface="Century Gothic" panose="020B0502020202020204" pitchFamily="34" charset="0"/>
              </a:rPr>
              <a:t>1923: si iscrive al Politecnico di Milano. Nel ‘26 passa a Matematica, dove si 	 laurea nel ‘27 con G. </a:t>
            </a:r>
            <a:r>
              <a:rPr lang="it-IT" sz="1600" dirty="0" err="1" smtClean="0">
                <a:latin typeface="Century Gothic" panose="020B0502020202020204" pitchFamily="34" charset="0"/>
              </a:rPr>
              <a:t>Vivanti</a:t>
            </a:r>
            <a:r>
              <a:rPr lang="it-IT" sz="1600" dirty="0" smtClean="0">
                <a:latin typeface="Century Gothic" panose="020B0502020202020204" pitchFamily="34" charset="0"/>
              </a:rPr>
              <a:t>.</a:t>
            </a:r>
          </a:p>
          <a:p>
            <a:pPr marL="400050" lvl="1" indent="0">
              <a:buNone/>
            </a:pPr>
            <a:endParaRPr lang="it-IT" sz="200" dirty="0" smtClean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r>
              <a:rPr lang="it-IT" sz="1600" dirty="0" smtClean="0">
                <a:latin typeface="Century Gothic" panose="020B0502020202020204" pitchFamily="34" charset="0"/>
              </a:rPr>
              <a:t>1926: pubblica su </a:t>
            </a:r>
            <a:r>
              <a:rPr lang="it-IT" sz="1600" i="1" dirty="0" err="1" smtClean="0">
                <a:latin typeface="Century Gothic" panose="020B0502020202020204" pitchFamily="34" charset="0"/>
              </a:rPr>
              <a:t>Metron</a:t>
            </a:r>
            <a:r>
              <a:rPr lang="it-IT" sz="1600" dirty="0" smtClean="0">
                <a:latin typeface="Century Gothic" panose="020B0502020202020204" pitchFamily="34" charset="0"/>
              </a:rPr>
              <a:t> l’articolo «Considerazioni matematiche 	 	 sull’ereditarietà mendeliana».</a:t>
            </a:r>
          </a:p>
          <a:p>
            <a:pPr marL="400050" lvl="1" indent="0">
              <a:buNone/>
            </a:pPr>
            <a:endParaRPr lang="it-IT" sz="200" dirty="0" smtClean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r>
              <a:rPr lang="it-IT" sz="1600" dirty="0" smtClean="0">
                <a:latin typeface="Century Gothic" panose="020B0502020202020204" pitchFamily="34" charset="0"/>
              </a:rPr>
              <a:t>1927: Corrado </a:t>
            </a:r>
            <a:r>
              <a:rPr lang="it-IT" sz="1600" dirty="0" err="1" smtClean="0">
                <a:latin typeface="Century Gothic" panose="020B0502020202020204" pitchFamily="34" charset="0"/>
              </a:rPr>
              <a:t>Gini</a:t>
            </a:r>
            <a:r>
              <a:rPr lang="it-IT" sz="1600" dirty="0" smtClean="0">
                <a:latin typeface="Century Gothic" panose="020B0502020202020204" pitchFamily="34" charset="0"/>
              </a:rPr>
              <a:t> lo assume all’ISTAT.</a:t>
            </a:r>
          </a:p>
          <a:p>
            <a:pPr marL="400050" lvl="1" indent="0">
              <a:buNone/>
            </a:pPr>
            <a:endParaRPr lang="it-IT" sz="200" dirty="0" smtClean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r>
              <a:rPr lang="it-IT" sz="1600" dirty="0" smtClean="0">
                <a:latin typeface="Century Gothic" panose="020B0502020202020204" pitchFamily="34" charset="0"/>
              </a:rPr>
              <a:t>1927: partecipa al Congresso internazionale dei matematici con la	  	 comunicazione «Funzione caratteristica di un fenomeno aleatorio».</a:t>
            </a:r>
          </a:p>
          <a:p>
            <a:pPr marL="400050" lvl="1" indent="0">
              <a:buNone/>
            </a:pPr>
            <a:endParaRPr lang="it-IT" sz="200" dirty="0" smtClean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r>
              <a:rPr lang="it-IT" sz="1600" dirty="0" smtClean="0">
                <a:latin typeface="Century Gothic" panose="020B0502020202020204" pitchFamily="34" charset="0"/>
              </a:rPr>
              <a:t>1931: lavora, come attuario, a Trieste alle Assicurazioni Generali.</a:t>
            </a:r>
          </a:p>
          <a:p>
            <a:pPr marL="400050" lvl="1" indent="0">
              <a:buNone/>
            </a:pPr>
            <a:endParaRPr lang="it-IT" sz="200" dirty="0" smtClean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r>
              <a:rPr lang="it-IT" sz="1600" dirty="0" smtClean="0">
                <a:latin typeface="Century Gothic" panose="020B0502020202020204" pitchFamily="34" charset="0"/>
              </a:rPr>
              <a:t>1932: comincia a insegnare nelle Università di Trieste e Padova.</a:t>
            </a:r>
          </a:p>
          <a:p>
            <a:pPr marL="400050" lvl="1" indent="0">
              <a:buNone/>
            </a:pPr>
            <a:endParaRPr lang="it-IT" sz="200" dirty="0" smtClean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r>
              <a:rPr lang="it-IT" sz="1600" dirty="0" smtClean="0">
                <a:latin typeface="Century Gothic" panose="020B0502020202020204" pitchFamily="34" charset="0"/>
              </a:rPr>
              <a:t>1940: pubblica sul G.I.I.A. l’articolo «Il problema dei pieni».</a:t>
            </a:r>
          </a:p>
          <a:p>
            <a:pPr marL="400050" lvl="1" indent="0">
              <a:buNone/>
            </a:pPr>
            <a:endParaRPr lang="it-IT" sz="200" dirty="0" smtClean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r>
              <a:rPr lang="it-IT" sz="1600" dirty="0" smtClean="0">
                <a:latin typeface="Century Gothic" panose="020B0502020202020204" pitchFamily="34" charset="0"/>
              </a:rPr>
              <a:t>1945: partecipa alla fondazione della DOXA.</a:t>
            </a:r>
          </a:p>
          <a:p>
            <a:pPr marL="400050" lvl="1" indent="0">
              <a:buNone/>
            </a:pPr>
            <a:endParaRPr lang="it-IT" sz="200" dirty="0" smtClean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r>
              <a:rPr lang="it-IT" sz="1600" dirty="0" smtClean="0">
                <a:latin typeface="Century Gothic" panose="020B0502020202020204" pitchFamily="34" charset="0"/>
              </a:rPr>
              <a:t>1946: vince la cattedra di Matematica finanziaria all’Università di Trieste.</a:t>
            </a:r>
          </a:p>
          <a:p>
            <a:pPr marL="400050" lvl="1" indent="0">
              <a:buNone/>
            </a:pPr>
            <a:endParaRPr lang="it-IT" sz="200" dirty="0" smtClean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r>
              <a:rPr lang="it-IT" sz="1600" dirty="0" smtClean="0">
                <a:latin typeface="Century Gothic" panose="020B0502020202020204" pitchFamily="34" charset="0"/>
              </a:rPr>
              <a:t>1950: va negli USA con Mauro </a:t>
            </a:r>
            <a:r>
              <a:rPr lang="it-IT" sz="1600" dirty="0" err="1" smtClean="0">
                <a:latin typeface="Century Gothic" panose="020B0502020202020204" pitchFamily="34" charset="0"/>
              </a:rPr>
              <a:t>Picone</a:t>
            </a:r>
            <a:r>
              <a:rPr lang="it-IT" sz="1600" dirty="0" smtClean="0">
                <a:latin typeface="Century Gothic" panose="020B0502020202020204" pitchFamily="34" charset="0"/>
              </a:rPr>
              <a:t> e Gaetano </a:t>
            </a:r>
            <a:r>
              <a:rPr lang="it-IT" sz="1600" dirty="0" err="1" smtClean="0">
                <a:latin typeface="Century Gothic" panose="020B0502020202020204" pitchFamily="34" charset="0"/>
              </a:rPr>
              <a:t>Fichera</a:t>
            </a:r>
            <a:r>
              <a:rPr lang="it-IT" sz="1600" dirty="0" smtClean="0">
                <a:latin typeface="Century Gothic" panose="020B0502020202020204" pitchFamily="34" charset="0"/>
              </a:rPr>
              <a:t>.</a:t>
            </a:r>
          </a:p>
          <a:p>
            <a:pPr marL="400050" lvl="1" indent="0">
              <a:buNone/>
            </a:pPr>
            <a:endParaRPr lang="it-IT" sz="2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1860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I matematici risolvono problemi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 Idee</a:t>
            </a:r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, protagonisti, proposte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didattiche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     Siracusa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, 30 settembre - 2 ottobre 2016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89627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400050" lvl="1" indent="0" algn="ctr">
              <a:buNone/>
            </a:pPr>
            <a:endParaRPr lang="it-IT" sz="1600" dirty="0" smtClean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r>
              <a:rPr lang="it-IT" sz="1600" dirty="0">
                <a:latin typeface="Century Gothic" panose="020B0502020202020204" pitchFamily="34" charset="0"/>
              </a:rPr>
              <a:t>1952: pubblica in </a:t>
            </a:r>
            <a:r>
              <a:rPr lang="it-IT" sz="1600" i="1" dirty="0">
                <a:latin typeface="Century Gothic" panose="020B0502020202020204" pitchFamily="34" charset="0"/>
              </a:rPr>
              <a:t>Tecnica ed Organizzazione</a:t>
            </a:r>
            <a:r>
              <a:rPr lang="it-IT" sz="1600" dirty="0">
                <a:latin typeface="Century Gothic" panose="020B0502020202020204" pitchFamily="34" charset="0"/>
              </a:rPr>
              <a:t> l’articolo «Macchine che 	 pensano (o che fanno pensare</a:t>
            </a:r>
            <a:r>
              <a:rPr lang="it-IT" sz="1600" dirty="0" smtClean="0">
                <a:latin typeface="Century Gothic" panose="020B0502020202020204" pitchFamily="34" charset="0"/>
              </a:rPr>
              <a:t>)».</a:t>
            </a:r>
          </a:p>
          <a:p>
            <a:pPr marL="400050" lvl="1" indent="0">
              <a:buNone/>
            </a:pPr>
            <a:endParaRPr lang="it-IT" sz="200" dirty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r>
              <a:rPr lang="it-IT" sz="1600" dirty="0" smtClean="0">
                <a:latin typeface="Century Gothic" panose="020B0502020202020204" pitchFamily="34" charset="0"/>
              </a:rPr>
              <a:t>1954: si trasferisce a Roma (prima a Economia e Commercio e poi alla 	 Facoltà di Scienze).</a:t>
            </a:r>
            <a:endParaRPr lang="it-IT" sz="200" dirty="0" smtClean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r>
              <a:rPr lang="it-IT" sz="1600" dirty="0" smtClean="0">
                <a:latin typeface="Century Gothic" panose="020B0502020202020204" pitchFamily="34" charset="0"/>
              </a:rPr>
              <a:t>1962: comincia a organizzare gare matematiche a Roma.</a:t>
            </a:r>
          </a:p>
          <a:p>
            <a:pPr marL="400050" lvl="1" indent="0">
              <a:buNone/>
            </a:pPr>
            <a:endParaRPr lang="it-IT" sz="200" dirty="0" smtClean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r>
              <a:rPr lang="it-IT" sz="1600" dirty="0" smtClean="0">
                <a:latin typeface="Century Gothic" panose="020B0502020202020204" pitchFamily="34" charset="0"/>
              </a:rPr>
              <a:t>1968: entra nella CIIM (Commissione Italiana per l’Insegnamento della 	 Matematica).</a:t>
            </a:r>
          </a:p>
          <a:p>
            <a:pPr marL="400050" lvl="1" indent="0">
              <a:buNone/>
            </a:pPr>
            <a:endParaRPr lang="it-IT" sz="200" dirty="0" smtClean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r>
              <a:rPr lang="it-IT" sz="1600" dirty="0" smtClean="0">
                <a:latin typeface="Century Gothic" panose="020B0502020202020204" pitchFamily="34" charset="0"/>
              </a:rPr>
              <a:t>1970: diventa presidente della </a:t>
            </a:r>
            <a:r>
              <a:rPr lang="it-IT" sz="1600" dirty="0" err="1" smtClean="0">
                <a:latin typeface="Century Gothic" panose="020B0502020202020204" pitchFamily="34" charset="0"/>
              </a:rPr>
              <a:t>Mathesis</a:t>
            </a:r>
            <a:r>
              <a:rPr lang="it-IT" sz="1600" dirty="0" smtClean="0">
                <a:latin typeface="Century Gothic" panose="020B0502020202020204" pitchFamily="34" charset="0"/>
              </a:rPr>
              <a:t> (lo sarà fino al ‘82). Dal ‘72 è direttore 	 del </a:t>
            </a:r>
            <a:r>
              <a:rPr lang="it-IT" sz="1600" i="1" dirty="0" smtClean="0">
                <a:latin typeface="Century Gothic" panose="020B0502020202020204" pitchFamily="34" charset="0"/>
              </a:rPr>
              <a:t>Periodico di matematiche</a:t>
            </a:r>
            <a:r>
              <a:rPr lang="it-IT" sz="1600" dirty="0" smtClean="0">
                <a:latin typeface="Century Gothic" panose="020B0502020202020204" pitchFamily="34" charset="0"/>
              </a:rPr>
              <a:t>.</a:t>
            </a:r>
          </a:p>
          <a:p>
            <a:pPr marL="400050" lvl="1" indent="0">
              <a:buNone/>
            </a:pPr>
            <a:endParaRPr lang="it-IT" sz="200" dirty="0" smtClean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r>
              <a:rPr lang="it-IT" sz="1600" dirty="0" smtClean="0">
                <a:latin typeface="Century Gothic" panose="020B0502020202020204" pitchFamily="34" charset="0"/>
              </a:rPr>
              <a:t>1976: è l’ispiratore dell’AMASES (Associazione per la Matematica Applicata 	 alle Scienze Economiche e Sociali). Nell’83 ne diventa presidente 	 onorario.</a:t>
            </a:r>
            <a:endParaRPr lang="it-IT" sz="200" dirty="0" smtClean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r>
              <a:rPr lang="it-IT" sz="1600" dirty="0" smtClean="0">
                <a:latin typeface="Century Gothic" panose="020B0502020202020204" pitchFamily="34" charset="0"/>
              </a:rPr>
              <a:t>1977: viene arrestato a Regina Coeli (per poche ore), come direttore di 	 </a:t>
            </a:r>
            <a:r>
              <a:rPr lang="it-IT" sz="1600" i="1" dirty="0" smtClean="0">
                <a:latin typeface="Century Gothic" panose="020B0502020202020204" pitchFamily="34" charset="0"/>
              </a:rPr>
              <a:t>Notizie Radicali</a:t>
            </a:r>
            <a:r>
              <a:rPr lang="it-IT" sz="1600" dirty="0" smtClean="0">
                <a:latin typeface="Century Gothic" panose="020B0502020202020204" pitchFamily="34" charset="0"/>
              </a:rPr>
              <a:t>, per aver sostenuto i diritti degli obiettori di coscienza.</a:t>
            </a:r>
          </a:p>
          <a:p>
            <a:pPr marL="400050" lvl="1" indent="0">
              <a:buNone/>
            </a:pPr>
            <a:endParaRPr lang="it-IT" sz="200" dirty="0" smtClean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r>
              <a:rPr lang="it-IT" sz="1600" dirty="0" smtClean="0">
                <a:latin typeface="Century Gothic" panose="020B0502020202020204" pitchFamily="34" charset="0"/>
              </a:rPr>
              <a:t>1985: muore il 20 luglio.</a:t>
            </a:r>
          </a:p>
          <a:p>
            <a:pPr marL="400050" lvl="1" indent="0">
              <a:buNone/>
            </a:pPr>
            <a:endParaRPr lang="it-IT" sz="200" dirty="0" smtClean="0">
              <a:latin typeface="Century Gothic" panose="020B0502020202020204" pitchFamily="34" charset="0"/>
            </a:endParaRPr>
          </a:p>
          <a:p>
            <a:pPr marL="400050" lvl="1" indent="0">
              <a:buNone/>
            </a:pPr>
            <a:endParaRPr lang="it-IT" sz="2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0684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I matematici risolvono problemi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 Idee</a:t>
            </a:r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, protagonisti, proposte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didattiche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     Siracusa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, 30 settembre - 2 ottobre 2016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89627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entury Gothic" panose="020B0502020202020204" pitchFamily="34" charset="0"/>
              </a:rPr>
              <a:t>Probabilismo. Saggio critico sulla teoria delle probabilità e sul valore della scienza (1931)</a:t>
            </a:r>
          </a:p>
          <a:p>
            <a:pPr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entury Gothic" panose="020B0502020202020204" pitchFamily="34" charset="0"/>
              </a:rPr>
              <a:t>Sul significato soggettivo delle probabilità, </a:t>
            </a:r>
            <a:r>
              <a:rPr lang="it-IT" sz="1800" i="1" dirty="0" err="1" smtClean="0">
                <a:latin typeface="Century Gothic" panose="020B0502020202020204" pitchFamily="34" charset="0"/>
              </a:rPr>
              <a:t>Fundamenta</a:t>
            </a:r>
            <a:r>
              <a:rPr lang="it-IT" sz="1800" i="1" dirty="0" smtClean="0">
                <a:latin typeface="Century Gothic" panose="020B0502020202020204" pitchFamily="34" charset="0"/>
              </a:rPr>
              <a:t> </a:t>
            </a:r>
            <a:r>
              <a:rPr lang="it-IT" sz="1800" i="1" dirty="0" err="1" smtClean="0">
                <a:latin typeface="Century Gothic" panose="020B0502020202020204" pitchFamily="34" charset="0"/>
              </a:rPr>
              <a:t>Mathematicae</a:t>
            </a:r>
            <a:r>
              <a:rPr lang="it-IT" sz="1800" dirty="0" smtClean="0">
                <a:latin typeface="Century Gothic" panose="020B0502020202020204" pitchFamily="34" charset="0"/>
              </a:rPr>
              <a:t> (1931)</a:t>
            </a:r>
          </a:p>
          <a:p>
            <a:pPr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entury Gothic" panose="020B0502020202020204" pitchFamily="34" charset="0"/>
              </a:rPr>
              <a:t>La </a:t>
            </a:r>
            <a:r>
              <a:rPr lang="it-IT" sz="1800" dirty="0" err="1" smtClean="0">
                <a:latin typeface="Century Gothic" panose="020B0502020202020204" pitchFamily="34" charset="0"/>
              </a:rPr>
              <a:t>prévision</a:t>
            </a:r>
            <a:r>
              <a:rPr lang="it-IT" sz="1800" dirty="0" smtClean="0">
                <a:latin typeface="Century Gothic" panose="020B0502020202020204" pitchFamily="34" charset="0"/>
              </a:rPr>
              <a:t>: </a:t>
            </a:r>
            <a:r>
              <a:rPr lang="it-IT" sz="1800" dirty="0" err="1" smtClean="0">
                <a:latin typeface="Century Gothic" panose="020B0502020202020204" pitchFamily="34" charset="0"/>
              </a:rPr>
              <a:t>ses</a:t>
            </a:r>
            <a:r>
              <a:rPr lang="it-IT" sz="1800" dirty="0" smtClean="0">
                <a:latin typeface="Century Gothic" panose="020B0502020202020204" pitchFamily="34" charset="0"/>
              </a:rPr>
              <a:t> </a:t>
            </a:r>
            <a:r>
              <a:rPr lang="it-IT" sz="1800" dirty="0" err="1" smtClean="0">
                <a:latin typeface="Century Gothic" panose="020B0502020202020204" pitchFamily="34" charset="0"/>
              </a:rPr>
              <a:t>lois</a:t>
            </a:r>
            <a:r>
              <a:rPr lang="it-IT" sz="1800" dirty="0" smtClean="0">
                <a:latin typeface="Century Gothic" panose="020B0502020202020204" pitchFamily="34" charset="0"/>
              </a:rPr>
              <a:t> </a:t>
            </a:r>
            <a:r>
              <a:rPr lang="it-IT" sz="1800" dirty="0" err="1" smtClean="0">
                <a:latin typeface="Century Gothic" panose="020B0502020202020204" pitchFamily="34" charset="0"/>
              </a:rPr>
              <a:t>logiques</a:t>
            </a:r>
            <a:r>
              <a:rPr lang="it-IT" sz="1800" dirty="0" smtClean="0">
                <a:latin typeface="Century Gothic" panose="020B0502020202020204" pitchFamily="34" charset="0"/>
              </a:rPr>
              <a:t>, </a:t>
            </a:r>
            <a:r>
              <a:rPr lang="it-IT" sz="1800" dirty="0" err="1" smtClean="0">
                <a:latin typeface="Century Gothic" panose="020B0502020202020204" pitchFamily="34" charset="0"/>
              </a:rPr>
              <a:t>ses</a:t>
            </a:r>
            <a:r>
              <a:rPr lang="it-IT" sz="1800" dirty="0" smtClean="0">
                <a:latin typeface="Century Gothic" panose="020B0502020202020204" pitchFamily="34" charset="0"/>
              </a:rPr>
              <a:t> </a:t>
            </a:r>
            <a:r>
              <a:rPr lang="it-IT" sz="1800" dirty="0" err="1" smtClean="0">
                <a:latin typeface="Century Gothic" panose="020B0502020202020204" pitchFamily="34" charset="0"/>
              </a:rPr>
              <a:t>sources</a:t>
            </a:r>
            <a:r>
              <a:rPr lang="it-IT" sz="1800" dirty="0" smtClean="0">
                <a:latin typeface="Century Gothic" panose="020B0502020202020204" pitchFamily="34" charset="0"/>
              </a:rPr>
              <a:t> </a:t>
            </a:r>
            <a:r>
              <a:rPr lang="it-IT" sz="1800" dirty="0" err="1" smtClean="0">
                <a:latin typeface="Century Gothic" panose="020B0502020202020204" pitchFamily="34" charset="0"/>
              </a:rPr>
              <a:t>subjectives</a:t>
            </a:r>
            <a:r>
              <a:rPr lang="it-IT" sz="1800" dirty="0" smtClean="0">
                <a:latin typeface="Century Gothic" panose="020B0502020202020204" pitchFamily="34" charset="0"/>
              </a:rPr>
              <a:t>, </a:t>
            </a:r>
            <a:r>
              <a:rPr lang="it-IT" sz="1800" i="1" dirty="0" err="1" smtClean="0">
                <a:latin typeface="Century Gothic" panose="020B0502020202020204" pitchFamily="34" charset="0"/>
              </a:rPr>
              <a:t>Ann</a:t>
            </a:r>
            <a:r>
              <a:rPr lang="it-IT" sz="1800" i="1" dirty="0" smtClean="0">
                <a:latin typeface="Century Gothic" panose="020B0502020202020204" pitchFamily="34" charset="0"/>
              </a:rPr>
              <a:t>. </a:t>
            </a:r>
            <a:r>
              <a:rPr lang="it-IT" sz="1800" i="1" dirty="0" err="1" smtClean="0">
                <a:latin typeface="Century Gothic" panose="020B0502020202020204" pitchFamily="34" charset="0"/>
              </a:rPr>
              <a:t>Inst</a:t>
            </a:r>
            <a:r>
              <a:rPr lang="it-IT" sz="1800" i="1" dirty="0" smtClean="0">
                <a:latin typeface="Century Gothic" panose="020B0502020202020204" pitchFamily="34" charset="0"/>
              </a:rPr>
              <a:t>. H. </a:t>
            </a:r>
            <a:r>
              <a:rPr lang="it-IT" sz="1800" i="1" dirty="0" err="1" smtClean="0">
                <a:latin typeface="Century Gothic" panose="020B0502020202020204" pitchFamily="34" charset="0"/>
              </a:rPr>
              <a:t>Poincaré</a:t>
            </a:r>
            <a:r>
              <a:rPr lang="it-IT" sz="1800" i="1" dirty="0" smtClean="0">
                <a:latin typeface="Century Gothic" panose="020B0502020202020204" pitchFamily="34" charset="0"/>
              </a:rPr>
              <a:t> </a:t>
            </a:r>
            <a:r>
              <a:rPr lang="it-IT" sz="1800" dirty="0" smtClean="0">
                <a:latin typeface="Century Gothic" panose="020B0502020202020204" pitchFamily="34" charset="0"/>
              </a:rPr>
              <a:t>(1937)</a:t>
            </a:r>
          </a:p>
          <a:p>
            <a:pPr marL="400050" lvl="1" indent="0">
              <a:lnSpc>
                <a:spcPct val="160000"/>
              </a:lnSpc>
              <a:buNone/>
            </a:pPr>
            <a:endParaRPr lang="it-IT" sz="1000" dirty="0" smtClean="0">
              <a:latin typeface="Century Gothic" panose="020B0502020202020204" pitchFamily="34" charset="0"/>
            </a:endParaRPr>
          </a:p>
          <a:p>
            <a:pPr marL="400050" lvl="1" indent="0" algn="ctr">
              <a:lnSpc>
                <a:spcPct val="160000"/>
              </a:lnSpc>
              <a:buNone/>
            </a:pPr>
            <a:r>
              <a:rPr lang="it-IT" sz="24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La probabilità è la misura del grado di fiducia che un individuo coerente assegna al verificarsi di un dato evento (in base alle sue conoscenze)</a:t>
            </a:r>
          </a:p>
        </p:txBody>
      </p:sp>
    </p:spTree>
    <p:extLst>
      <p:ext uri="{BB962C8B-B14F-4D97-AF65-F5344CB8AC3E}">
        <p14:creationId xmlns:p14="http://schemas.microsoft.com/office/powerpoint/2010/main" val="405274697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I matematici risolvono problemi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 Idee</a:t>
            </a:r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, protagonisti, proposte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didattiche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     Siracusa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, 30 settembre - 2 ottobre 2016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89627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400050" lvl="1" indent="0">
              <a:lnSpc>
                <a:spcPct val="160000"/>
              </a:lnSpc>
              <a:buNone/>
            </a:pPr>
            <a:endParaRPr lang="it-IT" sz="2400" dirty="0" smtClean="0">
              <a:latin typeface="Century Gothic" panose="020B0502020202020204" pitchFamily="34" charset="0"/>
            </a:endParaRPr>
          </a:p>
          <a:p>
            <a:pPr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it-IT" sz="2500" b="1" dirty="0" smtClean="0">
                <a:latin typeface="Century Gothic" panose="020B0502020202020204" pitchFamily="34" charset="0"/>
              </a:rPr>
              <a:t>Sul concetto di media</a:t>
            </a:r>
            <a:r>
              <a:rPr lang="it-IT" sz="2500" dirty="0" smtClean="0">
                <a:latin typeface="Century Gothic" panose="020B0502020202020204" pitchFamily="34" charset="0"/>
              </a:rPr>
              <a:t>, </a:t>
            </a:r>
            <a:r>
              <a:rPr lang="it-IT" sz="2500" i="1" dirty="0" smtClean="0">
                <a:latin typeface="Century Gothic" panose="020B0502020202020204" pitchFamily="34" charset="0"/>
              </a:rPr>
              <a:t>G.I.I.A.</a:t>
            </a:r>
            <a:r>
              <a:rPr lang="it-IT" sz="2500" dirty="0" smtClean="0">
                <a:latin typeface="Century Gothic" panose="020B0502020202020204" pitchFamily="34" charset="0"/>
              </a:rPr>
              <a:t> (1931).</a:t>
            </a:r>
            <a:endParaRPr lang="it-IT" sz="2500" dirty="0">
              <a:latin typeface="Century Gothic" panose="020B0502020202020204" pitchFamily="34" charset="0"/>
            </a:endParaRPr>
          </a:p>
          <a:p>
            <a:pPr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it-IT" sz="2500" b="1" dirty="0" smtClean="0">
                <a:latin typeface="Century Gothic" panose="020B0502020202020204" pitchFamily="34" charset="0"/>
              </a:rPr>
              <a:t>Problemi di ‘optimum’</a:t>
            </a:r>
            <a:r>
              <a:rPr lang="it-IT" sz="2500" dirty="0" smtClean="0">
                <a:latin typeface="Century Gothic" panose="020B0502020202020204" pitchFamily="34" charset="0"/>
              </a:rPr>
              <a:t>, </a:t>
            </a:r>
            <a:r>
              <a:rPr lang="it-IT" sz="2500" i="1" dirty="0" smtClean="0">
                <a:latin typeface="Century Gothic" panose="020B0502020202020204" pitchFamily="34" charset="0"/>
              </a:rPr>
              <a:t>G.I.I.A.</a:t>
            </a:r>
            <a:r>
              <a:rPr lang="it-IT" sz="2500" dirty="0" smtClean="0">
                <a:latin typeface="Century Gothic" panose="020B0502020202020204" pitchFamily="34" charset="0"/>
              </a:rPr>
              <a:t> (1937).</a:t>
            </a:r>
          </a:p>
          <a:p>
            <a:pPr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it-IT" sz="2500" b="1" dirty="0" smtClean="0">
                <a:latin typeface="Century Gothic" panose="020B0502020202020204" pitchFamily="34" charset="0"/>
              </a:rPr>
              <a:t>Problemi di ‘optimum vincolato’</a:t>
            </a:r>
            <a:r>
              <a:rPr lang="it-IT" sz="2500" dirty="0" smtClean="0">
                <a:latin typeface="Century Gothic" panose="020B0502020202020204" pitchFamily="34" charset="0"/>
              </a:rPr>
              <a:t>, </a:t>
            </a:r>
            <a:r>
              <a:rPr lang="it-IT" sz="2500" i="1" dirty="0" smtClean="0">
                <a:latin typeface="Century Gothic" panose="020B0502020202020204" pitchFamily="34" charset="0"/>
              </a:rPr>
              <a:t>G.I.I.A.</a:t>
            </a:r>
            <a:r>
              <a:rPr lang="it-IT" sz="2500" dirty="0" smtClean="0">
                <a:latin typeface="Century Gothic" panose="020B0502020202020204" pitchFamily="34" charset="0"/>
              </a:rPr>
              <a:t> (1937).</a:t>
            </a:r>
          </a:p>
          <a:p>
            <a:pPr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it-IT" sz="2500" b="1" dirty="0" smtClean="0">
                <a:latin typeface="Century Gothic" panose="020B0502020202020204" pitchFamily="34" charset="0"/>
              </a:rPr>
              <a:t>Il problema dei pieni</a:t>
            </a:r>
            <a:r>
              <a:rPr lang="it-IT" sz="2500" dirty="0" smtClean="0">
                <a:latin typeface="Century Gothic" panose="020B0502020202020204" pitchFamily="34" charset="0"/>
              </a:rPr>
              <a:t>, </a:t>
            </a:r>
            <a:r>
              <a:rPr lang="it-IT" sz="2500" i="1" dirty="0" smtClean="0">
                <a:latin typeface="Century Gothic" panose="020B0502020202020204" pitchFamily="34" charset="0"/>
              </a:rPr>
              <a:t>G.I.I.A.</a:t>
            </a:r>
            <a:r>
              <a:rPr lang="it-IT" sz="2500" dirty="0" smtClean="0">
                <a:latin typeface="Century Gothic" panose="020B0502020202020204" pitchFamily="34" charset="0"/>
              </a:rPr>
              <a:t> (1940).</a:t>
            </a:r>
          </a:p>
          <a:p>
            <a:pPr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it-IT" sz="2500" b="1" dirty="0" smtClean="0">
                <a:latin typeface="Century Gothic" panose="020B0502020202020204" pitchFamily="34" charset="0"/>
              </a:rPr>
              <a:t>Sulle stratificazioni convesse</a:t>
            </a:r>
            <a:r>
              <a:rPr lang="it-IT" sz="2500" dirty="0" smtClean="0">
                <a:latin typeface="Century Gothic" panose="020B0502020202020204" pitchFamily="34" charset="0"/>
              </a:rPr>
              <a:t>, </a:t>
            </a:r>
            <a:r>
              <a:rPr lang="it-IT" sz="2500" i="1" dirty="0" smtClean="0">
                <a:latin typeface="Century Gothic" panose="020B0502020202020204" pitchFamily="34" charset="0"/>
              </a:rPr>
              <a:t>Annali di Matematica pura e Applicata</a:t>
            </a:r>
            <a:r>
              <a:rPr lang="it-IT" sz="2500" dirty="0" smtClean="0">
                <a:latin typeface="Century Gothic" panose="020B0502020202020204" pitchFamily="34" charset="0"/>
              </a:rPr>
              <a:t> (1949).</a:t>
            </a:r>
          </a:p>
        </p:txBody>
      </p:sp>
    </p:spTree>
    <p:extLst>
      <p:ext uri="{BB962C8B-B14F-4D97-AF65-F5344CB8AC3E}">
        <p14:creationId xmlns:p14="http://schemas.microsoft.com/office/powerpoint/2010/main" val="304393576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I matematici risolvono problemi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 Idee</a:t>
            </a:r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, protagonisti, proposte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didattiche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     Siracusa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, 30 settembre - 2 ottobre 2016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89627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400050" lvl="1" indent="0" algn="ctr">
              <a:buNone/>
            </a:pPr>
            <a:r>
              <a:rPr lang="it-IT" sz="2400" b="1" dirty="0" smtClean="0">
                <a:latin typeface="Century Gothic" panose="020B0502020202020204" pitchFamily="34" charset="0"/>
              </a:rPr>
              <a:t>Un manuale per chi non farà il matematico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291701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15958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I matematici risolvono problemi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 Idee</a:t>
            </a:r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, protagonisti, proposte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didattiche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     Siracusa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, 30 settembre - 2 ottobre 2016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89627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400050" lvl="1" indent="0" algn="ctr">
              <a:buNone/>
            </a:pPr>
            <a:endParaRPr lang="it-IT" sz="2400" dirty="0">
              <a:latin typeface="Century Gothic" panose="020B0502020202020204" pitchFamily="34" charset="0"/>
            </a:endParaRPr>
          </a:p>
          <a:p>
            <a:pPr marL="400050" lvl="1" indent="0" algn="ctr">
              <a:buNone/>
            </a:pPr>
            <a:r>
              <a:rPr lang="it-IT" sz="2400" b="1" dirty="0" smtClean="0">
                <a:latin typeface="Century Gothic" panose="020B0502020202020204" pitchFamily="34" charset="0"/>
              </a:rPr>
              <a:t>No al minimo sforzo concettuale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775945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88421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I matematici risolvono problemi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 Idee</a:t>
            </a:r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, protagonisti, proposte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didattiche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     Siracusa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, 30 settembre - 2 ottobre 2016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89627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400050" lvl="1" indent="0" algn="ctr">
              <a:lnSpc>
                <a:spcPct val="160000"/>
              </a:lnSpc>
              <a:buNone/>
            </a:pPr>
            <a:endParaRPr lang="it-IT" sz="2400" dirty="0" smtClean="0">
              <a:latin typeface="Century Gothic" panose="020B0502020202020204" pitchFamily="34" charset="0"/>
            </a:endParaRPr>
          </a:p>
          <a:p>
            <a:pPr marL="400050" lvl="1" indent="0" algn="ctr">
              <a:buNone/>
            </a:pPr>
            <a:r>
              <a:rPr lang="it-IT" sz="2400" b="1" dirty="0" smtClean="0">
                <a:latin typeface="Century Gothic" panose="020B0502020202020204" pitchFamily="34" charset="0"/>
              </a:rPr>
              <a:t>No al ricettario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783483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0026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I matematici risolvono problemi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 Idee</a:t>
            </a:r>
            <a:r>
              <a:rPr lang="it-IT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, protagonisti, proposte </a:t>
            </a:r>
            <a:r>
              <a:rPr lang="it-IT" sz="11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didattiche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     Siracusa</a:t>
            </a:r>
            <a:r>
              <a:rPr lang="it-IT" sz="1100" dirty="0">
                <a:latin typeface="Century Gothic" panose="020B0502020202020204" pitchFamily="34" charset="0"/>
                <a:cs typeface="Arial" panose="020B0604020202020204" pitchFamily="34" charset="0"/>
              </a:rPr>
              <a:t>, 30 settembre - 2 ottobre 2016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89627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400050" lvl="1" indent="0" algn="ctr">
              <a:buNone/>
            </a:pPr>
            <a:endParaRPr lang="it-IT" sz="2400" dirty="0">
              <a:latin typeface="Century Gothic" panose="020B0502020202020204" pitchFamily="34" charset="0"/>
            </a:endParaRPr>
          </a:p>
          <a:p>
            <a:pPr marL="400050" lvl="1" indent="0" algn="ctr">
              <a:buNone/>
            </a:pPr>
            <a:r>
              <a:rPr lang="it-IT" sz="2400" b="1" dirty="0" smtClean="0">
                <a:latin typeface="Century Gothic" panose="020B0502020202020204" pitchFamily="34" charset="0"/>
              </a:rPr>
              <a:t>Il problema non è di far apprendere la matematica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4" y="1916832"/>
            <a:ext cx="787020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5934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459</Words>
  <Application>Microsoft Macintosh PowerPoint</Application>
  <PresentationFormat>Presentazione su schermo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I matematici risolvono problemi . Idee, protagonisti, proposte didattiche               Siracusa, 30 settembre - 2 ottobre 2016</vt:lpstr>
      <vt:lpstr>I matematici risolvono problemi . Idee, protagonisti, proposte didattiche               Siracusa, 30 settembre - 2 ottobre 2016</vt:lpstr>
      <vt:lpstr>I matematici risolvono problemi . Idee, protagonisti, proposte didattiche               Siracusa, 30 settembre - 2 ottobre 2016</vt:lpstr>
      <vt:lpstr>I matematici risolvono problemi . Idee, protagonisti, proposte didattiche               Siracusa, 30 settembre - 2 ottobre 2016</vt:lpstr>
      <vt:lpstr>I matematici risolvono problemi . Idee, protagonisti, proposte didattiche               Siracusa, 30 settembre - 2 ottobre 2016</vt:lpstr>
      <vt:lpstr>I matematici risolvono problemi . Idee, protagonisti, proposte didattiche               Siracusa, 30 settembre - 2 ottobre 2016</vt:lpstr>
      <vt:lpstr>I matematici risolvono problemi . Idee, protagonisti, proposte didattiche               Siracusa, 30 settembre - 2 ottobre 2016</vt:lpstr>
      <vt:lpstr>I matematici risolvono problemi . Idee, protagonisti, proposte didattiche               Siracusa, 30 settembre - 2 ottobre 2016</vt:lpstr>
      <vt:lpstr>I matematici risolvono problemi . Idee, protagonisti, proposte didattiche               Siracusa, 30 settembre - 2 ottobre 2016</vt:lpstr>
      <vt:lpstr>I matematici risolvono problemi . Idee, protagonisti, proposte didattiche               Siracusa, 30 settembre - 2 ottobre 2016</vt:lpstr>
      <vt:lpstr>I matematici risolvono problemi . Idee, protagonisti, proposte didattiche               Siracusa, 30 settembre - 2 ottobre 2016</vt:lpstr>
      <vt:lpstr>I matematici risolvono problemi . Idee, protagonisti, proposte didattiche               Siracusa, 30 settembre - 2 ottobre 2016</vt:lpstr>
    </vt:vector>
  </TitlesOfParts>
  <Company>Universita' Luigi Bocconi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</dc:title>
  <dc:creator>Windows User</dc:creator>
  <cp:lastModifiedBy>Desiderio Poletto</cp:lastModifiedBy>
  <cp:revision>79</cp:revision>
  <cp:lastPrinted>2016-01-26T08:49:42Z</cp:lastPrinted>
  <dcterms:created xsi:type="dcterms:W3CDTF">2015-11-17T09:04:42Z</dcterms:created>
  <dcterms:modified xsi:type="dcterms:W3CDTF">2016-10-04T16:51:20Z</dcterms:modified>
</cp:coreProperties>
</file>