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ppt" ContentType="application/vnd.ms-powerpoi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68" r:id="rId4"/>
    <p:sldId id="274" r:id="rId5"/>
    <p:sldId id="258" r:id="rId6"/>
    <p:sldId id="267" r:id="rId7"/>
    <p:sldId id="266" r:id="rId8"/>
    <p:sldId id="259" r:id="rId9"/>
    <p:sldId id="270" r:id="rId10"/>
    <p:sldId id="269" r:id="rId11"/>
    <p:sldId id="263" r:id="rId12"/>
    <p:sldId id="271" r:id="rId13"/>
    <p:sldId id="272" r:id="rId14"/>
    <p:sldId id="273" r:id="rId15"/>
    <p:sldId id="264" r:id="rId16"/>
    <p:sldId id="275" r:id="rId17"/>
    <p:sldId id="265" r:id="rId18"/>
    <p:sldId id="27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 smtClean="0"/>
              <a:t>Il laboratorio di matematica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B7EB1-206E-470D-82D9-D380CF46C13F}" type="datetimeFigureOut">
              <a:rPr lang="it-IT" smtClean="0"/>
              <a:t>07/04/2017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CC3A1-1FFB-4364-8FDD-CD78932B6D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687233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 smtClean="0"/>
              <a:t>Il laboratorio di matematica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B8F6E-CDFC-4CB3-B48A-B6137011E00E}" type="datetimeFigureOut">
              <a:rPr lang="it-IT" smtClean="0"/>
              <a:t>07/04/2017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C85DD-6542-493C-8F65-C0D0964DAE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389974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C85DD-6542-493C-8F65-C0D0964DAEFE}" type="slidenum">
              <a:rPr lang="it-IT" smtClean="0"/>
              <a:t>2</a:t>
            </a:fld>
            <a:endParaRPr lang="it-IT"/>
          </a:p>
        </p:txBody>
      </p:sp>
      <p:sp>
        <p:nvSpPr>
          <p:cNvPr id="5" name="Segnaposto intestazione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it-IT" smtClean="0"/>
              <a:t>Il laboratorio di matematica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3085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it-IT" smtClean="0"/>
              <a:t>Il laboratorio di matematica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4C85DD-6542-493C-8F65-C0D0964DAEF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2593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henjeans.fr/" TargetMode="External"/><Relationship Id="rId2" Type="http://schemas.openxmlformats.org/officeDocument/2006/relationships/hyperlink" Target="http://www.provincia.bz.it/intendenza-scolastica/progetti/progetti-bottega-matematico-progetto.asp#anc1507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umi-ciim.it/materiali-umi-ciim/trasversali/riflessioni-sul-laboratorio-di-matematica/#laboratori" TargetMode="External"/><Relationship Id="rId4" Type="http://schemas.openxmlformats.org/officeDocument/2006/relationships/hyperlink" Target="http://www.matematita.it/realizzazioni/materiale_didattico.php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-2003_Presentation1.ppt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JPG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Il laboratorio di matematica tra eccellenza e quotidianità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Maria Elena </a:t>
            </a:r>
            <a:r>
              <a:rPr lang="it-IT" dirty="0" err="1" smtClean="0"/>
              <a:t>Zecchinato</a:t>
            </a:r>
            <a:r>
              <a:rPr lang="it-IT" dirty="0" smtClean="0"/>
              <a:t> </a:t>
            </a:r>
          </a:p>
          <a:p>
            <a:r>
              <a:rPr lang="it-IT" dirty="0" smtClean="0"/>
              <a:t>IISS GANDHI Merano</a:t>
            </a:r>
          </a:p>
          <a:p>
            <a:r>
              <a:rPr lang="it-IT" dirty="0" smtClean="0"/>
              <a:t>Maria-Elena.Zecchinato@scuola.alto-adige.it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1665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Math en Jeans</a:t>
            </a:r>
            <a:endParaRPr lang="it-IT" dirty="0"/>
          </a:p>
        </p:txBody>
      </p:sp>
      <p:sp>
        <p:nvSpPr>
          <p:cNvPr id="13" name="Segnaposto contenuto 1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dirty="0">
                <a:latin typeface="Arial,sans-serif"/>
              </a:rPr>
              <a:t>(8 </a:t>
            </a:r>
            <a:r>
              <a:rPr lang="it-IT" dirty="0" err="1">
                <a:latin typeface="Arial,sans-serif"/>
              </a:rPr>
              <a:t>nov</a:t>
            </a:r>
            <a:r>
              <a:rPr lang="it-IT" dirty="0">
                <a:latin typeface="Arial,sans-serif"/>
              </a:rPr>
              <a:t> 2011)</a:t>
            </a:r>
          </a:p>
          <a:p>
            <a:r>
              <a:rPr lang="it-IT" dirty="0">
                <a:latin typeface="Arial,sans-serif"/>
              </a:rPr>
              <a:t>Ho visto oggi che avete già proposto qualche strategia... Per ora le idee che sono uscite mi sembrano più o meno queste:</a:t>
            </a:r>
          </a:p>
          <a:p>
            <a:endParaRPr lang="it-IT" dirty="0">
              <a:latin typeface="Arial,sans-serif"/>
            </a:endParaRPr>
          </a:p>
          <a:p>
            <a:pPr marL="285750" indent="-285750">
              <a:buFontTx/>
              <a:buChar char="-"/>
            </a:pPr>
            <a:r>
              <a:rPr lang="it-IT" dirty="0"/>
              <a:t>confrontare le strategie proposte: qual è "migliore"? in che senso?</a:t>
            </a:r>
          </a:p>
          <a:p>
            <a:pPr marL="285750" indent="-285750">
              <a:buFontTx/>
              <a:buChar char="-"/>
            </a:pPr>
            <a:r>
              <a:rPr lang="it-IT" dirty="0"/>
              <a:t>cercare di capire quanti "casi" si possono avere quando si fanno n lanci della moneta (per ora ho visto prove per n=2,3,4,5) e che probabilità hanno</a:t>
            </a:r>
          </a:p>
          <a:p>
            <a:pPr marL="285750" indent="-285750">
              <a:buFontTx/>
              <a:buChar char="-"/>
            </a:pPr>
            <a:r>
              <a:rPr lang="it-IT" dirty="0"/>
              <a:t>ho visto disegnare degli alberi: per semplificare inizialmente possiamo supporre che il nostro capitale sia infinito</a:t>
            </a:r>
          </a:p>
          <a:p>
            <a:pPr marL="285750" indent="-285750">
              <a:buFontTx/>
              <a:buChar char="-"/>
            </a:pPr>
            <a:r>
              <a:rPr lang="it-IT" dirty="0"/>
              <a:t>è spuntato un triangolo di Tartaglia: che </a:t>
            </a:r>
            <a:r>
              <a:rPr lang="it-IT" u="sng" dirty="0"/>
              <a:t>cosa</a:t>
            </a:r>
            <a:r>
              <a:rPr lang="it-IT" dirty="0"/>
              <a:t> c'entra? </a:t>
            </a:r>
            <a:r>
              <a:rPr lang="it-IT" u="sng" dirty="0"/>
              <a:t>come</a:t>
            </a:r>
            <a:r>
              <a:rPr lang="it-IT" dirty="0"/>
              <a:t> si calcolano i suoi coefficienti?</a:t>
            </a:r>
          </a:p>
          <a:p>
            <a:pPr marL="285750" indent="-285750">
              <a:buFontTx/>
              <a:buChar char="-"/>
            </a:pPr>
            <a:r>
              <a:rPr lang="it-IT" dirty="0"/>
              <a:t>ci sono diverse idee sul "vincere": quali sono? quali vi sembrano più facilmente raggiungibili e quali meno?</a:t>
            </a:r>
          </a:p>
          <a:p>
            <a:pPr marL="285750" indent="-285750">
              <a:buFontTx/>
              <a:buChar char="-"/>
            </a:pPr>
            <a:r>
              <a:rPr lang="it-IT" dirty="0"/>
              <a:t>qualcuno ha proposto di provare a simulare il gioco con un programma al computer: va benissimo, </a:t>
            </a:r>
            <a:r>
              <a:rPr lang="it-IT" u="sng" dirty="0"/>
              <a:t>ma prima vorrei che aveste ben chiaro </a:t>
            </a:r>
            <a:r>
              <a:rPr lang="it-IT" i="1" u="sng" dirty="0"/>
              <a:t>che cosa</a:t>
            </a:r>
            <a:r>
              <a:rPr lang="it-IT" u="sng" dirty="0"/>
              <a:t> volete osservare nelle simulazioni. 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r>
              <a:rPr lang="it-IT" dirty="0"/>
              <a:t>Buon lavoro! Ester</a:t>
            </a:r>
          </a:p>
          <a:p>
            <a:endParaRPr lang="it-IT" dirty="0"/>
          </a:p>
        </p:txBody>
      </p:sp>
      <p:sp>
        <p:nvSpPr>
          <p:cNvPr id="14" name="Segnaposto testo 1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79" y="1556412"/>
            <a:ext cx="4252732" cy="318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9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15" y="2537139"/>
            <a:ext cx="11355085" cy="278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2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Math en Jeans</a:t>
            </a:r>
            <a:endParaRPr lang="it-IT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S8 » Forum » Confrontiamoci! » Dopo un mese di lavoro... Dopo un mese di lavoro... di Ester </a:t>
            </a:r>
            <a:r>
              <a:rPr lang="it-IT" dirty="0" err="1"/>
              <a:t>Dalvit</a:t>
            </a:r>
            <a:r>
              <a:rPr lang="it-IT" dirty="0"/>
              <a:t> - </a:t>
            </a:r>
            <a:r>
              <a:rPr lang="it-IT" dirty="0" err="1"/>
              <a:t>Monday</a:t>
            </a:r>
            <a:r>
              <a:rPr lang="it-IT" dirty="0"/>
              <a:t>, 5 </a:t>
            </a:r>
            <a:r>
              <a:rPr lang="it-IT" dirty="0" err="1"/>
              <a:t>December</a:t>
            </a:r>
            <a:r>
              <a:rPr lang="it-IT" dirty="0"/>
              <a:t> 2011, 11:28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Ciao ragazzi,</a:t>
            </a:r>
          </a:p>
          <a:p>
            <a:pPr marL="0" indent="0">
              <a:buNone/>
            </a:pPr>
            <a:r>
              <a:rPr lang="it-IT" dirty="0"/>
              <a:t>vi invito a raccontare anche all'altra classe il lavoro fatto finora: quali strategie avete pensato? funzionano? che metodi avete usato per analizzarle? quali strumenti matematici (o informatici) avete usato?</a:t>
            </a:r>
          </a:p>
          <a:p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250" y="1598613"/>
            <a:ext cx="4413161" cy="330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8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Math en jeans</a:t>
            </a:r>
            <a:endParaRPr lang="it-IT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it-IT" dirty="0"/>
              <a:t>S8 » Forum » Confrontiamoci! » Riassumendo... Riassumendo... di Ester </a:t>
            </a:r>
            <a:r>
              <a:rPr lang="it-IT" dirty="0" err="1"/>
              <a:t>Dalvit</a:t>
            </a:r>
            <a:r>
              <a:rPr lang="it-IT" dirty="0"/>
              <a:t> - </a:t>
            </a:r>
            <a:r>
              <a:rPr lang="it-IT" dirty="0" err="1"/>
              <a:t>Tuesday</a:t>
            </a:r>
            <a:r>
              <a:rPr lang="it-IT" dirty="0"/>
              <a:t>, 20 </a:t>
            </a:r>
            <a:r>
              <a:rPr lang="it-IT" dirty="0" err="1"/>
              <a:t>December</a:t>
            </a:r>
            <a:r>
              <a:rPr lang="it-IT" dirty="0"/>
              <a:t> 2011, 11:37</a:t>
            </a:r>
          </a:p>
          <a:p>
            <a:r>
              <a:rPr lang="it-IT" dirty="0"/>
              <a:t>Riusciamo a fare un elenco delle strategie proposte finora, dei problemi a cui vi siete interessati (ad esempio la probabilità di vincere almeno 1 euro con una data </a:t>
            </a:r>
            <a:r>
              <a:rPr lang="it-IT" dirty="0" err="1"/>
              <a:t>stategia</a:t>
            </a:r>
            <a:r>
              <a:rPr lang="it-IT" dirty="0"/>
              <a:t>) e cercare di confrontare le varie strategie?</a:t>
            </a:r>
          </a:p>
          <a:p>
            <a:r>
              <a:rPr lang="it-IT" dirty="0"/>
              <a:t>Oltre alle strategie, mi sembra di ricordare che avete</a:t>
            </a:r>
            <a:r>
              <a:rPr lang="it-IT" dirty="0" smtClean="0"/>
              <a:t>:</a:t>
            </a:r>
          </a:p>
          <a:p>
            <a:r>
              <a:rPr lang="it-IT" dirty="0" smtClean="0"/>
              <a:t>- </a:t>
            </a:r>
            <a:r>
              <a:rPr lang="it-IT" dirty="0"/>
              <a:t>cercato delle formule per capire quante successioni ci sono con un dato numero di T e </a:t>
            </a:r>
            <a:r>
              <a:rPr lang="it-IT" dirty="0" smtClean="0"/>
              <a:t>C</a:t>
            </a:r>
          </a:p>
          <a:p>
            <a:r>
              <a:rPr lang="it-IT" dirty="0" smtClean="0"/>
              <a:t>- </a:t>
            </a:r>
            <a:r>
              <a:rPr lang="it-IT" dirty="0"/>
              <a:t>trovato una formula per calcolare i coefficienti del triangolo di </a:t>
            </a:r>
            <a:r>
              <a:rPr lang="it-IT" dirty="0" smtClean="0"/>
              <a:t>Tartaglia</a:t>
            </a:r>
          </a:p>
          <a:p>
            <a:r>
              <a:rPr lang="it-IT" dirty="0" smtClean="0"/>
              <a:t>- </a:t>
            </a:r>
            <a:r>
              <a:rPr lang="it-IT" dirty="0"/>
              <a:t>scritto dei programmi al computer per simulare il gioco (perché non li mostrate anche ai meranesi?)</a:t>
            </a:r>
          </a:p>
          <a:p>
            <a:r>
              <a:rPr lang="it-IT" dirty="0"/>
              <a:t>Mi viene anche da chiedermi: c'è un modo più "efficiente" per visualizzare un percorso di T e C, invece di scrivere una sequenza del tipo TCTTTCCTCTCTCC?</a:t>
            </a:r>
          </a:p>
          <a:p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60" y="1598613"/>
            <a:ext cx="4479671" cy="335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8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Math en Jeans</a:t>
            </a:r>
            <a:endParaRPr lang="it-IT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dirty="0"/>
              <a:t>Re: </a:t>
            </a:r>
            <a:r>
              <a:rPr lang="it-IT" dirty="0" err="1"/>
              <a:t>Power</a:t>
            </a:r>
            <a:r>
              <a:rPr lang="it-IT" dirty="0"/>
              <a:t> Point di Ester </a:t>
            </a:r>
            <a:r>
              <a:rPr lang="it-IT" dirty="0" err="1"/>
              <a:t>Dalvit</a:t>
            </a:r>
            <a:r>
              <a:rPr lang="it-IT" dirty="0"/>
              <a:t> - </a:t>
            </a:r>
            <a:r>
              <a:rPr lang="it-IT" dirty="0" err="1"/>
              <a:t>Friday</a:t>
            </a:r>
            <a:r>
              <a:rPr lang="it-IT" dirty="0"/>
              <a:t>, 23 March 2012, 11:26</a:t>
            </a:r>
          </a:p>
          <a:p>
            <a:pPr marL="0" indent="0">
              <a:buNone/>
            </a:pPr>
            <a:r>
              <a:rPr lang="it-IT" dirty="0"/>
              <a:t>Ho guardato la presentazione, vi faccio alcuni appunti in attesa di sentirla raccontata da voi domani (sicuramente a voce sarà molto più chiara e completa).</a:t>
            </a:r>
          </a:p>
          <a:p>
            <a:pPr>
              <a:buFontTx/>
              <a:buChar char="-"/>
            </a:pPr>
            <a:r>
              <a:rPr lang="it-IT" dirty="0"/>
              <a:t>slide 8: rileggete la frase, che in italiano non sta in piedi: ¨la somma dei numeri... che gli sta sopra¨</a:t>
            </a:r>
          </a:p>
          <a:p>
            <a:pPr>
              <a:buFontTx/>
              <a:buChar char="-"/>
            </a:pPr>
            <a:r>
              <a:rPr lang="it-IT" dirty="0"/>
              <a:t>nella slide 12 si fa un po' fatica a leggere i numeri nel diagramma: ricordate che le diapositive saranno proiettate in un'aula grande, da lontano le cose piccole non si vedono molto. Riuscite a fare un diagramma più leggibile, magari anche che si fermi a tre lanci invece che a quattro, per rendere l'idea? poi potete lasciare anche quello che c'è ora, ma solo per dire che l'avete fatto, senza spiegarlo tutto.</a:t>
            </a:r>
          </a:p>
          <a:p>
            <a:pPr>
              <a:buFontTx/>
              <a:buChar char="-"/>
            </a:pPr>
            <a:r>
              <a:rPr lang="it-IT" dirty="0"/>
              <a:t>nella slide 15 non avete scritto quale strategia state usando! non è quella che descrivete sopra! (immagino che lo scriverete nella diapositiva 14 che al momento è vuota)</a:t>
            </a:r>
          </a:p>
          <a:p>
            <a:pPr>
              <a:buFontTx/>
              <a:buChar char="-"/>
            </a:pPr>
            <a:r>
              <a:rPr lang="it-IT" dirty="0"/>
              <a:t>nella slide 17 scrivete: ¨si ottiene come risultato il numero 0¨. Secondo me è più importante scrivere ¨si ottiene come risultato un numero che diviso per il numero di rami dà la vincita media¨. E al posto dell'ultima frase scriverei ¨in questo caso la somma è 0 quindi anche la vincita media è 0¨.</a:t>
            </a:r>
          </a:p>
          <a:p>
            <a:pPr>
              <a:buFontTx/>
              <a:buChar char="-"/>
            </a:pPr>
            <a:r>
              <a:rPr lang="it-IT" dirty="0"/>
              <a:t>Forza che ci siamo quasi, la presentazione sarà molto bella! A domani!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416" y="1598613"/>
            <a:ext cx="4548358" cy="341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9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92D050"/>
                </a:solidFill>
              </a:rPr>
              <a:t>Math en jeans</a:t>
            </a:r>
            <a:endParaRPr lang="it-IT" sz="3200" dirty="0">
              <a:solidFill>
                <a:srgbClr val="92D05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774408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Proposta: una seconda o terza superiore</a:t>
            </a:r>
          </a:p>
          <a:p>
            <a:r>
              <a:rPr lang="it-IT" dirty="0" smtClean="0"/>
              <a:t>Tempo utilizzato: circa 20 ore</a:t>
            </a:r>
          </a:p>
          <a:p>
            <a:r>
              <a:rPr lang="it-IT" dirty="0" smtClean="0"/>
              <a:t>Pro:</a:t>
            </a:r>
          </a:p>
          <a:p>
            <a:pPr lvl="1"/>
            <a:r>
              <a:rPr lang="it-IT" dirty="0" smtClean="0"/>
              <a:t>coinvolgimento </a:t>
            </a:r>
            <a:r>
              <a:rPr lang="it-IT" dirty="0"/>
              <a:t>di tutta la classe (tutti si sentono in grado di dire la loro su un problema ‘non tipicamente scolastico</a:t>
            </a:r>
            <a:r>
              <a:rPr lang="it-IT" dirty="0" smtClean="0"/>
              <a:t>’)</a:t>
            </a:r>
          </a:p>
          <a:p>
            <a:pPr lvl="1"/>
            <a:r>
              <a:rPr lang="it-IT" dirty="0" smtClean="0"/>
              <a:t>Motivazione anche dei più ‘difficili’</a:t>
            </a:r>
            <a:endParaRPr lang="it-IT" dirty="0"/>
          </a:p>
          <a:p>
            <a:pPr lvl="1"/>
            <a:r>
              <a:rPr lang="it-IT" dirty="0"/>
              <a:t>messa in campo di competenze diverse con approcci </a:t>
            </a:r>
            <a:r>
              <a:rPr lang="it-IT" dirty="0" smtClean="0"/>
              <a:t>differenziati</a:t>
            </a:r>
          </a:p>
          <a:p>
            <a:pPr lvl="1"/>
            <a:r>
              <a:rPr lang="it-IT" dirty="0" smtClean="0"/>
              <a:t>Stimolo e impegno per la presentazione finale</a:t>
            </a:r>
            <a:endParaRPr lang="it-IT" dirty="0"/>
          </a:p>
          <a:p>
            <a:endParaRPr lang="it-IT" dirty="0" smtClean="0"/>
          </a:p>
          <a:p>
            <a:r>
              <a:rPr lang="it-IT" dirty="0"/>
              <a:t>Problematiche</a:t>
            </a:r>
            <a:r>
              <a:rPr lang="it-IT" dirty="0" smtClean="0"/>
              <a:t>:</a:t>
            </a:r>
          </a:p>
          <a:p>
            <a:pPr lvl="1"/>
            <a:r>
              <a:rPr lang="it-IT" dirty="0" smtClean="0"/>
              <a:t>L’insegnante può avere l’impressione di      ‘ perdere tempo’ perché in fase di esplorazione gli studenti ‘vagano senza meta ’</a:t>
            </a:r>
          </a:p>
          <a:p>
            <a:pPr lvl="1"/>
            <a:r>
              <a:rPr lang="it-IT" dirty="0" smtClean="0"/>
              <a:t>L’insegnante non deve cedere alla tentazione di ‘ dare soluzioni’ o ‘forzare a percorrere una strada anziché un’altra ’</a:t>
            </a:r>
            <a:endParaRPr lang="it-IT" dirty="0"/>
          </a:p>
          <a:p>
            <a:endParaRPr lang="it-IT" dirty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sz="6000" dirty="0" smtClean="0"/>
              <a:t>BELLO…</a:t>
            </a:r>
          </a:p>
          <a:p>
            <a:r>
              <a:rPr lang="it-IT" sz="6000" dirty="0" smtClean="0"/>
              <a:t>ma </a:t>
            </a:r>
            <a:r>
              <a:rPr lang="it-IT" sz="7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IO</a:t>
            </a:r>
            <a:r>
              <a:rPr lang="it-IT" sz="6000" dirty="0" smtClean="0"/>
              <a:t> come lo posso utilizzare?</a:t>
            </a:r>
            <a:endParaRPr lang="it-IT" sz="6000" dirty="0"/>
          </a:p>
        </p:txBody>
      </p:sp>
    </p:spTree>
    <p:extLst>
      <p:ext uri="{BB962C8B-B14F-4D97-AF65-F5344CB8AC3E}">
        <p14:creationId xmlns:p14="http://schemas.microsoft.com/office/powerpoint/2010/main" val="98370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53804" y="446088"/>
            <a:ext cx="3840608" cy="976312"/>
          </a:xfrm>
        </p:spPr>
        <p:txBody>
          <a:bodyPr/>
          <a:lstStyle/>
          <a:p>
            <a:r>
              <a:rPr lang="it-IT" dirty="0" smtClean="0">
                <a:solidFill>
                  <a:srgbClr val="C00000"/>
                </a:solidFill>
              </a:rPr>
              <a:t>La Bottega del matematico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Organizzare dei laboratori pomeridiani</a:t>
            </a:r>
          </a:p>
          <a:p>
            <a:r>
              <a:rPr lang="it-IT" dirty="0" smtClean="0"/>
              <a:t>Durata: circa 12 ore</a:t>
            </a:r>
          </a:p>
          <a:p>
            <a:r>
              <a:rPr lang="it-IT" dirty="0" smtClean="0"/>
              <a:t>Valorizzazione dell’interesse</a:t>
            </a:r>
          </a:p>
          <a:p>
            <a:r>
              <a:rPr lang="it-IT" dirty="0" smtClean="0"/>
              <a:t>Confronto </a:t>
            </a:r>
            <a:endParaRPr lang="it-IT" dirty="0"/>
          </a:p>
          <a:p>
            <a:r>
              <a:rPr lang="it-IT" dirty="0" smtClean="0"/>
              <a:t>Costruzione dei </a:t>
            </a:r>
            <a:r>
              <a:rPr lang="it-IT" dirty="0" err="1" smtClean="0"/>
              <a:t>saperi</a:t>
            </a:r>
            <a:endParaRPr lang="it-IT" dirty="0" smtClean="0"/>
          </a:p>
          <a:p>
            <a:pPr lvl="1"/>
            <a:r>
              <a:rPr lang="it-IT" dirty="0"/>
              <a:t>messa in campo di competenze diverse con approcci differenziati</a:t>
            </a:r>
          </a:p>
          <a:p>
            <a:pPr lvl="1"/>
            <a:r>
              <a:rPr lang="it-IT" dirty="0"/>
              <a:t>Stimolo e impegno per la presentazione finale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31832" y="1598613"/>
            <a:ext cx="4162580" cy="4262436"/>
          </a:xfrm>
        </p:spPr>
        <p:txBody>
          <a:bodyPr>
            <a:normAutofit/>
          </a:bodyPr>
          <a:lstStyle/>
          <a:p>
            <a:r>
              <a:rPr lang="it-IT" sz="4800" dirty="0" smtClean="0"/>
              <a:t>INTERESSANTE…</a:t>
            </a:r>
            <a:endParaRPr lang="it-IT" sz="4800" dirty="0"/>
          </a:p>
          <a:p>
            <a:r>
              <a:rPr lang="it-IT" sz="4800" dirty="0"/>
              <a:t>ma </a:t>
            </a:r>
            <a:r>
              <a:rPr lang="it-IT" sz="4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IO</a:t>
            </a:r>
            <a:r>
              <a:rPr lang="it-IT" sz="4800" dirty="0"/>
              <a:t> come </a:t>
            </a:r>
            <a:r>
              <a:rPr lang="it-IT" sz="4800" dirty="0" smtClean="0"/>
              <a:t>la </a:t>
            </a:r>
            <a:r>
              <a:rPr lang="it-IT" sz="4800" dirty="0"/>
              <a:t>posso utilizzare?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250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99256" y="446088"/>
            <a:ext cx="3995155" cy="976312"/>
          </a:xfrm>
        </p:spPr>
        <p:txBody>
          <a:bodyPr>
            <a:normAutofit fontScale="90000"/>
          </a:bodyPr>
          <a:lstStyle/>
          <a:p>
            <a:r>
              <a:rPr lang="it-IT" sz="2400" dirty="0" smtClean="0">
                <a:solidFill>
                  <a:srgbClr val="92D050"/>
                </a:solidFill>
              </a:rPr>
              <a:t/>
            </a:r>
            <a:br>
              <a:rPr lang="it-IT" sz="2400" dirty="0" smtClean="0">
                <a:solidFill>
                  <a:srgbClr val="92D050"/>
                </a:solidFill>
              </a:rPr>
            </a:br>
            <a:r>
              <a:rPr lang="it-IT" sz="2400" dirty="0">
                <a:solidFill>
                  <a:srgbClr val="C00000"/>
                </a:solidFill>
              </a:rPr>
              <a:t>L</a:t>
            </a:r>
            <a:r>
              <a:rPr lang="it-IT" sz="2400" dirty="0" smtClean="0">
                <a:solidFill>
                  <a:srgbClr val="C00000"/>
                </a:solidFill>
              </a:rPr>
              <a:t>a Bottega del matematico</a:t>
            </a:r>
            <a:r>
              <a:rPr lang="it-IT" sz="2400" dirty="0" smtClean="0">
                <a:solidFill>
                  <a:srgbClr val="92D050"/>
                </a:solidFill>
              </a:rPr>
              <a:t/>
            </a:r>
            <a:br>
              <a:rPr lang="it-IT" sz="2400" dirty="0" smtClean="0">
                <a:solidFill>
                  <a:srgbClr val="92D050"/>
                </a:solidFill>
              </a:rPr>
            </a:br>
            <a:r>
              <a:rPr lang="it-IT" sz="2400" dirty="0" smtClean="0">
                <a:solidFill>
                  <a:srgbClr val="92D050"/>
                </a:solidFill>
              </a:rPr>
              <a:t>Math en jeans</a:t>
            </a:r>
            <a:endParaRPr lang="it-IT" sz="2400" dirty="0">
              <a:solidFill>
                <a:srgbClr val="92D05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>
                <a:solidFill>
                  <a:schemeClr val="tx1"/>
                </a:solidFill>
              </a:rPr>
              <a:t>Alcuni siti utili</a:t>
            </a:r>
          </a:p>
          <a:p>
            <a:r>
              <a:rPr lang="it-IT" dirty="0" smtClean="0">
                <a:solidFill>
                  <a:schemeClr val="tx1"/>
                </a:solidFill>
                <a:hlinkClick r:id="rId2"/>
              </a:rPr>
              <a:t>http</a:t>
            </a:r>
            <a:r>
              <a:rPr lang="it-IT" dirty="0">
                <a:solidFill>
                  <a:schemeClr val="tx1"/>
                </a:solidFill>
                <a:hlinkClick r:id="rId2"/>
              </a:rPr>
              <a:t>://</a:t>
            </a:r>
            <a:r>
              <a:rPr lang="it-IT" dirty="0" smtClean="0">
                <a:solidFill>
                  <a:schemeClr val="tx1"/>
                </a:solidFill>
                <a:hlinkClick r:id="rId2"/>
              </a:rPr>
              <a:t>www.provincia.bz.it/intendenza-scolastica/progetti/progetti-bottega-matematico-progetto.asp#anc1507</a:t>
            </a:r>
            <a:endParaRPr lang="it-IT" dirty="0" smtClean="0">
              <a:solidFill>
                <a:schemeClr val="tx1"/>
              </a:solidFill>
            </a:endParaRPr>
          </a:p>
          <a:p>
            <a:r>
              <a:rPr lang="it-IT" dirty="0" smtClean="0">
                <a:solidFill>
                  <a:schemeClr val="tx1"/>
                </a:solidFill>
              </a:rPr>
              <a:t>Matematita.science.unitn.it&gt;</a:t>
            </a:r>
            <a:r>
              <a:rPr lang="it-IT" dirty="0" err="1" smtClean="0">
                <a:solidFill>
                  <a:schemeClr val="tx1"/>
                </a:solidFill>
              </a:rPr>
              <a:t>mej</a:t>
            </a:r>
            <a:endParaRPr lang="it-IT" dirty="0" smtClean="0">
              <a:solidFill>
                <a:schemeClr val="tx1"/>
              </a:solidFill>
            </a:endParaRPr>
          </a:p>
          <a:p>
            <a:r>
              <a:rPr lang="it-IT" dirty="0" smtClean="0">
                <a:solidFill>
                  <a:schemeClr val="tx1"/>
                </a:solidFill>
                <a:hlinkClick r:id="rId3"/>
              </a:rPr>
              <a:t>www.mathenjeans.fr</a:t>
            </a:r>
            <a:endParaRPr lang="it-IT" dirty="0" smtClean="0">
              <a:solidFill>
                <a:schemeClr val="tx1"/>
              </a:solidFill>
            </a:endParaRPr>
          </a:p>
          <a:p>
            <a:r>
              <a:rPr lang="it-IT" dirty="0" err="1" smtClean="0">
                <a:solidFill>
                  <a:schemeClr val="tx1"/>
                </a:solidFill>
              </a:rPr>
              <a:t>https</a:t>
            </a:r>
            <a:r>
              <a:rPr lang="it-IT" dirty="0" smtClean="0">
                <a:solidFill>
                  <a:schemeClr val="tx1"/>
                </a:solidFill>
              </a:rPr>
              <a:t>//pls.science.unipd.it&gt;</a:t>
            </a:r>
            <a:r>
              <a:rPr lang="it-IT" dirty="0" err="1" smtClean="0">
                <a:solidFill>
                  <a:schemeClr val="tx1"/>
                </a:solidFill>
              </a:rPr>
              <a:t>mathenjeans</a:t>
            </a:r>
            <a:endParaRPr lang="it-IT" dirty="0">
              <a:solidFill>
                <a:schemeClr val="tx1"/>
              </a:solidFill>
            </a:endParaRPr>
          </a:p>
          <a:p>
            <a:r>
              <a:rPr lang="it-IT" dirty="0" smtClean="0">
                <a:solidFill>
                  <a:schemeClr val="tx1"/>
                </a:solidFill>
                <a:hlinkClick r:id="rId4"/>
              </a:rPr>
              <a:t>http</a:t>
            </a:r>
            <a:r>
              <a:rPr lang="it-IT" dirty="0">
                <a:solidFill>
                  <a:schemeClr val="tx1"/>
                </a:solidFill>
                <a:hlinkClick r:id="rId4"/>
              </a:rPr>
              <a:t>://</a:t>
            </a:r>
            <a:r>
              <a:rPr lang="it-IT" dirty="0" smtClean="0">
                <a:solidFill>
                  <a:schemeClr val="tx1"/>
                </a:solidFill>
                <a:hlinkClick r:id="rId4"/>
              </a:rPr>
              <a:t>www.matematita.it/realizzazioni/materiale_didattico.php</a:t>
            </a:r>
            <a:endParaRPr lang="it-IT" dirty="0" smtClean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  <a:hlinkClick r:id="rId5"/>
              </a:rPr>
              <a:t>http://www.umi-ciim.it/materiali-umi-ciim/trasversali/riflessioni-sul-laboratorio-di-matematica/#</a:t>
            </a:r>
            <a:r>
              <a:rPr lang="it-IT" dirty="0" smtClean="0">
                <a:solidFill>
                  <a:schemeClr val="tx1"/>
                </a:solidFill>
                <a:hlinkClick r:id="rId5"/>
              </a:rPr>
              <a:t>laboratori</a:t>
            </a:r>
            <a:endParaRPr lang="it-IT" dirty="0" smtClean="0">
              <a:solidFill>
                <a:schemeClr val="tx1"/>
              </a:solidFill>
            </a:endParaRP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sz="5400" dirty="0" smtClean="0"/>
              <a:t>Ma allora….. COME FACCIO?</a:t>
            </a:r>
            <a:endParaRPr lang="it-IT" sz="5400" dirty="0"/>
          </a:p>
        </p:txBody>
      </p:sp>
    </p:spTree>
    <p:extLst>
      <p:ext uri="{BB962C8B-B14F-4D97-AF65-F5344CB8AC3E}">
        <p14:creationId xmlns:p14="http://schemas.microsoft.com/office/powerpoint/2010/main" val="52354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4400" dirty="0" smtClean="0"/>
              <a:t/>
            </a:r>
            <a:br>
              <a:rPr lang="it-IT" sz="4400" dirty="0" smtClean="0"/>
            </a:br>
            <a:r>
              <a:rPr lang="it-IT" sz="4400" dirty="0" smtClean="0"/>
              <a:t>GRAZIE PER L’ATTENZIONE</a:t>
            </a:r>
            <a:endParaRPr lang="it-IT" sz="4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t-IT" sz="4000" dirty="0" smtClean="0"/>
          </a:p>
          <a:p>
            <a:pPr marL="0" indent="0">
              <a:buNone/>
            </a:pPr>
            <a:endParaRPr lang="it-IT" sz="4000" dirty="0"/>
          </a:p>
          <a:p>
            <a:pPr marL="0" indent="0">
              <a:buNone/>
            </a:pPr>
            <a:endParaRPr lang="it-IT" sz="4000" dirty="0" smtClean="0"/>
          </a:p>
          <a:p>
            <a:pPr marL="0" indent="0">
              <a:buNone/>
            </a:pPr>
            <a:r>
              <a:rPr lang="it-IT" sz="4000" dirty="0" smtClean="0"/>
              <a:t>BUON LABORATORIO A TUTTE/I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34696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laboratorio di matematica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2589211" y="1972702"/>
            <a:ext cx="4342894" cy="979619"/>
          </a:xfrm>
        </p:spPr>
        <p:txBody>
          <a:bodyPr/>
          <a:lstStyle/>
          <a:p>
            <a:endParaRPr lang="it-IT" dirty="0" smtClean="0">
              <a:solidFill>
                <a:srgbClr val="FF0000"/>
              </a:solidFill>
            </a:endParaRPr>
          </a:p>
          <a:p>
            <a:pPr algn="ctr"/>
            <a:r>
              <a:rPr lang="it-IT" dirty="0" smtClean="0">
                <a:solidFill>
                  <a:srgbClr val="FF0000"/>
                </a:solidFill>
              </a:rPr>
              <a:t>‘eccellenza’</a:t>
            </a:r>
            <a:endParaRPr lang="it-IT" dirty="0">
              <a:solidFill>
                <a:srgbClr val="FF0000"/>
              </a:solidFill>
            </a:endParaRPr>
          </a:p>
          <a:p>
            <a:r>
              <a:rPr lang="it-IT" dirty="0" smtClean="0">
                <a:solidFill>
                  <a:srgbClr val="FF0000"/>
                </a:solidFill>
              </a:rPr>
              <a:t>La Bottega del matematico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2" name="Segnaposto contenuto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705" y="2952321"/>
            <a:ext cx="4343400" cy="2946829"/>
          </a:xfrm>
        </p:spPr>
      </p:pic>
      <p:sp>
        <p:nvSpPr>
          <p:cNvPr id="7" name="Segnaposto testo 6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982846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92D050"/>
                </a:solidFill>
              </a:rPr>
              <a:t>‘quotidianità’</a:t>
            </a:r>
          </a:p>
          <a:p>
            <a:pPr algn="ctr"/>
            <a:r>
              <a:rPr lang="it-IT" dirty="0" smtClean="0">
                <a:solidFill>
                  <a:srgbClr val="92D050"/>
                </a:solidFill>
              </a:rPr>
              <a:t>Math en Jeans</a:t>
            </a:r>
            <a:endParaRPr lang="it-IT" dirty="0">
              <a:solidFill>
                <a:srgbClr val="92D050"/>
              </a:solidFill>
            </a:endParaRPr>
          </a:p>
        </p:txBody>
      </p:sp>
      <p:pic>
        <p:nvPicPr>
          <p:cNvPr id="11" name="Segnaposto contenuto 10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13" y="2952321"/>
            <a:ext cx="2423632" cy="3117042"/>
          </a:xfrm>
        </p:spPr>
      </p:pic>
    </p:spTree>
    <p:extLst>
      <p:ext uri="{BB962C8B-B14F-4D97-AF65-F5344CB8AC3E}">
        <p14:creationId xmlns:p14="http://schemas.microsoft.com/office/powerpoint/2010/main" val="32398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2446986" y="446088"/>
            <a:ext cx="3647425" cy="976312"/>
          </a:xfrm>
        </p:spPr>
        <p:txBody>
          <a:bodyPr/>
          <a:lstStyle/>
          <a:p>
            <a:r>
              <a:rPr lang="it-IT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La Bottega del matematico</a:t>
            </a:r>
            <a:endParaRPr lang="it-IT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offrire delle proposte </a:t>
            </a:r>
            <a:r>
              <a:rPr lang="it-IT" dirty="0" smtClean="0"/>
              <a:t>per l’eccellenza scolastica </a:t>
            </a:r>
          </a:p>
          <a:p>
            <a:r>
              <a:rPr lang="it-IT" dirty="0" smtClean="0"/>
              <a:t>sperimentare </a:t>
            </a:r>
            <a:r>
              <a:rPr lang="it-IT" dirty="0"/>
              <a:t>nuove forme di approccio </a:t>
            </a:r>
            <a:r>
              <a:rPr lang="it-IT" dirty="0" smtClean="0"/>
              <a:t>alla didattica </a:t>
            </a:r>
            <a:r>
              <a:rPr lang="it-IT" dirty="0"/>
              <a:t>della matematica e alla formazione </a:t>
            </a:r>
            <a:r>
              <a:rPr lang="it-IT" dirty="0" smtClean="0"/>
              <a:t>dei docenti </a:t>
            </a:r>
            <a:r>
              <a:rPr lang="it-IT" dirty="0"/>
              <a:t>della disciplina.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9" name="Segnaposto testo 8"/>
          <p:cNvSpPr>
            <a:spLocks noGrp="1"/>
          </p:cNvSpPr>
          <p:nvPr>
            <p:ph type="body" sz="half" idx="2"/>
          </p:nvPr>
        </p:nvSpPr>
        <p:spPr>
          <a:xfrm>
            <a:off x="2009104" y="1598613"/>
            <a:ext cx="4085307" cy="4262436"/>
          </a:xfrm>
        </p:spPr>
        <p:txBody>
          <a:bodyPr>
            <a:normAutofit fontScale="85000" lnSpcReduction="10000"/>
          </a:bodyPr>
          <a:lstStyle/>
          <a:p>
            <a:r>
              <a:rPr lang="it-IT" sz="1900" dirty="0" smtClean="0"/>
              <a:t>Ingredienti:</a:t>
            </a:r>
          </a:p>
          <a:p>
            <a:r>
              <a:rPr lang="it-IT" sz="1700" u="sng" dirty="0" smtClean="0"/>
              <a:t>3 responsabili scientifici </a:t>
            </a:r>
            <a:r>
              <a:rPr lang="it-IT" dirty="0" smtClean="0"/>
              <a:t>(docenti universitari o </a:t>
            </a:r>
            <a:r>
              <a:rPr lang="it-IT" dirty="0" err="1" smtClean="0"/>
              <a:t>similia</a:t>
            </a:r>
            <a:r>
              <a:rPr lang="it-IT" dirty="0" smtClean="0"/>
              <a:t>) </a:t>
            </a:r>
          </a:p>
          <a:p>
            <a:pPr>
              <a:spcBef>
                <a:spcPts val="0"/>
              </a:spcBef>
            </a:pPr>
            <a:r>
              <a:rPr lang="it-IT" sz="19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stimolo</a:t>
            </a:r>
            <a:r>
              <a:rPr lang="it-IT" sz="1900" dirty="0" smtClean="0"/>
              <a:t>, </a:t>
            </a:r>
          </a:p>
          <a:p>
            <a:pPr>
              <a:spcBef>
                <a:spcPts val="0"/>
              </a:spcBef>
            </a:pPr>
            <a:r>
              <a:rPr lang="it-IT" sz="19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orientamento</a:t>
            </a:r>
            <a:r>
              <a:rPr lang="it-IT" sz="1900" dirty="0" smtClean="0"/>
              <a:t>  </a:t>
            </a:r>
          </a:p>
          <a:p>
            <a:pPr>
              <a:spcBef>
                <a:spcPts val="0"/>
              </a:spcBef>
            </a:pPr>
            <a:r>
              <a:rPr lang="it-IT" sz="19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consulenza </a:t>
            </a:r>
            <a:r>
              <a:rPr lang="it-IT" sz="1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sulle strategie </a:t>
            </a:r>
            <a:r>
              <a:rPr lang="it-IT" sz="19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di risoluzione</a:t>
            </a:r>
          </a:p>
          <a:p>
            <a:pPr>
              <a:spcBef>
                <a:spcPts val="0"/>
              </a:spcBef>
            </a:pPr>
            <a:endParaRPr lang="it-IT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it-IT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1700" u="sng" dirty="0" smtClean="0"/>
              <a:t>3 docenti tutor </a:t>
            </a:r>
            <a:r>
              <a:rPr lang="it-IT" dirty="0" smtClean="0"/>
              <a:t>(docenti di scuola superiore) </a:t>
            </a:r>
          </a:p>
          <a:p>
            <a:pPr>
              <a:spcBef>
                <a:spcPts val="0"/>
              </a:spcBef>
            </a:pPr>
            <a:r>
              <a:rPr lang="it-IT" sz="19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favorire</a:t>
            </a:r>
            <a:r>
              <a:rPr lang="it-IT" dirty="0" smtClean="0"/>
              <a:t> </a:t>
            </a:r>
            <a:r>
              <a:rPr lang="it-IT" dirty="0"/>
              <a:t>le dinamiche </a:t>
            </a:r>
            <a:r>
              <a:rPr lang="it-IT" dirty="0" smtClean="0"/>
              <a:t>collaborative di </a:t>
            </a:r>
            <a:r>
              <a:rPr lang="it-IT" dirty="0"/>
              <a:t>gruppo</a:t>
            </a:r>
            <a:r>
              <a:rPr lang="it-IT" dirty="0" smtClean="0"/>
              <a:t>,</a:t>
            </a:r>
          </a:p>
          <a:p>
            <a:pPr>
              <a:spcBef>
                <a:spcPts val="0"/>
              </a:spcBef>
            </a:pPr>
            <a:r>
              <a:rPr lang="it-IT" sz="19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regolare</a:t>
            </a:r>
            <a:r>
              <a:rPr lang="it-IT" dirty="0" smtClean="0"/>
              <a:t> </a:t>
            </a:r>
            <a:r>
              <a:rPr lang="it-IT" dirty="0"/>
              <a:t>la comunicazione </a:t>
            </a:r>
            <a:r>
              <a:rPr lang="it-IT" dirty="0" smtClean="0"/>
              <a:t>all’interno e tra i gruppi </a:t>
            </a:r>
          </a:p>
          <a:p>
            <a:pPr>
              <a:spcBef>
                <a:spcPts val="0"/>
              </a:spcBef>
            </a:pPr>
            <a:r>
              <a:rPr lang="it-IT" sz="19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supportare</a:t>
            </a:r>
            <a:r>
              <a:rPr lang="it-IT" dirty="0" smtClean="0"/>
              <a:t> i docenti </a:t>
            </a:r>
            <a:r>
              <a:rPr lang="it-IT" dirty="0"/>
              <a:t>universitari </a:t>
            </a:r>
            <a:endParaRPr lang="it-IT" dirty="0" smtClean="0"/>
          </a:p>
          <a:p>
            <a:pPr>
              <a:spcBef>
                <a:spcPts val="0"/>
              </a:spcBef>
            </a:pPr>
            <a:endParaRPr lang="it-IT" u="sng" dirty="0"/>
          </a:p>
          <a:p>
            <a:pPr>
              <a:spcBef>
                <a:spcPts val="0"/>
              </a:spcBef>
            </a:pPr>
            <a:r>
              <a:rPr lang="it-IT" sz="1700" u="sng" dirty="0" smtClean="0"/>
              <a:t>Da 21 a 27 studenti </a:t>
            </a:r>
            <a:r>
              <a:rPr lang="it-IT" dirty="0" smtClean="0"/>
              <a:t>delle classi quinte delle scuole superiori della Provincia Autonoma di Bolzano con profitto eccellente, soprattutto in matematica e fisica</a:t>
            </a:r>
          </a:p>
          <a:p>
            <a:r>
              <a:rPr lang="it-IT" dirty="0" smtClean="0"/>
              <a:t>Un </a:t>
            </a:r>
            <a:r>
              <a:rPr lang="it-IT" sz="1700" u="sng" dirty="0" smtClean="0"/>
              <a:t>luogo</a:t>
            </a:r>
            <a:r>
              <a:rPr lang="it-IT" dirty="0" smtClean="0"/>
              <a:t> in cui passare 4 giorni a ‘fare matematica’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531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53804" y="446088"/>
            <a:ext cx="3840608" cy="976312"/>
          </a:xfrm>
        </p:spPr>
        <p:txBody>
          <a:bodyPr/>
          <a:lstStyle/>
          <a:p>
            <a:r>
              <a:rPr lang="it-IT" dirty="0" smtClean="0">
                <a:solidFill>
                  <a:srgbClr val="C00000"/>
                </a:solidFill>
              </a:rPr>
              <a:t>La Bottega del matematico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Fare matematica con oggetti non numerici</a:t>
            </a:r>
          </a:p>
          <a:p>
            <a:r>
              <a:rPr lang="it-IT" dirty="0" smtClean="0"/>
              <a:t>Costruire esempi</a:t>
            </a:r>
          </a:p>
          <a:p>
            <a:r>
              <a:rPr lang="it-IT" dirty="0" smtClean="0"/>
              <a:t>Costruire ed utilizzare strumenti</a:t>
            </a:r>
          </a:p>
          <a:p>
            <a:r>
              <a:rPr lang="it-IT" dirty="0" smtClean="0"/>
              <a:t>Formulare congetture</a:t>
            </a:r>
          </a:p>
          <a:p>
            <a:r>
              <a:rPr lang="it-IT" dirty="0" smtClean="0"/>
              <a:t>Dare eventualmente dimostrazioni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Atteggiamenti coinvolti</a:t>
            </a:r>
          </a:p>
          <a:p>
            <a:r>
              <a:rPr lang="it-IT" dirty="0" smtClean="0"/>
              <a:t>Mettersi in gioco</a:t>
            </a:r>
          </a:p>
          <a:p>
            <a:r>
              <a:rPr lang="it-IT" dirty="0" smtClean="0"/>
              <a:t>Avere il coraggio di sbagliare</a:t>
            </a:r>
          </a:p>
          <a:p>
            <a:r>
              <a:rPr lang="it-IT" dirty="0" smtClean="0"/>
              <a:t>Ridurre il nozionismo perché si può usare ‘tutta’ la matematica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89212" y="1598612"/>
            <a:ext cx="3505199" cy="4570367"/>
          </a:xfrm>
        </p:spPr>
        <p:txBody>
          <a:bodyPr>
            <a:normAutofit fontScale="92500"/>
          </a:bodyPr>
          <a:lstStyle/>
          <a:p>
            <a:r>
              <a:rPr lang="it-IT" sz="1600" dirty="0" smtClean="0"/>
              <a:t>Definizione del/i problema/i o creazione di situazioni da analizzare</a:t>
            </a:r>
          </a:p>
          <a:p>
            <a:r>
              <a:rPr lang="it-IT" dirty="0" smtClean="0"/>
              <a:t>Solo alcuni esempi:</a:t>
            </a:r>
          </a:p>
          <a:p>
            <a:r>
              <a:rPr lang="it-IT" dirty="0" smtClean="0"/>
              <a:t>Problemi </a:t>
            </a:r>
            <a:r>
              <a:rPr lang="it-IT" dirty="0"/>
              <a:t>di massimo e minimo (anche nello studio delle bolle di sapone)</a:t>
            </a:r>
          </a:p>
          <a:p>
            <a:r>
              <a:rPr lang="it-IT" dirty="0"/>
              <a:t>Problemi riconducibili alla teoria dei grafi</a:t>
            </a:r>
          </a:p>
          <a:p>
            <a:r>
              <a:rPr lang="it-IT" dirty="0" smtClean="0"/>
              <a:t>Teoria dei nodi, delle trecce, dei giochi</a:t>
            </a:r>
          </a:p>
          <a:p>
            <a:r>
              <a:rPr lang="it-IT" dirty="0" smtClean="0"/>
              <a:t>Geometria sulla sfera, Infiniti, </a:t>
            </a:r>
            <a:r>
              <a:rPr lang="it-IT" dirty="0" err="1" smtClean="0"/>
              <a:t>ipercubi</a:t>
            </a:r>
            <a:r>
              <a:rPr lang="it-IT" dirty="0" smtClean="0"/>
              <a:t>, simmetrie</a:t>
            </a:r>
            <a:endParaRPr lang="it-IT" dirty="0"/>
          </a:p>
          <a:p>
            <a:r>
              <a:rPr lang="it-IT" dirty="0" smtClean="0"/>
              <a:t>Macchina di </a:t>
            </a:r>
            <a:r>
              <a:rPr lang="it-IT" dirty="0" err="1" smtClean="0"/>
              <a:t>Turing</a:t>
            </a:r>
            <a:r>
              <a:rPr lang="it-IT" dirty="0" smtClean="0"/>
              <a:t>, problemi indecidibili, crittografia </a:t>
            </a:r>
            <a:r>
              <a:rPr lang="it-IT" dirty="0"/>
              <a:t>a chiave pubblica</a:t>
            </a:r>
          </a:p>
          <a:p>
            <a:endParaRPr lang="it-IT" dirty="0" smtClean="0"/>
          </a:p>
          <a:p>
            <a:r>
              <a:rPr lang="it-IT" sz="1600" dirty="0" smtClean="0"/>
              <a:t>Proposta di situazioni concrete con materiali</a:t>
            </a:r>
          </a:p>
          <a:p>
            <a:r>
              <a:rPr lang="it-IT" sz="1600" dirty="0" smtClean="0"/>
              <a:t>Analisi di casi, progettazione </a:t>
            </a:r>
          </a:p>
        </p:txBody>
      </p:sp>
    </p:spTree>
    <p:extLst>
      <p:ext uri="{BB962C8B-B14F-4D97-AF65-F5344CB8AC3E}">
        <p14:creationId xmlns:p14="http://schemas.microsoft.com/office/powerpoint/2010/main" val="133596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1998661" y="446088"/>
            <a:ext cx="4324351" cy="976312"/>
          </a:xfrm>
        </p:spPr>
        <p:txBody>
          <a:bodyPr/>
          <a:lstStyle/>
          <a:p>
            <a:r>
              <a:rPr lang="it-IT" dirty="0" smtClean="0">
                <a:solidFill>
                  <a:srgbClr val="C00000"/>
                </a:solidFill>
              </a:rPr>
              <a:t>La Bottega del matematico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Nel 2005 una tutor (prof.ssa Paola </a:t>
            </a:r>
            <a:r>
              <a:rPr lang="it-IT" dirty="0" err="1" smtClean="0"/>
              <a:t>Cerrocchi</a:t>
            </a:r>
            <a:r>
              <a:rPr lang="it-IT" dirty="0" smtClean="0"/>
              <a:t>) dice del responsabile scientifico (prof. Domenico Luminati):</a:t>
            </a:r>
          </a:p>
          <a:p>
            <a:r>
              <a:rPr lang="it-IT" dirty="0" smtClean="0"/>
              <a:t>con </a:t>
            </a:r>
            <a:r>
              <a:rPr lang="it-IT" dirty="0"/>
              <a:t>bonaria ironia </a:t>
            </a:r>
            <a:r>
              <a:rPr lang="it-IT" u="sng" dirty="0"/>
              <a:t>provoca chi tace</a:t>
            </a:r>
            <a:r>
              <a:rPr lang="it-IT" dirty="0"/>
              <a:t>,</a:t>
            </a:r>
          </a:p>
          <a:p>
            <a:r>
              <a:rPr lang="it-IT" u="sng" dirty="0"/>
              <a:t>mette in dubbio certezze</a:t>
            </a:r>
            <a:r>
              <a:rPr lang="it-IT" dirty="0"/>
              <a:t>, </a:t>
            </a:r>
            <a:endParaRPr lang="it-IT" dirty="0" smtClean="0"/>
          </a:p>
          <a:p>
            <a:r>
              <a:rPr lang="it-IT" u="sng" dirty="0" smtClean="0"/>
              <a:t>valorizza </a:t>
            </a:r>
            <a:r>
              <a:rPr lang="it-IT" u="sng" dirty="0"/>
              <a:t>le intuizioni di chi si nasconde </a:t>
            </a:r>
            <a:r>
              <a:rPr lang="it-IT" dirty="0"/>
              <a:t>e </a:t>
            </a:r>
            <a:endParaRPr lang="it-IT" dirty="0" smtClean="0"/>
          </a:p>
          <a:p>
            <a:r>
              <a:rPr lang="it-IT" u="sng" dirty="0" smtClean="0"/>
              <a:t>chiede </a:t>
            </a:r>
            <a:r>
              <a:rPr lang="it-IT" u="sng" dirty="0"/>
              <a:t>sempre di argomentare</a:t>
            </a:r>
            <a:r>
              <a:rPr lang="it-IT" dirty="0"/>
              <a:t>.</a:t>
            </a:r>
          </a:p>
          <a:p>
            <a:pPr marL="0" indent="0">
              <a:buNone/>
            </a:pPr>
            <a:r>
              <a:rPr lang="it-IT" dirty="0" smtClean="0"/>
              <a:t>E … </a:t>
            </a:r>
            <a:r>
              <a:rPr lang="it-IT" dirty="0"/>
              <a:t>al momento della rielaborazione </a:t>
            </a:r>
            <a:r>
              <a:rPr lang="it-IT" dirty="0" smtClean="0"/>
              <a:t>finale gli </a:t>
            </a:r>
            <a:r>
              <a:rPr lang="it-IT" dirty="0"/>
              <a:t>studenti aspettano direttive</a:t>
            </a:r>
            <a:r>
              <a:rPr lang="it-IT" dirty="0" smtClean="0"/>
              <a:t>!</a:t>
            </a:r>
          </a:p>
          <a:p>
            <a:pPr marL="0" indent="0">
              <a:buNone/>
            </a:pPr>
            <a:r>
              <a:rPr lang="it-IT" dirty="0" smtClean="0"/>
              <a:t> </a:t>
            </a:r>
            <a:r>
              <a:rPr lang="it-IT" sz="2400" dirty="0"/>
              <a:t>É </a:t>
            </a:r>
            <a:r>
              <a:rPr lang="it-IT" sz="2400" dirty="0" smtClean="0"/>
              <a:t>necessario lasciarli </a:t>
            </a:r>
            <a:r>
              <a:rPr lang="it-IT" sz="2400" dirty="0"/>
              <a:t>soli </a:t>
            </a:r>
            <a:r>
              <a:rPr lang="it-IT" dirty="0" err="1">
                <a:solidFill>
                  <a:schemeClr val="tx1"/>
                </a:solidFill>
              </a:rPr>
              <a:t>perchè</a:t>
            </a:r>
            <a:r>
              <a:rPr lang="it-IT" dirty="0"/>
              <a:t> </a:t>
            </a:r>
            <a:r>
              <a:rPr lang="it-IT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prendano delle decisioni</a:t>
            </a:r>
            <a:r>
              <a:rPr lang="it-IT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/>
              <a:t>e </a:t>
            </a:r>
            <a:r>
              <a:rPr lang="it-IT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si assumano la responsabilità della presentazione</a:t>
            </a:r>
            <a:r>
              <a:rPr lang="it-IT" dirty="0"/>
              <a:t> </a:t>
            </a:r>
            <a:r>
              <a:rPr lang="it-IT" dirty="0" smtClean="0"/>
              <a:t>in assemblea </a:t>
            </a:r>
            <a:r>
              <a:rPr lang="it-IT" dirty="0"/>
              <a:t>plenaria.</a:t>
            </a:r>
          </a:p>
          <a:p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661" y="1603374"/>
            <a:ext cx="4095750" cy="4257675"/>
          </a:xfrm>
          <a:prstGeom prst="rect">
            <a:avLst/>
          </a:prstGeom>
        </p:spPr>
      </p:pic>
      <p:sp>
        <p:nvSpPr>
          <p:cNvPr id="9" name="Segnaposto testo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28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64378" y="446088"/>
            <a:ext cx="3730034" cy="976312"/>
          </a:xfrm>
        </p:spPr>
        <p:txBody>
          <a:bodyPr/>
          <a:lstStyle/>
          <a:p>
            <a:r>
              <a:rPr lang="it-IT" dirty="0" smtClean="0">
                <a:solidFill>
                  <a:srgbClr val="C00000"/>
                </a:solidFill>
              </a:rPr>
              <a:t>La Bottega del matematico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Superati </a:t>
            </a:r>
            <a:r>
              <a:rPr lang="it-IT" dirty="0"/>
              <a:t>l'imbarazzo e la diffidenza iniziale, tutti i ragazzi, in varia misura, si </a:t>
            </a:r>
            <a:r>
              <a:rPr lang="it-IT" dirty="0" smtClean="0"/>
              <a:t>lasciano </a:t>
            </a:r>
            <a:r>
              <a:rPr lang="it-IT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coinvolgere</a:t>
            </a:r>
            <a:r>
              <a:rPr lang="it-IT" dirty="0" smtClean="0"/>
              <a:t> nell'esperienza</a:t>
            </a:r>
            <a:r>
              <a:rPr lang="it-IT" dirty="0"/>
              <a:t>, sia dal punto di vista umano, sia da quello più strettamente matematico, e </a:t>
            </a:r>
            <a:r>
              <a:rPr lang="it-IT" dirty="0" smtClean="0"/>
              <a:t>danno, con </a:t>
            </a:r>
            <a:r>
              <a:rPr lang="it-IT" dirty="0"/>
              <a:t>tenacia e determinazione, il loro positivo e </a:t>
            </a:r>
            <a:r>
              <a:rPr lang="it-IT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costruttivo contributo</a:t>
            </a:r>
            <a:r>
              <a:rPr lang="it-IT" dirty="0"/>
              <a:t>, a tutti i livelli: </a:t>
            </a:r>
            <a:endParaRPr lang="it-IT" dirty="0" smtClean="0"/>
          </a:p>
          <a:p>
            <a:r>
              <a:rPr lang="it-IT" dirty="0" smtClean="0"/>
              <a:t>Formulazione di </a:t>
            </a:r>
            <a:r>
              <a:rPr lang="it-IT" dirty="0"/>
              <a:t>congetture, </a:t>
            </a:r>
            <a:endParaRPr lang="it-IT" dirty="0" smtClean="0"/>
          </a:p>
          <a:p>
            <a:r>
              <a:rPr lang="it-IT" dirty="0" smtClean="0"/>
              <a:t>individuazione </a:t>
            </a:r>
            <a:r>
              <a:rPr lang="it-IT" dirty="0"/>
              <a:t>di strategie dimostrative, </a:t>
            </a:r>
            <a:endParaRPr lang="it-IT" dirty="0" smtClean="0"/>
          </a:p>
          <a:p>
            <a:r>
              <a:rPr lang="it-IT" dirty="0" smtClean="0"/>
              <a:t>individuazione </a:t>
            </a:r>
            <a:r>
              <a:rPr lang="it-IT" dirty="0"/>
              <a:t>di nuovi problemi, </a:t>
            </a:r>
            <a:endParaRPr lang="it-IT" dirty="0" smtClean="0"/>
          </a:p>
          <a:p>
            <a:r>
              <a:rPr lang="it-IT" dirty="0" smtClean="0"/>
              <a:t>raccolta e organizzazione </a:t>
            </a:r>
            <a:r>
              <a:rPr lang="it-IT" dirty="0"/>
              <a:t>del materiale per l'esposizione finale.</a:t>
            </a:r>
          </a:p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661" y="1598613"/>
            <a:ext cx="3714750" cy="3629025"/>
          </a:xfrm>
          <a:prstGeom prst="rect">
            <a:avLst/>
          </a:prstGeo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8596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72938" y="446088"/>
            <a:ext cx="3821474" cy="976312"/>
          </a:xfrm>
        </p:spPr>
        <p:txBody>
          <a:bodyPr/>
          <a:lstStyle/>
          <a:p>
            <a:r>
              <a:rPr lang="it-IT" dirty="0" smtClean="0">
                <a:solidFill>
                  <a:srgbClr val="C00000"/>
                </a:solidFill>
              </a:rPr>
              <a:t>La Bottega del matematico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82408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 smtClean="0"/>
              <a:t>Gli studenti hanno detto:</a:t>
            </a:r>
          </a:p>
          <a:p>
            <a:r>
              <a:rPr lang="it-IT" dirty="0" smtClean="0"/>
              <a:t>Non </a:t>
            </a:r>
            <a:r>
              <a:rPr lang="it-IT" dirty="0"/>
              <a:t>pensavo proprio che da una cosa </a:t>
            </a:r>
            <a:r>
              <a:rPr lang="it-IT" dirty="0" smtClean="0"/>
              <a:t>semplice </a:t>
            </a:r>
            <a:r>
              <a:rPr lang="it-IT" dirty="0"/>
              <a:t>e banale come le bolle di sapone, da un gioco </a:t>
            </a:r>
            <a:r>
              <a:rPr lang="it-IT" dirty="0" smtClean="0"/>
              <a:t>per bambini</a:t>
            </a:r>
            <a:r>
              <a:rPr lang="it-IT" dirty="0"/>
              <a:t>, si potessero </a:t>
            </a:r>
            <a:r>
              <a:rPr lang="it-IT" u="sng" dirty="0"/>
              <a:t>scoprire</a:t>
            </a:r>
            <a:r>
              <a:rPr lang="it-IT" dirty="0"/>
              <a:t> tante cose interessanti. Tutto il programma mi ha davvero preso </a:t>
            </a:r>
            <a:r>
              <a:rPr lang="it-IT" dirty="0" smtClean="0"/>
              <a:t>moltissimo sin </a:t>
            </a:r>
            <a:r>
              <a:rPr lang="it-IT" dirty="0"/>
              <a:t>dall’inizio. </a:t>
            </a:r>
            <a:endParaRPr lang="it-IT" dirty="0" smtClean="0"/>
          </a:p>
          <a:p>
            <a:r>
              <a:rPr lang="it-IT" dirty="0"/>
              <a:t>Non mi immaginavo che il corso fosse strutturato in questo modo: gli studenti </a:t>
            </a:r>
            <a:r>
              <a:rPr lang="it-IT" u="sng" dirty="0" smtClean="0"/>
              <a:t>vengono portati </a:t>
            </a:r>
            <a:r>
              <a:rPr lang="it-IT" u="sng" dirty="0"/>
              <a:t>alla soluzione </a:t>
            </a:r>
            <a:r>
              <a:rPr lang="it-IT" dirty="0"/>
              <a:t>del problema con l’aiuto del professore. Avrei pensato piuttosto ad una serie </a:t>
            </a:r>
            <a:r>
              <a:rPr lang="it-IT" dirty="0" smtClean="0"/>
              <a:t>di lezioni </a:t>
            </a:r>
            <a:r>
              <a:rPr lang="it-IT" dirty="0"/>
              <a:t>"stile università"; così invece è stato molto più </a:t>
            </a:r>
            <a:r>
              <a:rPr lang="it-IT" u="sng" dirty="0"/>
              <a:t>accattivante</a:t>
            </a:r>
            <a:r>
              <a:rPr lang="it-IT" dirty="0"/>
              <a:t>.</a:t>
            </a:r>
          </a:p>
          <a:p>
            <a:r>
              <a:rPr lang="it-IT" dirty="0"/>
              <a:t>Anche il clima nato in questi giorni, i rapporti instauratisi tra compagni di lavoro ed il professore </a:t>
            </a:r>
            <a:r>
              <a:rPr lang="it-IT" dirty="0" smtClean="0"/>
              <a:t>sono stati </a:t>
            </a:r>
            <a:r>
              <a:rPr lang="it-IT" dirty="0"/>
              <a:t>subito molto piacevoli. </a:t>
            </a:r>
            <a:endParaRPr lang="it-IT" dirty="0" smtClean="0"/>
          </a:p>
          <a:p>
            <a:r>
              <a:rPr lang="it-IT" dirty="0" smtClean="0"/>
              <a:t>Analizzando una cosa apparentemente semplice, come le simmetrie, si </a:t>
            </a:r>
            <a:r>
              <a:rPr lang="it-IT" u="sng" dirty="0" smtClean="0"/>
              <a:t>scoprono</a:t>
            </a:r>
            <a:r>
              <a:rPr lang="it-IT" dirty="0" smtClean="0"/>
              <a:t> tante cose interessanti</a:t>
            </a:r>
          </a:p>
          <a:p>
            <a:r>
              <a:rPr lang="it-IT" dirty="0" smtClean="0"/>
              <a:t>Grazie di averci fatto fare questa esperienza… è stata anche meglio di Berlino (…gita scolastica)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36" y="1598613"/>
            <a:ext cx="5259976" cy="394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7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>
                <a:solidFill>
                  <a:srgbClr val="92D050"/>
                </a:solidFill>
              </a:rPr>
              <a:t>Math en jeans</a:t>
            </a:r>
            <a:endParaRPr lang="it-IT" sz="2400" dirty="0">
              <a:solidFill>
                <a:srgbClr val="92D050"/>
              </a:solidFill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5293217" y="446088"/>
            <a:ext cx="6211395" cy="5414963"/>
          </a:xfrm>
        </p:spPr>
        <p:txBody>
          <a:bodyPr>
            <a:normAutofit/>
          </a:bodyPr>
          <a:lstStyle/>
          <a:p>
            <a:r>
              <a:rPr lang="it-IT" sz="3200" dirty="0">
                <a:latin typeface="CMR12"/>
              </a:rPr>
              <a:t>Si </a:t>
            </a:r>
            <a:r>
              <a:rPr lang="it-IT" sz="3200" dirty="0" smtClean="0">
                <a:latin typeface="CMR12"/>
              </a:rPr>
              <a:t>può </a:t>
            </a:r>
            <a:r>
              <a:rPr lang="it-IT" sz="3200" dirty="0">
                <a:latin typeface="CMR12"/>
              </a:rPr>
              <a:t>vincere a testa o croce?</a:t>
            </a:r>
          </a:p>
          <a:p>
            <a:r>
              <a:rPr lang="it-IT" dirty="0">
                <a:latin typeface="CMR10"/>
              </a:rPr>
              <a:t>Un giocatore ha 10 euro </a:t>
            </a:r>
            <a:endParaRPr lang="it-IT" dirty="0" smtClean="0">
              <a:latin typeface="CMR10"/>
            </a:endParaRPr>
          </a:p>
          <a:p>
            <a:r>
              <a:rPr lang="it-IT" dirty="0" smtClean="0">
                <a:latin typeface="CMR10"/>
              </a:rPr>
              <a:t> </a:t>
            </a:r>
            <a:r>
              <a:rPr lang="it-IT" dirty="0">
                <a:latin typeface="CMR10"/>
              </a:rPr>
              <a:t>gioca a testa o croce contro il banco, che </a:t>
            </a:r>
            <a:r>
              <a:rPr lang="it-IT" dirty="0" smtClean="0">
                <a:latin typeface="CMR10"/>
              </a:rPr>
              <a:t>non concede </a:t>
            </a:r>
            <a:r>
              <a:rPr lang="it-IT" dirty="0">
                <a:latin typeface="CMR10"/>
              </a:rPr>
              <a:t>credito. </a:t>
            </a:r>
            <a:endParaRPr lang="it-IT" dirty="0" smtClean="0">
              <a:latin typeface="CMR10"/>
            </a:endParaRPr>
          </a:p>
          <a:p>
            <a:r>
              <a:rPr lang="it-IT" dirty="0" smtClean="0">
                <a:latin typeface="CMR10"/>
              </a:rPr>
              <a:t>A </a:t>
            </a:r>
            <a:r>
              <a:rPr lang="it-IT" dirty="0">
                <a:latin typeface="CMR10"/>
              </a:rPr>
              <a:t>ogni puntata il giocatore </a:t>
            </a:r>
            <a:r>
              <a:rPr lang="it-IT" dirty="0" smtClean="0">
                <a:latin typeface="CMR10"/>
              </a:rPr>
              <a:t>può </a:t>
            </a:r>
            <a:r>
              <a:rPr lang="it-IT" dirty="0">
                <a:latin typeface="CMR10"/>
              </a:rPr>
              <a:t>decidere quanto giocare (</a:t>
            </a:r>
            <a:r>
              <a:rPr lang="it-IT" dirty="0" smtClean="0">
                <a:latin typeface="CMR10"/>
              </a:rPr>
              <a:t>in euro </a:t>
            </a:r>
            <a:r>
              <a:rPr lang="it-IT" dirty="0">
                <a:latin typeface="CMR10"/>
              </a:rPr>
              <a:t>interi) o anche di non puntare nulla e aspettare la puntata seguente. </a:t>
            </a:r>
            <a:endParaRPr lang="it-IT" dirty="0" smtClean="0">
              <a:latin typeface="CMR10"/>
            </a:endParaRPr>
          </a:p>
          <a:p>
            <a:r>
              <a:rPr lang="it-IT" dirty="0" smtClean="0">
                <a:latin typeface="CMR10"/>
              </a:rPr>
              <a:t>Se esce </a:t>
            </a:r>
            <a:r>
              <a:rPr lang="it-IT" dirty="0">
                <a:latin typeface="CMR10"/>
              </a:rPr>
              <a:t>croce, il giocatore </a:t>
            </a:r>
            <a:r>
              <a:rPr lang="it-IT" dirty="0" smtClean="0">
                <a:latin typeface="CMR10"/>
              </a:rPr>
              <a:t>dà </a:t>
            </a:r>
            <a:r>
              <a:rPr lang="it-IT" dirty="0">
                <a:latin typeface="CMR10"/>
              </a:rPr>
              <a:t>al banco la somma che ha puntato; se esce testa, </a:t>
            </a:r>
            <a:r>
              <a:rPr lang="it-IT" dirty="0" smtClean="0">
                <a:latin typeface="CMR10"/>
              </a:rPr>
              <a:t>il giocatore </a:t>
            </a:r>
            <a:r>
              <a:rPr lang="it-IT" dirty="0">
                <a:latin typeface="CMR10"/>
              </a:rPr>
              <a:t>tiene la sua puntata e riceve dal banco altrettanto. </a:t>
            </a:r>
            <a:endParaRPr lang="it-IT" dirty="0" smtClean="0">
              <a:latin typeface="CMR10"/>
            </a:endParaRPr>
          </a:p>
          <a:p>
            <a:r>
              <a:rPr lang="it-IT" dirty="0" smtClean="0">
                <a:latin typeface="CMR10"/>
              </a:rPr>
              <a:t>Quindi </a:t>
            </a:r>
            <a:r>
              <a:rPr lang="it-IT" dirty="0">
                <a:latin typeface="CMR10"/>
              </a:rPr>
              <a:t>a </a:t>
            </a:r>
            <a:r>
              <a:rPr lang="it-IT" dirty="0" smtClean="0">
                <a:latin typeface="CMR10"/>
              </a:rPr>
              <a:t>ogni giocata </a:t>
            </a:r>
            <a:r>
              <a:rPr lang="it-IT" dirty="0">
                <a:latin typeface="CMR10"/>
              </a:rPr>
              <a:t>il capitale del </a:t>
            </a:r>
            <a:r>
              <a:rPr lang="it-IT" dirty="0" smtClean="0">
                <a:latin typeface="CMR10"/>
              </a:rPr>
              <a:t>giocatore </a:t>
            </a:r>
            <a:r>
              <a:rPr lang="it-IT" dirty="0">
                <a:latin typeface="CMR10"/>
              </a:rPr>
              <a:t>aumenta o diminuisce della sua puntata. </a:t>
            </a:r>
            <a:endParaRPr lang="it-IT" dirty="0" smtClean="0">
              <a:latin typeface="CMR10"/>
            </a:endParaRPr>
          </a:p>
          <a:p>
            <a:r>
              <a:rPr lang="it-IT" sz="2400" dirty="0" smtClean="0">
                <a:latin typeface="CMR10"/>
              </a:rPr>
              <a:t>Esiste una </a:t>
            </a:r>
            <a:r>
              <a:rPr lang="it-IT" sz="2400" dirty="0">
                <a:latin typeface="CMR10"/>
              </a:rPr>
              <a:t>strategia vincente?</a:t>
            </a:r>
            <a:endParaRPr lang="it-IT" sz="2400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>
          <a:xfrm>
            <a:off x="2589213" y="1598613"/>
            <a:ext cx="2549458" cy="4262436"/>
          </a:xfrm>
        </p:spPr>
        <p:txBody>
          <a:bodyPr>
            <a:normAutofit/>
          </a:bodyPr>
          <a:lstStyle/>
          <a:p>
            <a:r>
              <a:rPr lang="it-IT" sz="2800" dirty="0" smtClean="0"/>
              <a:t>Il ricercatore « in jeans» propone il problema</a:t>
            </a:r>
          </a:p>
          <a:p>
            <a:endParaRPr lang="it-IT" sz="2800" dirty="0"/>
          </a:p>
        </p:txBody>
      </p:sp>
      <p:pic>
        <p:nvPicPr>
          <p:cNvPr id="7" name="Segnaposto contenuto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667" y="3370333"/>
            <a:ext cx="2423632" cy="311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92D050"/>
                </a:solidFill>
              </a:rPr>
              <a:t>Math en Jeans</a:t>
            </a:r>
            <a:endParaRPr lang="it-IT" dirty="0">
              <a:solidFill>
                <a:srgbClr val="92D050"/>
              </a:solidFill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  <p:graphicFrame>
        <p:nvGraphicFramePr>
          <p:cNvPr id="5" name="Segnaposto contenuto 4">
            <a:hlinkClick r:id="" action="ppaction://ole?verb=0"/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4410017"/>
              </p:ext>
            </p:extLst>
          </p:nvPr>
        </p:nvGraphicFramePr>
        <p:xfrm>
          <a:off x="6323013" y="1209675"/>
          <a:ext cx="5180012" cy="388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Presentation" r:id="rId3" imgW="4122348" imgH="3090842" progId="PowerPoint.Show.8">
                  <p:embed/>
                </p:oleObj>
              </mc:Choice>
              <mc:Fallback>
                <p:oleObj name="Presentation" r:id="rId3" imgW="4122348" imgH="3090842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23013" y="1209675"/>
                        <a:ext cx="5180012" cy="3883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346" y="1976824"/>
            <a:ext cx="3906704" cy="293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3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lo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571</TotalTime>
  <Words>1550</Words>
  <Application>Microsoft Office PowerPoint</Application>
  <PresentationFormat>Widescreen</PresentationFormat>
  <Paragraphs>154</Paragraphs>
  <Slides>18</Slides>
  <Notes>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7" baseType="lpstr">
      <vt:lpstr>Arial</vt:lpstr>
      <vt:lpstr>Arial,sans-serif</vt:lpstr>
      <vt:lpstr>Calibri</vt:lpstr>
      <vt:lpstr>Century Gothic</vt:lpstr>
      <vt:lpstr>CMR10</vt:lpstr>
      <vt:lpstr>CMR12</vt:lpstr>
      <vt:lpstr>Wingdings 3</vt:lpstr>
      <vt:lpstr>Filo</vt:lpstr>
      <vt:lpstr>Presentation</vt:lpstr>
      <vt:lpstr>Il laboratorio di matematica tra eccellenza e quotidianità</vt:lpstr>
      <vt:lpstr>Il laboratorio di matematica</vt:lpstr>
      <vt:lpstr>La Bottega del matematico</vt:lpstr>
      <vt:lpstr>La Bottega del matematico</vt:lpstr>
      <vt:lpstr>La Bottega del matematico</vt:lpstr>
      <vt:lpstr>La Bottega del matematico</vt:lpstr>
      <vt:lpstr>La Bottega del matematico</vt:lpstr>
      <vt:lpstr>Math en jeans</vt:lpstr>
      <vt:lpstr>Math en Jeans</vt:lpstr>
      <vt:lpstr>Math en Jeans</vt:lpstr>
      <vt:lpstr>Presentazione standard di PowerPoint</vt:lpstr>
      <vt:lpstr>Math en Jeans</vt:lpstr>
      <vt:lpstr>Math en jeans</vt:lpstr>
      <vt:lpstr>Math en Jeans</vt:lpstr>
      <vt:lpstr>Math en jeans</vt:lpstr>
      <vt:lpstr>La Bottega del matematico</vt:lpstr>
      <vt:lpstr> La Bottega del matematico Math en jeans</vt:lpstr>
      <vt:lpstr> GRAZIE PER L’ATTENZIONE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laboratorio di matematica tra eccellenza e quotidianità</dc:title>
  <dc:creator>Maria Elena</dc:creator>
  <cp:lastModifiedBy>Maria Elena</cp:lastModifiedBy>
  <cp:revision>56</cp:revision>
  <dcterms:created xsi:type="dcterms:W3CDTF">2017-03-18T14:43:14Z</dcterms:created>
  <dcterms:modified xsi:type="dcterms:W3CDTF">2017-04-07T18:01:28Z</dcterms:modified>
</cp:coreProperties>
</file>