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86" r:id="rId4"/>
    <p:sldId id="287" r:id="rId5"/>
    <p:sldId id="303" r:id="rId6"/>
    <p:sldId id="304" r:id="rId7"/>
    <p:sldId id="305" r:id="rId8"/>
    <p:sldId id="306" r:id="rId9"/>
    <p:sldId id="296" r:id="rId10"/>
    <p:sldId id="307" r:id="rId11"/>
    <p:sldId id="260" r:id="rId12"/>
    <p:sldId id="263" r:id="rId13"/>
    <p:sldId id="261" r:id="rId14"/>
    <p:sldId id="262" r:id="rId15"/>
    <p:sldId id="258" r:id="rId16"/>
    <p:sldId id="257" r:id="rId17"/>
    <p:sldId id="270" r:id="rId18"/>
    <p:sldId id="277" r:id="rId19"/>
    <p:sldId id="276" r:id="rId20"/>
    <p:sldId id="271" r:id="rId21"/>
    <p:sldId id="272" r:id="rId22"/>
    <p:sldId id="288" r:id="rId23"/>
    <p:sldId id="280" r:id="rId24"/>
    <p:sldId id="308" r:id="rId25"/>
    <p:sldId id="281" r:id="rId26"/>
    <p:sldId id="279" r:id="rId27"/>
    <p:sldId id="267" r:id="rId28"/>
    <p:sldId id="282" r:id="rId29"/>
    <p:sldId id="283" r:id="rId30"/>
    <p:sldId id="284" r:id="rId31"/>
    <p:sldId id="309" r:id="rId32"/>
    <p:sldId id="310" r:id="rId33"/>
    <p:sldId id="311" r:id="rId34"/>
    <p:sldId id="289" r:id="rId35"/>
    <p:sldId id="291" r:id="rId36"/>
    <p:sldId id="312" r:id="rId37"/>
    <p:sldId id="316" r:id="rId38"/>
    <p:sldId id="290" r:id="rId39"/>
    <p:sldId id="317" r:id="rId40"/>
    <p:sldId id="265" r:id="rId41"/>
    <p:sldId id="293" r:id="rId42"/>
    <p:sldId id="294" r:id="rId43"/>
    <p:sldId id="295" r:id="rId44"/>
    <p:sldId id="292" r:id="rId45"/>
    <p:sldId id="313" r:id="rId46"/>
    <p:sldId id="314" r:id="rId47"/>
    <p:sldId id="269" r:id="rId48"/>
    <p:sldId id="268" r:id="rId49"/>
    <p:sldId id="264" r:id="rId50"/>
    <p:sldId id="266" r:id="rId51"/>
    <p:sldId id="302" r:id="rId52"/>
    <p:sldId id="297" r:id="rId53"/>
    <p:sldId id="315" r:id="rId54"/>
    <p:sldId id="298" r:id="rId55"/>
    <p:sldId id="300" r:id="rId56"/>
    <p:sldId id="301" r:id="rId57"/>
    <p:sldId id="299" r:id="rId5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5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BD99AD7-4051-7540-866D-80F9268DD00E}" type="datetimeFigureOut">
              <a:rPr lang="it-IT" smtClean="0"/>
              <a:t>15/03/19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312212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D99AD7-4051-7540-866D-80F9268DD00E}" type="datetimeFigureOut">
              <a:rPr lang="it-IT" smtClean="0"/>
              <a:t>15/03/19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278277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D99AD7-4051-7540-866D-80F9268DD00E}" type="datetimeFigureOut">
              <a:rPr lang="it-IT" smtClean="0"/>
              <a:t>15/03/19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394257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D99AD7-4051-7540-866D-80F9268DD00E}" type="datetimeFigureOut">
              <a:rPr lang="it-IT" smtClean="0"/>
              <a:t>15/03/19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98504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0BD99AD7-4051-7540-866D-80F9268DD00E}" type="datetimeFigureOut">
              <a:rPr lang="it-IT" smtClean="0"/>
              <a:t>15/03/19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67024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BD99AD7-4051-7540-866D-80F9268DD00E}" type="datetimeFigureOut">
              <a:rPr lang="it-IT" smtClean="0"/>
              <a:t>15/03/19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292585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BD99AD7-4051-7540-866D-80F9268DD00E}" type="datetimeFigureOut">
              <a:rPr lang="it-IT" smtClean="0"/>
              <a:t>15/03/19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421199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0BD99AD7-4051-7540-866D-80F9268DD00E}" type="datetimeFigureOut">
              <a:rPr lang="it-IT" smtClean="0"/>
              <a:t>15/03/19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205869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D99AD7-4051-7540-866D-80F9268DD00E}" type="datetimeFigureOut">
              <a:rPr lang="it-IT" smtClean="0"/>
              <a:t>15/03/19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309228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BD99AD7-4051-7540-866D-80F9268DD00E}" type="datetimeFigureOut">
              <a:rPr lang="it-IT" smtClean="0"/>
              <a:t>15/03/19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423686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BD99AD7-4051-7540-866D-80F9268DD00E}" type="datetimeFigureOut">
              <a:rPr lang="it-IT" smtClean="0"/>
              <a:t>15/03/19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B3A80A-6FD1-F742-BABE-4319C40D3F3F}" type="slidenum">
              <a:rPr lang="it-IT" smtClean="0"/>
              <a:t>‹n.›</a:t>
            </a:fld>
            <a:endParaRPr lang="it-IT"/>
          </a:p>
        </p:txBody>
      </p:sp>
    </p:spTree>
    <p:extLst>
      <p:ext uri="{BB962C8B-B14F-4D97-AF65-F5344CB8AC3E}">
        <p14:creationId xmlns:p14="http://schemas.microsoft.com/office/powerpoint/2010/main" val="22774861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99AD7-4051-7540-866D-80F9268DD00E}" type="datetimeFigureOut">
              <a:rPr lang="it-IT" smtClean="0"/>
              <a:t>15/03/19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3A80A-6FD1-F742-BABE-4319C40D3F3F}" type="slidenum">
              <a:rPr lang="it-IT" smtClean="0"/>
              <a:t>‹n.›</a:t>
            </a:fld>
            <a:endParaRPr lang="it-IT"/>
          </a:p>
        </p:txBody>
      </p:sp>
    </p:spTree>
    <p:extLst>
      <p:ext uri="{BB962C8B-B14F-4D97-AF65-F5344CB8AC3E}">
        <p14:creationId xmlns:p14="http://schemas.microsoft.com/office/powerpoint/2010/main" val="373581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22837" y="1572869"/>
            <a:ext cx="5559535" cy="954107"/>
          </a:xfrm>
          <a:prstGeom prst="rect">
            <a:avLst/>
          </a:prstGeom>
          <a:noFill/>
        </p:spPr>
        <p:txBody>
          <a:bodyPr wrap="none" rtlCol="0">
            <a:spAutoFit/>
          </a:bodyPr>
          <a:lstStyle/>
          <a:p>
            <a:pPr algn="ctr"/>
            <a:r>
              <a:rPr lang="it-IT" sz="2800" b="1" dirty="0" smtClean="0"/>
              <a:t>Alle origini della fisica dei quanti: </a:t>
            </a:r>
          </a:p>
          <a:p>
            <a:pPr algn="ctr"/>
            <a:r>
              <a:rPr lang="it-IT" sz="2800" b="1" dirty="0" smtClean="0"/>
              <a:t>il significato della costante di </a:t>
            </a:r>
            <a:r>
              <a:rPr lang="it-IT" sz="2800" b="1" dirty="0" err="1" smtClean="0"/>
              <a:t>Planck</a:t>
            </a:r>
            <a:endParaRPr lang="it-IT" sz="2800" b="1" dirty="0"/>
          </a:p>
        </p:txBody>
      </p:sp>
      <p:sp>
        <p:nvSpPr>
          <p:cNvPr id="3" name="CasellaDiTesto 2"/>
          <p:cNvSpPr txBox="1"/>
          <p:nvPr/>
        </p:nvSpPr>
        <p:spPr>
          <a:xfrm>
            <a:off x="1925699" y="3052531"/>
            <a:ext cx="5433123" cy="769441"/>
          </a:xfrm>
          <a:prstGeom prst="rect">
            <a:avLst/>
          </a:prstGeom>
          <a:noFill/>
        </p:spPr>
        <p:txBody>
          <a:bodyPr wrap="none" rtlCol="0">
            <a:spAutoFit/>
          </a:bodyPr>
          <a:lstStyle/>
          <a:p>
            <a:pPr algn="ctr"/>
            <a:r>
              <a:rPr lang="it-IT" sz="2400" b="1" dirty="0" smtClean="0"/>
              <a:t>Giovanni Battimelli</a:t>
            </a:r>
          </a:p>
          <a:p>
            <a:pPr algn="ctr"/>
            <a:r>
              <a:rPr lang="it-IT" sz="2000" b="1" dirty="0" smtClean="0"/>
              <a:t>Dipartimento di fisica, Sapienza Università, Roma</a:t>
            </a:r>
            <a:endParaRPr lang="it-IT" sz="2000" b="1" dirty="0"/>
          </a:p>
        </p:txBody>
      </p:sp>
    </p:spTree>
    <p:extLst>
      <p:ext uri="{BB962C8B-B14F-4D97-AF65-F5344CB8AC3E}">
        <p14:creationId xmlns:p14="http://schemas.microsoft.com/office/powerpoint/2010/main" val="29840314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314" y="544256"/>
            <a:ext cx="9138590" cy="6001642"/>
          </a:xfrm>
          <a:prstGeom prst="rect">
            <a:avLst/>
          </a:prstGeom>
          <a:noFill/>
        </p:spPr>
        <p:txBody>
          <a:bodyPr wrap="none" rtlCol="0">
            <a:spAutoFit/>
          </a:bodyPr>
          <a:lstStyle/>
          <a:p>
            <a:r>
              <a:rPr lang="it-IT" sz="2400" b="1" dirty="0" smtClean="0"/>
              <a:t>Quantizzazione dell’energia degli oscillatori armonici  (</a:t>
            </a:r>
            <a:r>
              <a:rPr lang="it-IT" sz="2400" b="1" dirty="0" err="1" smtClean="0"/>
              <a:t>Planck</a:t>
            </a:r>
            <a:r>
              <a:rPr lang="it-IT" sz="2400" b="1" dirty="0" smtClean="0"/>
              <a:t>)  E = </a:t>
            </a:r>
            <a:r>
              <a:rPr lang="it-IT" sz="2400" b="1" dirty="0" err="1" smtClean="0"/>
              <a:t>nhν</a:t>
            </a:r>
            <a:endParaRPr lang="it-IT" sz="2400" b="1" dirty="0" smtClean="0"/>
          </a:p>
          <a:p>
            <a:endParaRPr lang="it-IT" sz="2400" b="1" dirty="0"/>
          </a:p>
          <a:p>
            <a:r>
              <a:rPr lang="it-IT" sz="2400" b="1" dirty="0" smtClean="0"/>
              <a:t>Ipotesi dei quanti di luce (Einstein)   </a:t>
            </a:r>
            <a:r>
              <a:rPr lang="it-IT" sz="2400" b="1" dirty="0" err="1" smtClean="0"/>
              <a:t>ε</a:t>
            </a:r>
            <a:r>
              <a:rPr lang="it-IT" sz="2400" b="1" dirty="0" smtClean="0"/>
              <a:t> = </a:t>
            </a:r>
            <a:r>
              <a:rPr lang="it-IT" sz="2400" b="1" dirty="0" err="1" smtClean="0"/>
              <a:t>hν</a:t>
            </a:r>
            <a:endParaRPr lang="it-IT" sz="2400" b="1" dirty="0" smtClean="0"/>
          </a:p>
          <a:p>
            <a:endParaRPr lang="it-IT" sz="2400" b="1" dirty="0"/>
          </a:p>
          <a:p>
            <a:r>
              <a:rPr lang="it-IT" sz="2400" b="1" dirty="0" smtClean="0"/>
              <a:t>Quantizzazione delle orbite elettroniche (</a:t>
            </a:r>
            <a:r>
              <a:rPr lang="it-IT" sz="2400" b="1" dirty="0" err="1" smtClean="0"/>
              <a:t>Bohr</a:t>
            </a:r>
            <a:r>
              <a:rPr lang="it-IT" sz="2400" b="1" dirty="0" smtClean="0"/>
              <a:t>)  </a:t>
            </a:r>
            <a:r>
              <a:rPr lang="it-IT" sz="2400" b="1" dirty="0" err="1" smtClean="0"/>
              <a:t>r</a:t>
            </a:r>
            <a:r>
              <a:rPr lang="it-IT" sz="2400" b="1" baseline="-25000" dirty="0" err="1" smtClean="0"/>
              <a:t>n</a:t>
            </a:r>
            <a:r>
              <a:rPr lang="it-IT" sz="2400" b="1" dirty="0" smtClean="0"/>
              <a:t> = n</a:t>
            </a:r>
            <a:r>
              <a:rPr lang="it-IT" sz="2400" b="1" baseline="30000" dirty="0" smtClean="0"/>
              <a:t>2</a:t>
            </a:r>
            <a:r>
              <a:rPr lang="it-IT" sz="2400" b="1" dirty="0" smtClean="0"/>
              <a:t>h</a:t>
            </a:r>
            <a:r>
              <a:rPr lang="it-IT" sz="2400" b="1" baseline="30000" dirty="0" smtClean="0"/>
              <a:t>2</a:t>
            </a:r>
            <a:r>
              <a:rPr lang="it-IT" sz="2400" b="1" dirty="0" smtClean="0"/>
              <a:t>/4π</a:t>
            </a:r>
            <a:r>
              <a:rPr lang="it-IT" sz="2400" b="1" baseline="30000" dirty="0" smtClean="0"/>
              <a:t>2</a:t>
            </a:r>
            <a:r>
              <a:rPr lang="it-IT" sz="2400" b="1" dirty="0" smtClean="0"/>
              <a:t>mC</a:t>
            </a:r>
          </a:p>
          <a:p>
            <a:endParaRPr lang="it-IT" sz="2400" b="1" dirty="0"/>
          </a:p>
          <a:p>
            <a:r>
              <a:rPr lang="it-IT" sz="2400" b="1" dirty="0" smtClean="0"/>
              <a:t>Dualismo onda-corpuscolo (De Broglie)  </a:t>
            </a:r>
            <a:r>
              <a:rPr lang="it-IT" sz="2400" b="1" dirty="0" err="1" smtClean="0"/>
              <a:t>p</a:t>
            </a:r>
            <a:r>
              <a:rPr lang="it-IT" sz="2400" b="1" dirty="0" smtClean="0"/>
              <a:t> = h/</a:t>
            </a:r>
            <a:r>
              <a:rPr lang="it-IT" sz="2400" b="1" dirty="0" err="1" smtClean="0"/>
              <a:t>λ</a:t>
            </a:r>
            <a:endParaRPr lang="it-IT" sz="2400" b="1" dirty="0" smtClean="0"/>
          </a:p>
          <a:p>
            <a:endParaRPr lang="it-IT" sz="2400" b="1" dirty="0"/>
          </a:p>
          <a:p>
            <a:r>
              <a:rPr lang="it-IT" sz="2400" b="1" dirty="0" smtClean="0"/>
              <a:t>Principio di indeterminazione (</a:t>
            </a:r>
            <a:r>
              <a:rPr lang="it-IT" sz="2400" b="1" dirty="0" err="1" smtClean="0"/>
              <a:t>Heisenberg</a:t>
            </a:r>
            <a:r>
              <a:rPr lang="it-IT" sz="2400" b="1" dirty="0" smtClean="0"/>
              <a:t>)  </a:t>
            </a:r>
            <a:r>
              <a:rPr lang="it-IT" sz="2400" b="1" dirty="0" err="1" smtClean="0"/>
              <a:t>ΔpΔx</a:t>
            </a:r>
            <a:r>
              <a:rPr lang="it-IT" sz="2400" b="1" dirty="0" smtClean="0"/>
              <a:t> ≥ h/4π</a:t>
            </a:r>
          </a:p>
          <a:p>
            <a:endParaRPr lang="it-IT" sz="2400" b="1" dirty="0"/>
          </a:p>
          <a:p>
            <a:endParaRPr lang="it-IT" sz="2400" b="1" dirty="0" smtClean="0"/>
          </a:p>
          <a:p>
            <a:r>
              <a:rPr lang="it-IT" sz="2400" b="1" dirty="0" smtClean="0"/>
              <a:t>Come il prezzemolo, h sta dappertutto</a:t>
            </a:r>
          </a:p>
          <a:p>
            <a:endParaRPr lang="it-IT" sz="2400" b="1" dirty="0"/>
          </a:p>
          <a:p>
            <a:r>
              <a:rPr lang="it-IT" sz="2400" b="1" dirty="0" smtClean="0"/>
              <a:t>Ma i nessi tra tutte queste relazioni rimangono oscuri</a:t>
            </a:r>
          </a:p>
          <a:p>
            <a:endParaRPr lang="it-IT" sz="2400" b="1" dirty="0"/>
          </a:p>
          <a:p>
            <a:r>
              <a:rPr lang="it-IT" sz="2400" b="1" dirty="0" smtClean="0"/>
              <a:t>E soprattutto, non si sa che cosa sia h</a:t>
            </a:r>
            <a:endParaRPr lang="it-IT" sz="2400" b="1" dirty="0"/>
          </a:p>
        </p:txBody>
      </p:sp>
    </p:spTree>
    <p:extLst>
      <p:ext uri="{BB962C8B-B14F-4D97-AF65-F5344CB8AC3E}">
        <p14:creationId xmlns:p14="http://schemas.microsoft.com/office/powerpoint/2010/main" val="908873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p_01_f26_p12_360x_3a1a8744a195b675d5df25bf617bcb7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63" y="466035"/>
            <a:ext cx="8592407" cy="5895346"/>
          </a:xfrm>
          <a:prstGeom prst="rect">
            <a:avLst/>
          </a:prstGeom>
        </p:spPr>
      </p:pic>
    </p:spTree>
    <p:extLst>
      <p:ext uri="{BB962C8B-B14F-4D97-AF65-F5344CB8AC3E}">
        <p14:creationId xmlns:p14="http://schemas.microsoft.com/office/powerpoint/2010/main" val="27579580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p_01_f48_p21_520x_e1dd188b0e61a3e27c1130ca67764d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0"/>
            <a:ext cx="5598367" cy="6858000"/>
          </a:xfrm>
          <a:prstGeom prst="rect">
            <a:avLst/>
          </a:prstGeom>
        </p:spPr>
      </p:pic>
    </p:spTree>
    <p:extLst>
      <p:ext uri="{BB962C8B-B14F-4D97-AF65-F5344CB8AC3E}">
        <p14:creationId xmlns:p14="http://schemas.microsoft.com/office/powerpoint/2010/main" val="32958426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p_01_f41_p17_360x_1a7214fc51e26a88690659d70d2c37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04" y="1491313"/>
            <a:ext cx="8808066" cy="3914696"/>
          </a:xfrm>
          <a:prstGeom prst="rect">
            <a:avLst/>
          </a:prstGeom>
        </p:spPr>
      </p:pic>
    </p:spTree>
    <p:extLst>
      <p:ext uri="{BB962C8B-B14F-4D97-AF65-F5344CB8AC3E}">
        <p14:creationId xmlns:p14="http://schemas.microsoft.com/office/powerpoint/2010/main" val="34206220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p_01_f47_p19_520x_77110a55c6898a22fa0048002b50639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09" y="617497"/>
            <a:ext cx="8524733" cy="5557470"/>
          </a:xfrm>
          <a:prstGeom prst="rect">
            <a:avLst/>
          </a:prstGeom>
        </p:spPr>
      </p:pic>
    </p:spTree>
    <p:extLst>
      <p:ext uri="{BB962C8B-B14F-4D97-AF65-F5344CB8AC3E}">
        <p14:creationId xmlns:p14="http://schemas.microsoft.com/office/powerpoint/2010/main" val="26032728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50px-Simple_harmonic_moti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41" y="792260"/>
            <a:ext cx="7814616" cy="5126388"/>
          </a:xfrm>
          <a:prstGeom prst="rect">
            <a:avLst/>
          </a:prstGeom>
        </p:spPr>
      </p:pic>
    </p:spTree>
    <p:extLst>
      <p:ext uri="{BB962C8B-B14F-4D97-AF65-F5344CB8AC3E}">
        <p14:creationId xmlns:p14="http://schemas.microsoft.com/office/powerpoint/2010/main" val="16816831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_41a_270x_4c70e724abfd49c4446a06f686ac8f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83" y="431083"/>
            <a:ext cx="8218446" cy="5813789"/>
          </a:xfrm>
          <a:prstGeom prst="rect">
            <a:avLst/>
          </a:prstGeom>
        </p:spPr>
      </p:pic>
    </p:spTree>
    <p:extLst>
      <p:ext uri="{BB962C8B-B14F-4D97-AF65-F5344CB8AC3E}">
        <p14:creationId xmlns:p14="http://schemas.microsoft.com/office/powerpoint/2010/main" val="15395505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0" y="1188385"/>
            <a:ext cx="4369544" cy="1938992"/>
          </a:xfrm>
          <a:prstGeom prst="rect">
            <a:avLst/>
          </a:prstGeom>
          <a:noFill/>
        </p:spPr>
        <p:txBody>
          <a:bodyPr wrap="square" rtlCol="0">
            <a:spAutoFit/>
          </a:bodyPr>
          <a:lstStyle/>
          <a:p>
            <a:r>
              <a:rPr lang="it-IT" sz="2400" b="1" dirty="0" smtClean="0"/>
              <a:t>E perché non rappresentare il moto, anziché in uno spazio (</a:t>
            </a:r>
            <a:r>
              <a:rPr lang="it-IT" sz="2400" b="1" dirty="0" err="1" smtClean="0"/>
              <a:t>x,t</a:t>
            </a:r>
            <a:r>
              <a:rPr lang="it-IT" sz="2400" b="1" dirty="0" smtClean="0"/>
              <a:t>) o (</a:t>
            </a:r>
            <a:r>
              <a:rPr lang="it-IT" sz="2400" b="1" dirty="0" err="1" smtClean="0"/>
              <a:t>v,t</a:t>
            </a:r>
            <a:r>
              <a:rPr lang="it-IT" sz="2400" b="1" dirty="0" smtClean="0"/>
              <a:t>), in uno spazio (</a:t>
            </a:r>
            <a:r>
              <a:rPr lang="it-IT" sz="2400" b="1" dirty="0" err="1" smtClean="0"/>
              <a:t>v,x</a:t>
            </a:r>
            <a:r>
              <a:rPr lang="it-IT" sz="2400" b="1" dirty="0" smtClean="0"/>
              <a:t>)?</a:t>
            </a:r>
          </a:p>
          <a:p>
            <a:r>
              <a:rPr lang="it-IT" sz="2400" b="1" dirty="0" smtClean="0"/>
              <a:t>(Oppure (</a:t>
            </a:r>
            <a:r>
              <a:rPr lang="it-IT" sz="2400" b="1" dirty="0" err="1" smtClean="0"/>
              <a:t>p,x</a:t>
            </a:r>
            <a:r>
              <a:rPr lang="it-IT" sz="2400" b="1" dirty="0" smtClean="0"/>
              <a:t>), usando la quantità di moto </a:t>
            </a:r>
            <a:r>
              <a:rPr lang="it-IT" sz="2400" b="1" dirty="0" err="1" smtClean="0"/>
              <a:t>p</a:t>
            </a:r>
            <a:r>
              <a:rPr lang="it-IT" sz="2400" b="1" dirty="0" smtClean="0"/>
              <a:t> = mv)?</a:t>
            </a:r>
            <a:endParaRPr lang="it-IT" sz="2400" b="1" dirty="0"/>
          </a:p>
        </p:txBody>
      </p:sp>
    </p:spTree>
    <p:extLst>
      <p:ext uri="{BB962C8B-B14F-4D97-AF65-F5344CB8AC3E}">
        <p14:creationId xmlns:p14="http://schemas.microsoft.com/office/powerpoint/2010/main" val="39656918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838953" y="3728283"/>
            <a:ext cx="7562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4451109" y="349528"/>
            <a:ext cx="0" cy="59769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CasellaDiTesto 17"/>
          <p:cNvSpPr txBox="1"/>
          <p:nvPr/>
        </p:nvSpPr>
        <p:spPr>
          <a:xfrm>
            <a:off x="4101546" y="407776"/>
            <a:ext cx="442780" cy="461665"/>
          </a:xfrm>
          <a:prstGeom prst="rect">
            <a:avLst/>
          </a:prstGeom>
          <a:noFill/>
        </p:spPr>
        <p:txBody>
          <a:bodyPr wrap="square" rtlCol="0">
            <a:spAutoFit/>
          </a:bodyPr>
          <a:lstStyle/>
          <a:p>
            <a:r>
              <a:rPr lang="it-IT" sz="2400" dirty="0" err="1" smtClean="0"/>
              <a:t>p</a:t>
            </a:r>
            <a:endParaRPr lang="it-IT" sz="2400" dirty="0"/>
          </a:p>
        </p:txBody>
      </p:sp>
      <p:sp>
        <p:nvSpPr>
          <p:cNvPr id="19" name="CasellaDiTesto 18"/>
          <p:cNvSpPr txBox="1"/>
          <p:nvPr/>
        </p:nvSpPr>
        <p:spPr>
          <a:xfrm>
            <a:off x="8080745" y="3751580"/>
            <a:ext cx="454432" cy="461665"/>
          </a:xfrm>
          <a:prstGeom prst="rect">
            <a:avLst/>
          </a:prstGeom>
          <a:noFill/>
        </p:spPr>
        <p:txBody>
          <a:bodyPr wrap="square" rtlCol="0">
            <a:spAutoFit/>
          </a:bodyPr>
          <a:lstStyle/>
          <a:p>
            <a:r>
              <a:rPr lang="it-IT" sz="2400" dirty="0" smtClean="0"/>
              <a:t>x</a:t>
            </a:r>
            <a:endParaRPr lang="it-IT" sz="2400" dirty="0"/>
          </a:p>
        </p:txBody>
      </p:sp>
      <p:sp>
        <p:nvSpPr>
          <p:cNvPr id="22" name="CasellaDiTesto 21"/>
          <p:cNvSpPr txBox="1"/>
          <p:nvPr/>
        </p:nvSpPr>
        <p:spPr>
          <a:xfrm>
            <a:off x="5964" y="1188385"/>
            <a:ext cx="4369544" cy="1938992"/>
          </a:xfrm>
          <a:prstGeom prst="rect">
            <a:avLst/>
          </a:prstGeom>
          <a:noFill/>
        </p:spPr>
        <p:txBody>
          <a:bodyPr wrap="square" rtlCol="0">
            <a:spAutoFit/>
          </a:bodyPr>
          <a:lstStyle/>
          <a:p>
            <a:r>
              <a:rPr lang="it-IT" sz="2400" b="1" dirty="0" smtClean="0"/>
              <a:t>E perché non rappresentare il moto, anziché in uno spazio (</a:t>
            </a:r>
            <a:r>
              <a:rPr lang="it-IT" sz="2400" b="1" dirty="0" err="1" smtClean="0"/>
              <a:t>x,t</a:t>
            </a:r>
            <a:r>
              <a:rPr lang="it-IT" sz="2400" b="1" dirty="0" smtClean="0"/>
              <a:t>) o (</a:t>
            </a:r>
            <a:r>
              <a:rPr lang="it-IT" sz="2400" b="1" dirty="0" err="1" smtClean="0"/>
              <a:t>v,t</a:t>
            </a:r>
            <a:r>
              <a:rPr lang="it-IT" sz="2400" b="1" dirty="0" smtClean="0"/>
              <a:t>), in uno spazio (</a:t>
            </a:r>
            <a:r>
              <a:rPr lang="it-IT" sz="2400" b="1" dirty="0" err="1" smtClean="0"/>
              <a:t>v,x</a:t>
            </a:r>
            <a:r>
              <a:rPr lang="it-IT" sz="2400" b="1" dirty="0" smtClean="0"/>
              <a:t>)?</a:t>
            </a:r>
          </a:p>
          <a:p>
            <a:r>
              <a:rPr lang="it-IT" sz="2400" b="1" dirty="0" smtClean="0"/>
              <a:t>(Oppure (</a:t>
            </a:r>
            <a:r>
              <a:rPr lang="it-IT" sz="2400" b="1" dirty="0" err="1" smtClean="0"/>
              <a:t>p,x</a:t>
            </a:r>
            <a:r>
              <a:rPr lang="it-IT" sz="2400" b="1" dirty="0" smtClean="0"/>
              <a:t>), usando la quantità di moto </a:t>
            </a:r>
            <a:r>
              <a:rPr lang="it-IT" sz="2400" b="1" dirty="0" err="1" smtClean="0"/>
              <a:t>p</a:t>
            </a:r>
            <a:r>
              <a:rPr lang="it-IT" sz="2400" b="1" dirty="0" smtClean="0"/>
              <a:t> = mv)?</a:t>
            </a:r>
            <a:endParaRPr lang="it-IT" sz="2400" b="1" dirty="0"/>
          </a:p>
        </p:txBody>
      </p:sp>
    </p:spTree>
    <p:extLst>
      <p:ext uri="{BB962C8B-B14F-4D97-AF65-F5344CB8AC3E}">
        <p14:creationId xmlns:p14="http://schemas.microsoft.com/office/powerpoint/2010/main" val="24429371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838953" y="3728283"/>
            <a:ext cx="7562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4451109" y="349528"/>
            <a:ext cx="0" cy="59769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CasellaDiTesto 17"/>
          <p:cNvSpPr txBox="1"/>
          <p:nvPr/>
        </p:nvSpPr>
        <p:spPr>
          <a:xfrm>
            <a:off x="4101546" y="407776"/>
            <a:ext cx="442780" cy="461665"/>
          </a:xfrm>
          <a:prstGeom prst="rect">
            <a:avLst/>
          </a:prstGeom>
          <a:noFill/>
        </p:spPr>
        <p:txBody>
          <a:bodyPr wrap="square" rtlCol="0">
            <a:spAutoFit/>
          </a:bodyPr>
          <a:lstStyle/>
          <a:p>
            <a:r>
              <a:rPr lang="it-IT" sz="2400" dirty="0" err="1" smtClean="0"/>
              <a:t>p</a:t>
            </a:r>
            <a:endParaRPr lang="it-IT" sz="2400" dirty="0"/>
          </a:p>
        </p:txBody>
      </p:sp>
      <p:sp>
        <p:nvSpPr>
          <p:cNvPr id="19" name="CasellaDiTesto 18"/>
          <p:cNvSpPr txBox="1"/>
          <p:nvPr/>
        </p:nvSpPr>
        <p:spPr>
          <a:xfrm>
            <a:off x="8080745" y="3751580"/>
            <a:ext cx="454432" cy="461665"/>
          </a:xfrm>
          <a:prstGeom prst="rect">
            <a:avLst/>
          </a:prstGeom>
          <a:noFill/>
        </p:spPr>
        <p:txBody>
          <a:bodyPr wrap="square" rtlCol="0">
            <a:spAutoFit/>
          </a:bodyPr>
          <a:lstStyle/>
          <a:p>
            <a:r>
              <a:rPr lang="it-IT" sz="2400" dirty="0" smtClean="0"/>
              <a:t>x</a:t>
            </a:r>
            <a:endParaRPr lang="it-IT" sz="2400" dirty="0"/>
          </a:p>
        </p:txBody>
      </p:sp>
      <p:sp>
        <p:nvSpPr>
          <p:cNvPr id="20" name="CasellaDiTesto 19"/>
          <p:cNvSpPr txBox="1"/>
          <p:nvPr/>
        </p:nvSpPr>
        <p:spPr>
          <a:xfrm>
            <a:off x="978777" y="1526266"/>
            <a:ext cx="2563522" cy="523220"/>
          </a:xfrm>
          <a:prstGeom prst="rect">
            <a:avLst/>
          </a:prstGeom>
          <a:noFill/>
        </p:spPr>
        <p:txBody>
          <a:bodyPr wrap="none" rtlCol="0">
            <a:spAutoFit/>
          </a:bodyPr>
          <a:lstStyle/>
          <a:p>
            <a:r>
              <a:rPr lang="it-IT" sz="2800" b="1" dirty="0" smtClean="0"/>
              <a:t>Spazio delle fasi</a:t>
            </a:r>
            <a:endParaRPr lang="it-IT" sz="2800" b="1" dirty="0"/>
          </a:p>
        </p:txBody>
      </p:sp>
    </p:spTree>
    <p:extLst>
      <p:ext uri="{BB962C8B-B14F-4D97-AF65-F5344CB8AC3E}">
        <p14:creationId xmlns:p14="http://schemas.microsoft.com/office/powerpoint/2010/main" val="6906047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ax Plan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675"/>
            <a:ext cx="2827496" cy="3882312"/>
          </a:xfrm>
          <a:prstGeom prst="rect">
            <a:avLst/>
          </a:prstGeom>
        </p:spPr>
      </p:pic>
      <p:pic>
        <p:nvPicPr>
          <p:cNvPr id="3" name="Immagine 2" descr="Niels Boh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278" y="695433"/>
            <a:ext cx="2767722" cy="3912553"/>
          </a:xfrm>
          <a:prstGeom prst="rect">
            <a:avLst/>
          </a:prstGeom>
        </p:spPr>
      </p:pic>
      <p:pic>
        <p:nvPicPr>
          <p:cNvPr id="5" name="Immagine 4" descr="Albert Einste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053" y="725675"/>
            <a:ext cx="2971977" cy="3882312"/>
          </a:xfrm>
          <a:prstGeom prst="rect">
            <a:avLst/>
          </a:prstGeom>
        </p:spPr>
      </p:pic>
      <p:sp>
        <p:nvSpPr>
          <p:cNvPr id="6" name="CasellaDiTesto 5"/>
          <p:cNvSpPr txBox="1"/>
          <p:nvPr/>
        </p:nvSpPr>
        <p:spPr>
          <a:xfrm>
            <a:off x="219488" y="4892618"/>
            <a:ext cx="8639805" cy="646331"/>
          </a:xfrm>
          <a:prstGeom prst="rect">
            <a:avLst/>
          </a:prstGeom>
          <a:noFill/>
        </p:spPr>
        <p:txBody>
          <a:bodyPr wrap="none" rtlCol="0">
            <a:spAutoFit/>
          </a:bodyPr>
          <a:lstStyle/>
          <a:p>
            <a:r>
              <a:rPr lang="it-IT" sz="3600" b="1" dirty="0" err="1" smtClean="0"/>
              <a:t>Max</a:t>
            </a:r>
            <a:r>
              <a:rPr lang="it-IT" sz="3600" b="1" dirty="0" smtClean="0"/>
              <a:t> </a:t>
            </a:r>
            <a:r>
              <a:rPr lang="it-IT" sz="3600" b="1" dirty="0" err="1" smtClean="0"/>
              <a:t>Planck</a:t>
            </a:r>
            <a:r>
              <a:rPr lang="it-IT" sz="3600" b="1" dirty="0" smtClean="0"/>
              <a:t>       Albert Einstein       </a:t>
            </a:r>
            <a:r>
              <a:rPr lang="it-IT" sz="3600" b="1" dirty="0" err="1" smtClean="0"/>
              <a:t>Niels</a:t>
            </a:r>
            <a:r>
              <a:rPr lang="it-IT" sz="3600" b="1" dirty="0" smtClean="0"/>
              <a:t> </a:t>
            </a:r>
            <a:r>
              <a:rPr lang="it-IT" sz="3600" b="1" dirty="0" err="1" smtClean="0"/>
              <a:t>Bohr</a:t>
            </a:r>
            <a:endParaRPr lang="it-IT" sz="3600" b="1" dirty="0"/>
          </a:p>
        </p:txBody>
      </p:sp>
    </p:spTree>
    <p:extLst>
      <p:ext uri="{BB962C8B-B14F-4D97-AF65-F5344CB8AC3E}">
        <p14:creationId xmlns:p14="http://schemas.microsoft.com/office/powerpoint/2010/main" val="25817460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838953" y="3728283"/>
            <a:ext cx="7562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4451109" y="349528"/>
            <a:ext cx="0" cy="59769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CasellaDiTesto 17"/>
          <p:cNvSpPr txBox="1"/>
          <p:nvPr/>
        </p:nvSpPr>
        <p:spPr>
          <a:xfrm>
            <a:off x="4101546" y="407776"/>
            <a:ext cx="442780" cy="461665"/>
          </a:xfrm>
          <a:prstGeom prst="rect">
            <a:avLst/>
          </a:prstGeom>
          <a:noFill/>
        </p:spPr>
        <p:txBody>
          <a:bodyPr wrap="square" rtlCol="0">
            <a:spAutoFit/>
          </a:bodyPr>
          <a:lstStyle/>
          <a:p>
            <a:r>
              <a:rPr lang="it-IT" sz="2400" dirty="0" err="1" smtClean="0"/>
              <a:t>p</a:t>
            </a:r>
            <a:endParaRPr lang="it-IT" sz="2400" dirty="0"/>
          </a:p>
        </p:txBody>
      </p:sp>
      <p:sp>
        <p:nvSpPr>
          <p:cNvPr id="19" name="CasellaDiTesto 18"/>
          <p:cNvSpPr txBox="1"/>
          <p:nvPr/>
        </p:nvSpPr>
        <p:spPr>
          <a:xfrm>
            <a:off x="8080745" y="3751580"/>
            <a:ext cx="454432" cy="461665"/>
          </a:xfrm>
          <a:prstGeom prst="rect">
            <a:avLst/>
          </a:prstGeom>
          <a:noFill/>
        </p:spPr>
        <p:txBody>
          <a:bodyPr wrap="square" rtlCol="0">
            <a:spAutoFit/>
          </a:bodyPr>
          <a:lstStyle/>
          <a:p>
            <a:r>
              <a:rPr lang="it-IT" sz="2400" dirty="0" smtClean="0"/>
              <a:t>x</a:t>
            </a:r>
            <a:endParaRPr lang="it-IT" sz="2400" dirty="0"/>
          </a:p>
        </p:txBody>
      </p:sp>
      <p:cxnSp>
        <p:nvCxnSpPr>
          <p:cNvPr id="4" name="Connettore 2 3"/>
          <p:cNvCxnSpPr/>
          <p:nvPr/>
        </p:nvCxnSpPr>
        <p:spPr>
          <a:xfrm>
            <a:off x="1048691" y="2504939"/>
            <a:ext cx="688640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21618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838953" y="3728283"/>
            <a:ext cx="7562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4451109" y="349528"/>
            <a:ext cx="0" cy="59769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CasellaDiTesto 17"/>
          <p:cNvSpPr txBox="1"/>
          <p:nvPr/>
        </p:nvSpPr>
        <p:spPr>
          <a:xfrm>
            <a:off x="4101546" y="407776"/>
            <a:ext cx="442780" cy="461665"/>
          </a:xfrm>
          <a:prstGeom prst="rect">
            <a:avLst/>
          </a:prstGeom>
          <a:noFill/>
        </p:spPr>
        <p:txBody>
          <a:bodyPr wrap="square" rtlCol="0">
            <a:spAutoFit/>
          </a:bodyPr>
          <a:lstStyle/>
          <a:p>
            <a:r>
              <a:rPr lang="it-IT" sz="2400" dirty="0" err="1" smtClean="0"/>
              <a:t>p</a:t>
            </a:r>
            <a:endParaRPr lang="it-IT" sz="2400" dirty="0"/>
          </a:p>
        </p:txBody>
      </p:sp>
      <p:sp>
        <p:nvSpPr>
          <p:cNvPr id="19" name="CasellaDiTesto 18"/>
          <p:cNvSpPr txBox="1"/>
          <p:nvPr/>
        </p:nvSpPr>
        <p:spPr>
          <a:xfrm>
            <a:off x="8080745" y="3751580"/>
            <a:ext cx="454432" cy="461665"/>
          </a:xfrm>
          <a:prstGeom prst="rect">
            <a:avLst/>
          </a:prstGeom>
          <a:noFill/>
        </p:spPr>
        <p:txBody>
          <a:bodyPr wrap="square" rtlCol="0">
            <a:spAutoFit/>
          </a:bodyPr>
          <a:lstStyle/>
          <a:p>
            <a:r>
              <a:rPr lang="it-IT" sz="2400" dirty="0" smtClean="0"/>
              <a:t>x</a:t>
            </a:r>
            <a:endParaRPr lang="it-IT" sz="2400" dirty="0"/>
          </a:p>
        </p:txBody>
      </p:sp>
      <p:cxnSp>
        <p:nvCxnSpPr>
          <p:cNvPr id="17" name="Connettore 1 16"/>
          <p:cNvCxnSpPr/>
          <p:nvPr/>
        </p:nvCxnSpPr>
        <p:spPr>
          <a:xfrm>
            <a:off x="7002923" y="2097159"/>
            <a:ext cx="0" cy="32622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1864339" y="2097159"/>
            <a:ext cx="0" cy="3262246"/>
          </a:xfrm>
          <a:prstGeom prst="line">
            <a:avLst/>
          </a:prstGeom>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6991273" y="3273895"/>
            <a:ext cx="314058" cy="461665"/>
          </a:xfrm>
          <a:prstGeom prst="rect">
            <a:avLst/>
          </a:prstGeom>
          <a:noFill/>
        </p:spPr>
        <p:txBody>
          <a:bodyPr wrap="none" rtlCol="0">
            <a:spAutoFit/>
          </a:bodyPr>
          <a:lstStyle/>
          <a:p>
            <a:r>
              <a:rPr lang="it-IT" sz="2400" dirty="0" smtClean="0"/>
              <a:t>L</a:t>
            </a:r>
            <a:endParaRPr lang="it-IT" sz="2400" dirty="0"/>
          </a:p>
        </p:txBody>
      </p:sp>
      <p:sp>
        <p:nvSpPr>
          <p:cNvPr id="32" name="CasellaDiTesto 31"/>
          <p:cNvSpPr txBox="1"/>
          <p:nvPr/>
        </p:nvSpPr>
        <p:spPr>
          <a:xfrm>
            <a:off x="1453526" y="3238940"/>
            <a:ext cx="655505" cy="461665"/>
          </a:xfrm>
          <a:prstGeom prst="rect">
            <a:avLst/>
          </a:prstGeom>
          <a:noFill/>
        </p:spPr>
        <p:txBody>
          <a:bodyPr wrap="square" rtlCol="0">
            <a:spAutoFit/>
          </a:bodyPr>
          <a:lstStyle/>
          <a:p>
            <a:r>
              <a:rPr lang="it-IT" sz="2400" dirty="0" smtClean="0"/>
              <a:t>-L</a:t>
            </a:r>
            <a:endParaRPr lang="it-IT" sz="2400" dirty="0"/>
          </a:p>
        </p:txBody>
      </p:sp>
      <p:sp>
        <p:nvSpPr>
          <p:cNvPr id="35" name="CasellaDiTesto 34"/>
          <p:cNvSpPr txBox="1"/>
          <p:nvPr/>
        </p:nvSpPr>
        <p:spPr>
          <a:xfrm>
            <a:off x="4451109" y="1642774"/>
            <a:ext cx="326260" cy="461665"/>
          </a:xfrm>
          <a:prstGeom prst="rect">
            <a:avLst/>
          </a:prstGeom>
          <a:noFill/>
        </p:spPr>
        <p:txBody>
          <a:bodyPr wrap="square" rtlCol="0">
            <a:spAutoFit/>
          </a:bodyPr>
          <a:lstStyle/>
          <a:p>
            <a:r>
              <a:rPr lang="it-IT" sz="2400" dirty="0" err="1" smtClean="0"/>
              <a:t>p</a:t>
            </a:r>
            <a:endParaRPr lang="it-IT" sz="2400" dirty="0"/>
          </a:p>
        </p:txBody>
      </p:sp>
      <p:sp>
        <p:nvSpPr>
          <p:cNvPr id="36" name="CasellaDiTesto 35"/>
          <p:cNvSpPr txBox="1"/>
          <p:nvPr/>
        </p:nvSpPr>
        <p:spPr>
          <a:xfrm>
            <a:off x="4462765" y="5242892"/>
            <a:ext cx="440595" cy="461665"/>
          </a:xfrm>
          <a:prstGeom prst="rect">
            <a:avLst/>
          </a:prstGeom>
          <a:noFill/>
        </p:spPr>
        <p:txBody>
          <a:bodyPr wrap="none" rtlCol="0">
            <a:spAutoFit/>
          </a:bodyPr>
          <a:lstStyle/>
          <a:p>
            <a:r>
              <a:rPr lang="it-IT" sz="2400" dirty="0" smtClean="0"/>
              <a:t>-</a:t>
            </a:r>
            <a:r>
              <a:rPr lang="it-IT" sz="2400" dirty="0" err="1" smtClean="0"/>
              <a:t>p</a:t>
            </a:r>
            <a:endParaRPr lang="it-IT" sz="2400" dirty="0"/>
          </a:p>
        </p:txBody>
      </p:sp>
      <p:sp>
        <p:nvSpPr>
          <p:cNvPr id="37" name="CasellaDiTesto 36"/>
          <p:cNvSpPr txBox="1"/>
          <p:nvPr/>
        </p:nvSpPr>
        <p:spPr>
          <a:xfrm>
            <a:off x="4777369" y="176943"/>
            <a:ext cx="4301027" cy="461665"/>
          </a:xfrm>
          <a:prstGeom prst="rect">
            <a:avLst/>
          </a:prstGeom>
          <a:noFill/>
        </p:spPr>
        <p:txBody>
          <a:bodyPr wrap="none" rtlCol="0">
            <a:spAutoFit/>
          </a:bodyPr>
          <a:lstStyle/>
          <a:p>
            <a:r>
              <a:rPr lang="it-IT" sz="2400" b="1" dirty="0" smtClean="0"/>
              <a:t>La particella libera sul segmento</a:t>
            </a:r>
            <a:endParaRPr lang="it-IT" sz="2400" b="1" dirty="0"/>
          </a:p>
        </p:txBody>
      </p:sp>
      <p:cxnSp>
        <p:nvCxnSpPr>
          <p:cNvPr id="6" name="Connettore 2 5"/>
          <p:cNvCxnSpPr/>
          <p:nvPr/>
        </p:nvCxnSpPr>
        <p:spPr>
          <a:xfrm>
            <a:off x="1864339" y="2104439"/>
            <a:ext cx="377553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nettore 1 12"/>
          <p:cNvCxnSpPr/>
          <p:nvPr/>
        </p:nvCxnSpPr>
        <p:spPr>
          <a:xfrm>
            <a:off x="5518909" y="2107446"/>
            <a:ext cx="14723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Connettore 2 20"/>
          <p:cNvCxnSpPr/>
          <p:nvPr/>
        </p:nvCxnSpPr>
        <p:spPr>
          <a:xfrm flipH="1">
            <a:off x="3156729" y="5359405"/>
            <a:ext cx="3846194"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Connettore 1 27"/>
          <p:cNvCxnSpPr/>
          <p:nvPr/>
        </p:nvCxnSpPr>
        <p:spPr>
          <a:xfrm flipV="1">
            <a:off x="1864339" y="5359405"/>
            <a:ext cx="1292390" cy="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361661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838953" y="3728283"/>
            <a:ext cx="7562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4451109" y="349528"/>
            <a:ext cx="0" cy="59769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CasellaDiTesto 17"/>
          <p:cNvSpPr txBox="1"/>
          <p:nvPr/>
        </p:nvSpPr>
        <p:spPr>
          <a:xfrm>
            <a:off x="4101546" y="407776"/>
            <a:ext cx="442780" cy="461665"/>
          </a:xfrm>
          <a:prstGeom prst="rect">
            <a:avLst/>
          </a:prstGeom>
          <a:noFill/>
        </p:spPr>
        <p:txBody>
          <a:bodyPr wrap="square" rtlCol="0">
            <a:spAutoFit/>
          </a:bodyPr>
          <a:lstStyle/>
          <a:p>
            <a:r>
              <a:rPr lang="it-IT" sz="2400" dirty="0" err="1" smtClean="0"/>
              <a:t>p</a:t>
            </a:r>
            <a:endParaRPr lang="it-IT" sz="2400" dirty="0"/>
          </a:p>
        </p:txBody>
      </p:sp>
      <p:sp>
        <p:nvSpPr>
          <p:cNvPr id="19" name="CasellaDiTesto 18"/>
          <p:cNvSpPr txBox="1"/>
          <p:nvPr/>
        </p:nvSpPr>
        <p:spPr>
          <a:xfrm>
            <a:off x="8080745" y="3751580"/>
            <a:ext cx="454432" cy="461665"/>
          </a:xfrm>
          <a:prstGeom prst="rect">
            <a:avLst/>
          </a:prstGeom>
          <a:noFill/>
        </p:spPr>
        <p:txBody>
          <a:bodyPr wrap="square" rtlCol="0">
            <a:spAutoFit/>
          </a:bodyPr>
          <a:lstStyle/>
          <a:p>
            <a:r>
              <a:rPr lang="it-IT" sz="2400" dirty="0" smtClean="0"/>
              <a:t>x</a:t>
            </a:r>
            <a:endParaRPr lang="it-IT" sz="2400" dirty="0"/>
          </a:p>
        </p:txBody>
      </p:sp>
      <p:cxnSp>
        <p:nvCxnSpPr>
          <p:cNvPr id="17" name="Connettore 1 16"/>
          <p:cNvCxnSpPr/>
          <p:nvPr/>
        </p:nvCxnSpPr>
        <p:spPr>
          <a:xfrm>
            <a:off x="7002923" y="2097159"/>
            <a:ext cx="0" cy="32622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1864339" y="2097159"/>
            <a:ext cx="0" cy="3262246"/>
          </a:xfrm>
          <a:prstGeom prst="line">
            <a:avLst/>
          </a:prstGeom>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6991273" y="3273895"/>
            <a:ext cx="314058" cy="461665"/>
          </a:xfrm>
          <a:prstGeom prst="rect">
            <a:avLst/>
          </a:prstGeom>
          <a:noFill/>
        </p:spPr>
        <p:txBody>
          <a:bodyPr wrap="none" rtlCol="0">
            <a:spAutoFit/>
          </a:bodyPr>
          <a:lstStyle/>
          <a:p>
            <a:r>
              <a:rPr lang="it-IT" sz="2400" dirty="0" smtClean="0"/>
              <a:t>L</a:t>
            </a:r>
            <a:endParaRPr lang="it-IT" sz="2400" dirty="0"/>
          </a:p>
        </p:txBody>
      </p:sp>
      <p:sp>
        <p:nvSpPr>
          <p:cNvPr id="32" name="CasellaDiTesto 31"/>
          <p:cNvSpPr txBox="1"/>
          <p:nvPr/>
        </p:nvSpPr>
        <p:spPr>
          <a:xfrm>
            <a:off x="1453526" y="3238940"/>
            <a:ext cx="655505" cy="461665"/>
          </a:xfrm>
          <a:prstGeom prst="rect">
            <a:avLst/>
          </a:prstGeom>
          <a:noFill/>
        </p:spPr>
        <p:txBody>
          <a:bodyPr wrap="square" rtlCol="0">
            <a:spAutoFit/>
          </a:bodyPr>
          <a:lstStyle/>
          <a:p>
            <a:r>
              <a:rPr lang="it-IT" sz="2400" dirty="0" smtClean="0"/>
              <a:t>-L</a:t>
            </a:r>
            <a:endParaRPr lang="it-IT" sz="2400" dirty="0"/>
          </a:p>
        </p:txBody>
      </p:sp>
      <p:sp>
        <p:nvSpPr>
          <p:cNvPr id="35" name="CasellaDiTesto 34"/>
          <p:cNvSpPr txBox="1"/>
          <p:nvPr/>
        </p:nvSpPr>
        <p:spPr>
          <a:xfrm>
            <a:off x="4451109" y="1642774"/>
            <a:ext cx="326260" cy="461665"/>
          </a:xfrm>
          <a:prstGeom prst="rect">
            <a:avLst/>
          </a:prstGeom>
          <a:noFill/>
        </p:spPr>
        <p:txBody>
          <a:bodyPr wrap="square" rtlCol="0">
            <a:spAutoFit/>
          </a:bodyPr>
          <a:lstStyle/>
          <a:p>
            <a:r>
              <a:rPr lang="it-IT" sz="2400" dirty="0" err="1" smtClean="0"/>
              <a:t>p</a:t>
            </a:r>
            <a:endParaRPr lang="it-IT" sz="2400" dirty="0"/>
          </a:p>
        </p:txBody>
      </p:sp>
      <p:sp>
        <p:nvSpPr>
          <p:cNvPr id="36" name="CasellaDiTesto 35"/>
          <p:cNvSpPr txBox="1"/>
          <p:nvPr/>
        </p:nvSpPr>
        <p:spPr>
          <a:xfrm>
            <a:off x="4462765" y="5242892"/>
            <a:ext cx="440595" cy="461665"/>
          </a:xfrm>
          <a:prstGeom prst="rect">
            <a:avLst/>
          </a:prstGeom>
          <a:noFill/>
        </p:spPr>
        <p:txBody>
          <a:bodyPr wrap="none" rtlCol="0">
            <a:spAutoFit/>
          </a:bodyPr>
          <a:lstStyle/>
          <a:p>
            <a:r>
              <a:rPr lang="it-IT" sz="2400" dirty="0" smtClean="0"/>
              <a:t>-</a:t>
            </a:r>
            <a:r>
              <a:rPr lang="it-IT" sz="2400" dirty="0" err="1" smtClean="0"/>
              <a:t>p</a:t>
            </a:r>
            <a:endParaRPr lang="it-IT" sz="2400" dirty="0"/>
          </a:p>
        </p:txBody>
      </p:sp>
      <p:sp>
        <p:nvSpPr>
          <p:cNvPr id="37" name="CasellaDiTesto 36"/>
          <p:cNvSpPr txBox="1"/>
          <p:nvPr/>
        </p:nvSpPr>
        <p:spPr>
          <a:xfrm>
            <a:off x="4777369" y="176943"/>
            <a:ext cx="4301027" cy="461665"/>
          </a:xfrm>
          <a:prstGeom prst="rect">
            <a:avLst/>
          </a:prstGeom>
          <a:noFill/>
        </p:spPr>
        <p:txBody>
          <a:bodyPr wrap="none" rtlCol="0">
            <a:spAutoFit/>
          </a:bodyPr>
          <a:lstStyle/>
          <a:p>
            <a:r>
              <a:rPr lang="it-IT" sz="2400" b="1" dirty="0" smtClean="0"/>
              <a:t>La particella libera sul segmento</a:t>
            </a:r>
            <a:endParaRPr lang="it-IT" sz="2400" b="1" dirty="0"/>
          </a:p>
        </p:txBody>
      </p:sp>
      <p:cxnSp>
        <p:nvCxnSpPr>
          <p:cNvPr id="6" name="Connettore 2 5"/>
          <p:cNvCxnSpPr/>
          <p:nvPr/>
        </p:nvCxnSpPr>
        <p:spPr>
          <a:xfrm>
            <a:off x="1864339" y="2104439"/>
            <a:ext cx="377553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nettore 1 12"/>
          <p:cNvCxnSpPr/>
          <p:nvPr/>
        </p:nvCxnSpPr>
        <p:spPr>
          <a:xfrm>
            <a:off x="5518909" y="2107446"/>
            <a:ext cx="14723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Connettore 2 20"/>
          <p:cNvCxnSpPr/>
          <p:nvPr/>
        </p:nvCxnSpPr>
        <p:spPr>
          <a:xfrm flipH="1">
            <a:off x="3156729" y="5359405"/>
            <a:ext cx="3846194"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Connettore 1 27"/>
          <p:cNvCxnSpPr/>
          <p:nvPr/>
        </p:nvCxnSpPr>
        <p:spPr>
          <a:xfrm flipV="1">
            <a:off x="1864339" y="5359405"/>
            <a:ext cx="1292390" cy="1"/>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p:cNvSpPr txBox="1"/>
          <p:nvPr/>
        </p:nvSpPr>
        <p:spPr>
          <a:xfrm>
            <a:off x="136080" y="5952517"/>
            <a:ext cx="4325523" cy="461665"/>
          </a:xfrm>
          <a:prstGeom prst="rect">
            <a:avLst/>
          </a:prstGeom>
          <a:noFill/>
        </p:spPr>
        <p:txBody>
          <a:bodyPr wrap="none" rtlCol="0">
            <a:spAutoFit/>
          </a:bodyPr>
          <a:lstStyle/>
          <a:p>
            <a:r>
              <a:rPr lang="it-IT" sz="2400" b="1" dirty="0" smtClean="0"/>
              <a:t>Traiettoria nello spazio delle fasi</a:t>
            </a:r>
            <a:endParaRPr lang="it-IT" sz="2400" b="1" dirty="0"/>
          </a:p>
        </p:txBody>
      </p:sp>
    </p:spTree>
    <p:extLst>
      <p:ext uri="{BB962C8B-B14F-4D97-AF65-F5344CB8AC3E}">
        <p14:creationId xmlns:p14="http://schemas.microsoft.com/office/powerpoint/2010/main" val="40792857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4001" y="745654"/>
            <a:ext cx="8843957" cy="3539430"/>
          </a:xfrm>
          <a:prstGeom prst="rect">
            <a:avLst/>
          </a:prstGeom>
          <a:noFill/>
        </p:spPr>
        <p:txBody>
          <a:bodyPr wrap="square" rtlCol="0">
            <a:spAutoFit/>
          </a:bodyPr>
          <a:lstStyle/>
          <a:p>
            <a:r>
              <a:rPr lang="it-IT" sz="2800" b="1" dirty="0" smtClean="0"/>
              <a:t>Definiamo una nuova grandezza fisica associata al moto</a:t>
            </a:r>
          </a:p>
          <a:p>
            <a:endParaRPr lang="it-IT" sz="2800" b="1" dirty="0"/>
          </a:p>
          <a:p>
            <a:r>
              <a:rPr lang="it-IT" sz="2800" b="1" dirty="0" smtClean="0"/>
              <a:t>Azione (</a:t>
            </a:r>
            <a:r>
              <a:rPr lang="it-IT" sz="2800" b="1" dirty="0" err="1"/>
              <a:t>J</a:t>
            </a:r>
            <a:r>
              <a:rPr lang="it-IT" sz="2800" b="1" dirty="0" smtClean="0"/>
              <a:t>) = area della traiettoria nello spazio delle fasi</a:t>
            </a:r>
          </a:p>
          <a:p>
            <a:endParaRPr lang="it-IT" sz="2800" b="1" dirty="0"/>
          </a:p>
          <a:p>
            <a:r>
              <a:rPr lang="it-IT" sz="2800" b="1" dirty="0" smtClean="0"/>
              <a:t>Dimensioni dell’azione: M L</a:t>
            </a:r>
            <a:r>
              <a:rPr lang="it-IT" sz="2800" b="1" baseline="30000" dirty="0" smtClean="0"/>
              <a:t>2 </a:t>
            </a:r>
            <a:r>
              <a:rPr lang="it-IT" sz="2800" b="1" dirty="0" smtClean="0"/>
              <a:t>T</a:t>
            </a:r>
            <a:r>
              <a:rPr lang="it-IT" sz="2800" b="1" baseline="30000" dirty="0" smtClean="0"/>
              <a:t>-1</a:t>
            </a:r>
          </a:p>
          <a:p>
            <a:endParaRPr lang="it-IT" sz="2800" b="1" baseline="30000" dirty="0"/>
          </a:p>
          <a:p>
            <a:r>
              <a:rPr lang="it-IT" sz="2800" b="1" dirty="0" smtClean="0"/>
              <a:t>Unità di misura:    Kg m</a:t>
            </a:r>
            <a:r>
              <a:rPr lang="it-IT" sz="2800" b="1" baseline="30000" dirty="0" smtClean="0"/>
              <a:t>2</a:t>
            </a:r>
            <a:r>
              <a:rPr lang="it-IT" sz="2800" b="1" dirty="0" smtClean="0"/>
              <a:t> s</a:t>
            </a:r>
            <a:r>
              <a:rPr lang="it-IT" sz="2800" b="1" baseline="30000" dirty="0" smtClean="0"/>
              <a:t>-1</a:t>
            </a:r>
            <a:r>
              <a:rPr lang="it-IT" sz="2800" b="1" dirty="0" smtClean="0"/>
              <a:t>  , o anche    </a:t>
            </a:r>
            <a:r>
              <a:rPr lang="it-IT" sz="2800" b="1" dirty="0" err="1" smtClean="0"/>
              <a:t>j</a:t>
            </a:r>
            <a:r>
              <a:rPr lang="it-IT" sz="2800" b="1" dirty="0" smtClean="0"/>
              <a:t> </a:t>
            </a:r>
            <a:r>
              <a:rPr lang="it-IT" sz="2800" b="1" dirty="0" err="1" smtClean="0"/>
              <a:t>s</a:t>
            </a:r>
            <a:endParaRPr lang="it-IT" sz="2800" b="1" dirty="0" smtClean="0"/>
          </a:p>
          <a:p>
            <a:endParaRPr lang="it-IT" sz="2800" b="1" baseline="30000" dirty="0"/>
          </a:p>
          <a:p>
            <a:endParaRPr lang="it-IT" sz="2800" b="1" baseline="30000" dirty="0" smtClean="0"/>
          </a:p>
        </p:txBody>
      </p:sp>
    </p:spTree>
    <p:extLst>
      <p:ext uri="{BB962C8B-B14F-4D97-AF65-F5344CB8AC3E}">
        <p14:creationId xmlns:p14="http://schemas.microsoft.com/office/powerpoint/2010/main" val="5917206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4001" y="745654"/>
            <a:ext cx="8843957" cy="5262979"/>
          </a:xfrm>
          <a:prstGeom prst="rect">
            <a:avLst/>
          </a:prstGeom>
          <a:noFill/>
        </p:spPr>
        <p:txBody>
          <a:bodyPr wrap="square" rtlCol="0">
            <a:spAutoFit/>
          </a:bodyPr>
          <a:lstStyle/>
          <a:p>
            <a:r>
              <a:rPr lang="it-IT" sz="2800" b="1" dirty="0" smtClean="0"/>
              <a:t>Definiamo una nuova grandezza fisica associata al moto</a:t>
            </a:r>
          </a:p>
          <a:p>
            <a:endParaRPr lang="it-IT" sz="2800" b="1" dirty="0"/>
          </a:p>
          <a:p>
            <a:r>
              <a:rPr lang="it-IT" sz="2800" b="1" dirty="0" smtClean="0"/>
              <a:t>Azione (</a:t>
            </a:r>
            <a:r>
              <a:rPr lang="it-IT" sz="2800" b="1" dirty="0" err="1"/>
              <a:t>J</a:t>
            </a:r>
            <a:r>
              <a:rPr lang="it-IT" sz="2800" b="1" dirty="0" smtClean="0"/>
              <a:t>) = area della traiettoria nello spazio delle fasi</a:t>
            </a:r>
          </a:p>
          <a:p>
            <a:endParaRPr lang="it-IT" sz="2800" b="1" dirty="0"/>
          </a:p>
          <a:p>
            <a:r>
              <a:rPr lang="it-IT" sz="2800" b="1" dirty="0" smtClean="0"/>
              <a:t>Dimensioni dell’azione: M L</a:t>
            </a:r>
            <a:r>
              <a:rPr lang="it-IT" sz="2800" b="1" baseline="30000" dirty="0" smtClean="0"/>
              <a:t>2 </a:t>
            </a:r>
            <a:r>
              <a:rPr lang="it-IT" sz="2800" b="1" dirty="0" smtClean="0"/>
              <a:t>T</a:t>
            </a:r>
            <a:r>
              <a:rPr lang="it-IT" sz="2800" b="1" baseline="30000" dirty="0" smtClean="0"/>
              <a:t>-1</a:t>
            </a:r>
          </a:p>
          <a:p>
            <a:endParaRPr lang="it-IT" sz="2800" b="1" baseline="30000" dirty="0"/>
          </a:p>
          <a:p>
            <a:r>
              <a:rPr lang="it-IT" sz="2800" b="1" dirty="0" smtClean="0"/>
              <a:t>Unità di misura:    Kg m</a:t>
            </a:r>
            <a:r>
              <a:rPr lang="it-IT" sz="2800" b="1" baseline="30000" dirty="0" smtClean="0"/>
              <a:t>2</a:t>
            </a:r>
            <a:r>
              <a:rPr lang="it-IT" sz="2800" b="1" dirty="0" smtClean="0"/>
              <a:t> s</a:t>
            </a:r>
            <a:r>
              <a:rPr lang="it-IT" sz="2800" b="1" baseline="30000" dirty="0" smtClean="0"/>
              <a:t>-1</a:t>
            </a:r>
            <a:r>
              <a:rPr lang="it-IT" sz="2800" b="1" dirty="0" smtClean="0"/>
              <a:t>  , o anche    </a:t>
            </a:r>
            <a:r>
              <a:rPr lang="it-IT" sz="2800" b="1" dirty="0" err="1" smtClean="0"/>
              <a:t>j</a:t>
            </a:r>
            <a:r>
              <a:rPr lang="it-IT" sz="2800" b="1" dirty="0" smtClean="0"/>
              <a:t> </a:t>
            </a:r>
            <a:r>
              <a:rPr lang="it-IT" sz="2800" b="1" dirty="0" err="1" smtClean="0"/>
              <a:t>s</a:t>
            </a:r>
            <a:endParaRPr lang="it-IT" sz="2800" b="1" dirty="0" smtClean="0"/>
          </a:p>
          <a:p>
            <a:endParaRPr lang="it-IT" sz="2800" b="1" baseline="30000" dirty="0"/>
          </a:p>
          <a:p>
            <a:endParaRPr lang="it-IT" sz="2800" b="1" baseline="30000" dirty="0" smtClean="0"/>
          </a:p>
          <a:p>
            <a:r>
              <a:rPr lang="it-IT" sz="2800" b="1" dirty="0" smtClean="0"/>
              <a:t>Per la particella libera vincolata sul segmento ( -L, +L) l’azione associata al moto è quindi  </a:t>
            </a:r>
            <a:r>
              <a:rPr lang="it-IT" sz="2800" b="1" dirty="0" err="1" smtClean="0"/>
              <a:t>J</a:t>
            </a:r>
            <a:r>
              <a:rPr lang="it-IT" sz="2800" b="1" dirty="0" smtClean="0"/>
              <a:t> = 4 </a:t>
            </a:r>
            <a:r>
              <a:rPr lang="it-IT" sz="2800" b="1" dirty="0" err="1" smtClean="0"/>
              <a:t>p</a:t>
            </a:r>
            <a:r>
              <a:rPr lang="it-IT" sz="2800" b="1" dirty="0" smtClean="0"/>
              <a:t> L</a:t>
            </a:r>
          </a:p>
          <a:p>
            <a:endParaRPr lang="it-IT" sz="2800" b="1" dirty="0"/>
          </a:p>
          <a:p>
            <a:r>
              <a:rPr lang="it-IT" sz="2800" b="1" dirty="0"/>
              <a:t>o</a:t>
            </a:r>
            <a:r>
              <a:rPr lang="it-IT" sz="2800" b="1" dirty="0" smtClean="0"/>
              <a:t> anche, essendo E = ½ m v</a:t>
            </a:r>
            <a:r>
              <a:rPr lang="it-IT" sz="2800" b="1" baseline="30000" dirty="0" smtClean="0"/>
              <a:t>2</a:t>
            </a:r>
            <a:r>
              <a:rPr lang="it-IT" sz="2800" b="1" dirty="0" smtClean="0"/>
              <a:t> = p</a:t>
            </a:r>
            <a:r>
              <a:rPr lang="it-IT" sz="2800" b="1" baseline="30000" dirty="0" smtClean="0"/>
              <a:t>2</a:t>
            </a:r>
            <a:r>
              <a:rPr lang="it-IT" sz="2800" b="1" dirty="0" smtClean="0"/>
              <a:t>/2m, e T = 4mL/</a:t>
            </a:r>
            <a:r>
              <a:rPr lang="it-IT" sz="2800" b="1" dirty="0" err="1" smtClean="0"/>
              <a:t>p</a:t>
            </a:r>
            <a:r>
              <a:rPr lang="it-IT" sz="2800" b="1" dirty="0" smtClean="0"/>
              <a:t>, </a:t>
            </a:r>
            <a:r>
              <a:rPr lang="it-IT" sz="2800" b="1" dirty="0" err="1" smtClean="0"/>
              <a:t>J</a:t>
            </a:r>
            <a:r>
              <a:rPr lang="it-IT" sz="2800" b="1" dirty="0" smtClean="0"/>
              <a:t> = 2 E T</a:t>
            </a:r>
            <a:endParaRPr lang="it-IT" sz="2800" b="1" dirty="0"/>
          </a:p>
        </p:txBody>
      </p:sp>
    </p:spTree>
    <p:extLst>
      <p:ext uri="{BB962C8B-B14F-4D97-AF65-F5344CB8AC3E}">
        <p14:creationId xmlns:p14="http://schemas.microsoft.com/office/powerpoint/2010/main" val="37131271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flipH="1">
            <a:off x="279651" y="524290"/>
            <a:ext cx="8552654" cy="5345052"/>
          </a:xfrm>
          <a:prstGeom prst="rect">
            <a:avLst/>
          </a:prstGeom>
          <a:noFill/>
        </p:spPr>
        <p:txBody>
          <a:bodyPr wrap="square" rtlCol="0">
            <a:spAutoFit/>
          </a:bodyPr>
          <a:lstStyle/>
          <a:p>
            <a:r>
              <a:rPr lang="it-IT" sz="3200" b="1" dirty="0" smtClean="0"/>
              <a:t>E l’oscillatore armonico?</a:t>
            </a:r>
          </a:p>
          <a:p>
            <a:endParaRPr lang="it-IT" sz="3200" b="1" dirty="0"/>
          </a:p>
          <a:p>
            <a:r>
              <a:rPr lang="it-IT" sz="3200" b="1" dirty="0" smtClean="0"/>
              <a:t>Conservazione dell’energia</a:t>
            </a:r>
          </a:p>
          <a:p>
            <a:endParaRPr lang="it-IT" sz="3200" b="1" dirty="0"/>
          </a:p>
          <a:p>
            <a:r>
              <a:rPr lang="it-IT" sz="3200" b="1" dirty="0" smtClean="0"/>
              <a:t>E = p</a:t>
            </a:r>
            <a:r>
              <a:rPr lang="it-IT" sz="3200" b="1" baseline="30000" dirty="0" smtClean="0"/>
              <a:t>2</a:t>
            </a:r>
            <a:r>
              <a:rPr lang="it-IT" sz="3200" b="1" dirty="0" smtClean="0"/>
              <a:t>/2m + ½ k x</a:t>
            </a:r>
            <a:r>
              <a:rPr lang="it-IT" sz="3200" b="1" baseline="30000" dirty="0" smtClean="0"/>
              <a:t>2</a:t>
            </a:r>
          </a:p>
          <a:p>
            <a:endParaRPr lang="it-IT" sz="3200" b="1" baseline="30000" dirty="0"/>
          </a:p>
          <a:p>
            <a:r>
              <a:rPr lang="it-IT" sz="3200" b="1" dirty="0"/>
              <a:t>p</a:t>
            </a:r>
            <a:r>
              <a:rPr lang="it-IT" sz="3200" b="1" baseline="30000" dirty="0" smtClean="0"/>
              <a:t>2</a:t>
            </a:r>
            <a:r>
              <a:rPr lang="it-IT" sz="3200" b="1" dirty="0" smtClean="0"/>
              <a:t>/2mE + x</a:t>
            </a:r>
            <a:r>
              <a:rPr lang="it-IT" sz="3200" b="1" baseline="30000" dirty="0" smtClean="0"/>
              <a:t>2</a:t>
            </a:r>
            <a:r>
              <a:rPr lang="it-IT" sz="3200" b="1" dirty="0" smtClean="0"/>
              <a:t>/(2E/k) = 1</a:t>
            </a:r>
          </a:p>
          <a:p>
            <a:endParaRPr lang="it-IT" sz="3200" b="1" dirty="0"/>
          </a:p>
          <a:p>
            <a:r>
              <a:rPr lang="it-IT" sz="3200" b="1" dirty="0" smtClean="0"/>
              <a:t>La traiettoria dell’oscillatore armonico nello spazio delle fasi è un’ellisse di semiassi (2mE)</a:t>
            </a:r>
            <a:r>
              <a:rPr lang="it-IT" sz="3200" b="1" baseline="30000" dirty="0" smtClean="0"/>
              <a:t>1/2</a:t>
            </a:r>
            <a:r>
              <a:rPr lang="it-IT" sz="3200" b="1" dirty="0" smtClean="0"/>
              <a:t>, (2E/k)</a:t>
            </a:r>
            <a:r>
              <a:rPr lang="it-IT" sz="3200" b="1" baseline="30000" dirty="0" smtClean="0"/>
              <a:t>1/2</a:t>
            </a:r>
            <a:endParaRPr lang="it-IT" sz="3200" b="1" baseline="30000" dirty="0"/>
          </a:p>
        </p:txBody>
      </p:sp>
    </p:spTree>
    <p:extLst>
      <p:ext uri="{BB962C8B-B14F-4D97-AF65-F5344CB8AC3E}">
        <p14:creationId xmlns:p14="http://schemas.microsoft.com/office/powerpoint/2010/main" val="34483062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ig_1_lezi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84" y="-94424"/>
            <a:ext cx="7216764" cy="5761771"/>
          </a:xfrm>
          <a:prstGeom prst="rect">
            <a:avLst/>
          </a:prstGeom>
        </p:spPr>
      </p:pic>
      <p:sp>
        <p:nvSpPr>
          <p:cNvPr id="3" name="CasellaDiTesto 2"/>
          <p:cNvSpPr txBox="1"/>
          <p:nvPr/>
        </p:nvSpPr>
        <p:spPr>
          <a:xfrm>
            <a:off x="282147" y="5957429"/>
            <a:ext cx="9143999" cy="954107"/>
          </a:xfrm>
          <a:prstGeom prst="rect">
            <a:avLst/>
          </a:prstGeom>
          <a:noFill/>
        </p:spPr>
        <p:txBody>
          <a:bodyPr wrap="square" rtlCol="0">
            <a:spAutoFit/>
          </a:bodyPr>
          <a:lstStyle/>
          <a:p>
            <a:r>
              <a:rPr lang="it-IT" sz="2800" b="1" dirty="0" err="1" smtClean="0"/>
              <a:t>J</a:t>
            </a:r>
            <a:r>
              <a:rPr lang="it-IT" sz="2800" b="1" dirty="0" smtClean="0"/>
              <a:t> = π (</a:t>
            </a:r>
            <a:r>
              <a:rPr lang="it-IT" sz="2800" b="1" dirty="0"/>
              <a:t>2mE)</a:t>
            </a:r>
            <a:r>
              <a:rPr lang="it-IT" sz="2800" b="1" baseline="30000" dirty="0"/>
              <a:t>1</a:t>
            </a:r>
            <a:r>
              <a:rPr lang="it-IT" sz="2800" b="1" baseline="30000" dirty="0" smtClean="0"/>
              <a:t>/2</a:t>
            </a:r>
            <a:r>
              <a:rPr lang="it-IT" sz="2800" b="1" dirty="0" smtClean="0"/>
              <a:t> </a:t>
            </a:r>
            <a:r>
              <a:rPr lang="it-IT" sz="2800" b="1" dirty="0"/>
              <a:t>(2E/k)</a:t>
            </a:r>
            <a:r>
              <a:rPr lang="it-IT" sz="2800" b="1" baseline="30000" dirty="0"/>
              <a:t>1/</a:t>
            </a:r>
            <a:r>
              <a:rPr lang="it-IT" sz="2800" b="1" baseline="30000" dirty="0" smtClean="0"/>
              <a:t>2</a:t>
            </a:r>
            <a:r>
              <a:rPr lang="it-IT" sz="2800" b="1" dirty="0" smtClean="0"/>
              <a:t> = 2 π E (m/k)</a:t>
            </a:r>
            <a:r>
              <a:rPr lang="it-IT" sz="2800" b="1" baseline="30000" dirty="0" smtClean="0"/>
              <a:t>1/2 </a:t>
            </a:r>
            <a:r>
              <a:rPr lang="it-IT" sz="2800" b="1" dirty="0" smtClean="0"/>
              <a:t>= 2πE/</a:t>
            </a:r>
            <a:r>
              <a:rPr lang="it-IT" sz="2800" b="1" dirty="0" err="1" smtClean="0"/>
              <a:t>ω</a:t>
            </a:r>
            <a:r>
              <a:rPr lang="it-IT" sz="2800" b="1" dirty="0" smtClean="0"/>
              <a:t> = E/</a:t>
            </a:r>
            <a:r>
              <a:rPr lang="it-IT" sz="2800" b="1" dirty="0" err="1" smtClean="0"/>
              <a:t>ν</a:t>
            </a:r>
            <a:r>
              <a:rPr lang="it-IT" sz="2800" b="1" dirty="0" smtClean="0"/>
              <a:t> = E T</a:t>
            </a:r>
            <a:endParaRPr lang="it-IT" sz="2800" b="1" baseline="30000" dirty="0"/>
          </a:p>
          <a:p>
            <a:r>
              <a:rPr lang="it-IT" sz="2800" b="1" dirty="0" smtClean="0"/>
              <a:t>  </a:t>
            </a:r>
            <a:endParaRPr lang="it-IT" sz="2800" b="1" dirty="0"/>
          </a:p>
        </p:txBody>
      </p:sp>
    </p:spTree>
    <p:extLst>
      <p:ext uri="{BB962C8B-B14F-4D97-AF65-F5344CB8AC3E}">
        <p14:creationId xmlns:p14="http://schemas.microsoft.com/office/powerpoint/2010/main" val="32463479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fasi.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 y="652449"/>
            <a:ext cx="9150600" cy="4998227"/>
          </a:xfrm>
          <a:prstGeom prst="rect">
            <a:avLst/>
          </a:prstGeom>
        </p:spPr>
      </p:pic>
    </p:spTree>
    <p:extLst>
      <p:ext uri="{BB962C8B-B14F-4D97-AF65-F5344CB8AC3E}">
        <p14:creationId xmlns:p14="http://schemas.microsoft.com/office/powerpoint/2010/main" val="27147885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173" y="291892"/>
            <a:ext cx="8966166" cy="6494086"/>
          </a:xfrm>
          <a:prstGeom prst="rect">
            <a:avLst/>
          </a:prstGeom>
          <a:noFill/>
        </p:spPr>
        <p:txBody>
          <a:bodyPr wrap="none" rtlCol="0">
            <a:spAutoFit/>
          </a:bodyPr>
          <a:lstStyle/>
          <a:p>
            <a:r>
              <a:rPr lang="it-IT" sz="2800" b="1" dirty="0" smtClean="0"/>
              <a:t>In meccanica classica, </a:t>
            </a:r>
            <a:r>
              <a:rPr lang="it-IT" sz="2800" b="1" dirty="0" err="1" smtClean="0"/>
              <a:t>p</a:t>
            </a:r>
            <a:r>
              <a:rPr lang="it-IT" sz="2800" b="1" dirty="0" smtClean="0"/>
              <a:t> e v possono variare con continuità,</a:t>
            </a:r>
          </a:p>
          <a:p>
            <a:r>
              <a:rPr lang="it-IT" sz="2800" b="1" dirty="0"/>
              <a:t>e</a:t>
            </a:r>
            <a:r>
              <a:rPr lang="it-IT" sz="2800" b="1" dirty="0" smtClean="0"/>
              <a:t> questo vale quindi anche per la grandezza azione.</a:t>
            </a:r>
          </a:p>
          <a:p>
            <a:endParaRPr lang="it-IT" sz="2800" b="1" dirty="0" smtClean="0"/>
          </a:p>
          <a:p>
            <a:r>
              <a:rPr lang="it-IT" sz="2800" b="1" dirty="0" smtClean="0"/>
              <a:t>Con l’introduzione  della costante di </a:t>
            </a:r>
            <a:r>
              <a:rPr lang="it-IT" sz="2800" b="1" dirty="0" err="1" smtClean="0"/>
              <a:t>Planck</a:t>
            </a:r>
            <a:r>
              <a:rPr lang="it-IT" sz="2800" b="1" dirty="0" smtClean="0"/>
              <a:t>, questa </a:t>
            </a:r>
          </a:p>
          <a:p>
            <a:r>
              <a:rPr lang="it-IT" sz="2800" b="1" dirty="0"/>
              <a:t>p</a:t>
            </a:r>
            <a:r>
              <a:rPr lang="it-IT" sz="2800" b="1" dirty="0" smtClean="0"/>
              <a:t>roprietà non è più soddisfatta.</a:t>
            </a:r>
          </a:p>
          <a:p>
            <a:endParaRPr lang="it-IT" sz="2800" b="1" dirty="0" smtClean="0"/>
          </a:p>
          <a:p>
            <a:r>
              <a:rPr lang="it-IT" sz="2800" b="1" dirty="0" smtClean="0"/>
              <a:t>Esiste un quanto elementare di azione, h = 6,64 10</a:t>
            </a:r>
            <a:r>
              <a:rPr lang="it-IT" sz="2800" b="1" baseline="30000" dirty="0" smtClean="0"/>
              <a:t>-34 </a:t>
            </a:r>
            <a:r>
              <a:rPr lang="it-IT" sz="2800" b="1" dirty="0" err="1" smtClean="0"/>
              <a:t>j</a:t>
            </a:r>
            <a:r>
              <a:rPr lang="it-IT" sz="2800" b="1" dirty="0" smtClean="0"/>
              <a:t> </a:t>
            </a:r>
            <a:r>
              <a:rPr lang="it-IT" sz="2800" b="1" dirty="0" err="1" smtClean="0"/>
              <a:t>s</a:t>
            </a:r>
            <a:endParaRPr lang="it-IT" sz="2800" b="1" dirty="0" smtClean="0"/>
          </a:p>
          <a:p>
            <a:endParaRPr lang="it-IT" sz="2800" b="1" dirty="0" smtClean="0"/>
          </a:p>
          <a:p>
            <a:r>
              <a:rPr lang="it-IT" sz="2800" b="1" dirty="0" smtClean="0"/>
              <a:t>L’azione è una grandezza quantizzata (“granulare”)</a:t>
            </a:r>
          </a:p>
          <a:p>
            <a:endParaRPr lang="it-IT" sz="2800" b="1" dirty="0" smtClean="0"/>
          </a:p>
          <a:p>
            <a:r>
              <a:rPr lang="it-IT" sz="2800" b="1" dirty="0" smtClean="0"/>
              <a:t>(</a:t>
            </a:r>
            <a:r>
              <a:rPr lang="it-IT" sz="2800" b="1" dirty="0" err="1" smtClean="0"/>
              <a:t>n.b.</a:t>
            </a:r>
            <a:r>
              <a:rPr lang="it-IT" sz="2800" b="1" dirty="0" smtClean="0"/>
              <a:t>: come peraltro la carica elettrica: chissà perché non si </a:t>
            </a:r>
          </a:p>
          <a:p>
            <a:r>
              <a:rPr lang="it-IT" sz="2800" b="1" dirty="0" smtClean="0"/>
              <a:t>usa, in quel caso, la parola misteriosa “quantizzazione”)</a:t>
            </a:r>
          </a:p>
          <a:p>
            <a:endParaRPr lang="it-IT" sz="2800" b="1" dirty="0" smtClean="0"/>
          </a:p>
          <a:p>
            <a:r>
              <a:rPr lang="it-IT" sz="2800" b="1" dirty="0" smtClean="0"/>
              <a:t>La regola fondamentale diventa </a:t>
            </a:r>
            <a:r>
              <a:rPr lang="it-IT" sz="2800" b="1" dirty="0" err="1" smtClean="0"/>
              <a:t>J</a:t>
            </a:r>
            <a:r>
              <a:rPr lang="it-IT" sz="2800" b="1" dirty="0" smtClean="0"/>
              <a:t> = </a:t>
            </a:r>
            <a:r>
              <a:rPr lang="it-IT" sz="2800" b="1" dirty="0" err="1" smtClean="0"/>
              <a:t>nh</a:t>
            </a:r>
            <a:r>
              <a:rPr lang="it-IT" sz="2800" b="1" dirty="0" smtClean="0"/>
              <a:t>, con </a:t>
            </a:r>
            <a:r>
              <a:rPr lang="it-IT" sz="2800" b="1" dirty="0" err="1" smtClean="0"/>
              <a:t>n</a:t>
            </a:r>
            <a:r>
              <a:rPr lang="it-IT" sz="2800" b="1" dirty="0" smtClean="0"/>
              <a:t> intero</a:t>
            </a:r>
          </a:p>
          <a:p>
            <a:endParaRPr lang="it-IT" sz="2400" b="1" dirty="0"/>
          </a:p>
        </p:txBody>
      </p:sp>
    </p:spTree>
    <p:extLst>
      <p:ext uri="{BB962C8B-B14F-4D97-AF65-F5344CB8AC3E}">
        <p14:creationId xmlns:p14="http://schemas.microsoft.com/office/powerpoint/2010/main" val="17156358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317" y="297103"/>
            <a:ext cx="9368370" cy="6124754"/>
          </a:xfrm>
          <a:prstGeom prst="rect">
            <a:avLst/>
          </a:prstGeom>
          <a:noFill/>
        </p:spPr>
        <p:txBody>
          <a:bodyPr wrap="none" rtlCol="0">
            <a:spAutoFit/>
          </a:bodyPr>
          <a:lstStyle/>
          <a:p>
            <a:r>
              <a:rPr lang="it-IT" sz="2800" b="1" dirty="0" smtClean="0"/>
              <a:t>Quando si fanno sentire gli effetti della quantizzazione </a:t>
            </a:r>
          </a:p>
          <a:p>
            <a:r>
              <a:rPr lang="it-IT" sz="2800" b="1" dirty="0" smtClean="0"/>
              <a:t>dell’azione?</a:t>
            </a:r>
          </a:p>
          <a:p>
            <a:endParaRPr lang="it-IT" sz="2800" b="1" dirty="0"/>
          </a:p>
          <a:p>
            <a:r>
              <a:rPr lang="it-IT" sz="2800" b="1" dirty="0" err="1" smtClean="0"/>
              <a:t>J</a:t>
            </a:r>
            <a:r>
              <a:rPr lang="it-IT" sz="2800" b="1" dirty="0" smtClean="0"/>
              <a:t> = </a:t>
            </a:r>
            <a:r>
              <a:rPr lang="it-IT" sz="2800" b="1" dirty="0" err="1" smtClean="0"/>
              <a:t>nh</a:t>
            </a:r>
            <a:r>
              <a:rPr lang="it-IT" sz="2800" b="1" dirty="0" smtClean="0"/>
              <a:t>: quando è </a:t>
            </a:r>
            <a:r>
              <a:rPr lang="it-IT" sz="2800" b="1" dirty="0" err="1" smtClean="0"/>
              <a:t>n</a:t>
            </a:r>
            <a:r>
              <a:rPr lang="it-IT" sz="2800" b="1" dirty="0" smtClean="0"/>
              <a:t> &gt;&gt; 1, la struttura “granulare” non si rivela </a:t>
            </a:r>
          </a:p>
          <a:p>
            <a:r>
              <a:rPr lang="it-IT" sz="2800" b="1" dirty="0" smtClean="0"/>
              <a:t>e sfuma nel continuo della meccanica classica</a:t>
            </a:r>
          </a:p>
          <a:p>
            <a:endParaRPr lang="it-IT" sz="2800" b="1" dirty="0"/>
          </a:p>
          <a:p>
            <a:r>
              <a:rPr lang="it-IT" sz="2800" b="1" dirty="0" smtClean="0"/>
              <a:t>Gli effetti derivanti dalla quantizzazione diventano rilevanti </a:t>
            </a:r>
          </a:p>
          <a:p>
            <a:r>
              <a:rPr lang="it-IT" sz="2800" b="1" dirty="0" smtClean="0"/>
              <a:t>(</a:t>
            </a:r>
            <a:r>
              <a:rPr lang="it-IT" sz="2800" b="1" dirty="0" err="1" smtClean="0"/>
              <a:t>cio</a:t>
            </a:r>
            <a:r>
              <a:rPr lang="fr-FR" sz="2800" b="1" dirty="0" err="1" smtClean="0"/>
              <a:t>è</a:t>
            </a:r>
            <a:r>
              <a:rPr lang="it-IT" sz="2800" b="1" dirty="0" smtClean="0"/>
              <a:t> non trattabili nell’approssimazione classica) quando si </a:t>
            </a:r>
          </a:p>
          <a:p>
            <a:r>
              <a:rPr lang="it-IT" sz="2800" b="1" dirty="0" smtClean="0"/>
              <a:t>ha a che fare con sistemi per cui il valore dell’azione </a:t>
            </a:r>
          </a:p>
          <a:p>
            <a:r>
              <a:rPr lang="it-IT" sz="2800" b="1" dirty="0" smtClean="0"/>
              <a:t>associata al moto è dell’ordine di grandezza di (o non molto </a:t>
            </a:r>
          </a:p>
          <a:p>
            <a:r>
              <a:rPr lang="it-IT" sz="2800" b="1" dirty="0" smtClean="0"/>
              <a:t>superiore a) h</a:t>
            </a:r>
          </a:p>
          <a:p>
            <a:endParaRPr lang="it-IT" sz="2800" b="1" dirty="0"/>
          </a:p>
          <a:p>
            <a:r>
              <a:rPr lang="it-IT" sz="2800" b="1" dirty="0" smtClean="0"/>
              <a:t>Per stimare l’ordine di grandezza dell’azione: </a:t>
            </a:r>
          </a:p>
          <a:p>
            <a:r>
              <a:rPr lang="it-IT" sz="2800" b="1" dirty="0" smtClean="0"/>
              <a:t>azione ≈ massa x velocità caratteristica x lunghezza traiettoria</a:t>
            </a:r>
            <a:endParaRPr lang="it-IT" sz="2800" b="1" dirty="0"/>
          </a:p>
        </p:txBody>
      </p:sp>
    </p:spTree>
    <p:extLst>
      <p:ext uri="{BB962C8B-B14F-4D97-AF65-F5344CB8AC3E}">
        <p14:creationId xmlns:p14="http://schemas.microsoft.com/office/powerpoint/2010/main" val="3319038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Werner Heisenber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343" y="772946"/>
            <a:ext cx="3089657" cy="3777638"/>
          </a:xfrm>
          <a:prstGeom prst="rect">
            <a:avLst/>
          </a:prstGeom>
        </p:spPr>
      </p:pic>
      <p:pic>
        <p:nvPicPr>
          <p:cNvPr id="3" name="Immagine 2" descr="Louis de Brogli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2946"/>
            <a:ext cx="2644346" cy="3777638"/>
          </a:xfrm>
          <a:prstGeom prst="rect">
            <a:avLst/>
          </a:prstGeom>
        </p:spPr>
      </p:pic>
      <p:pic>
        <p:nvPicPr>
          <p:cNvPr id="4" name="Immagine 3" descr="Erwin Schroding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056" y="621765"/>
            <a:ext cx="3113861" cy="4022071"/>
          </a:xfrm>
          <a:prstGeom prst="rect">
            <a:avLst/>
          </a:prstGeom>
        </p:spPr>
      </p:pic>
      <p:sp>
        <p:nvSpPr>
          <p:cNvPr id="5" name="CasellaDiTesto 4"/>
          <p:cNvSpPr txBox="1"/>
          <p:nvPr/>
        </p:nvSpPr>
        <p:spPr>
          <a:xfrm>
            <a:off x="120964" y="4838911"/>
            <a:ext cx="9212778" cy="523220"/>
          </a:xfrm>
          <a:prstGeom prst="rect">
            <a:avLst/>
          </a:prstGeom>
          <a:noFill/>
        </p:spPr>
        <p:txBody>
          <a:bodyPr wrap="none" rtlCol="0">
            <a:spAutoFit/>
          </a:bodyPr>
          <a:lstStyle/>
          <a:p>
            <a:r>
              <a:rPr lang="it-IT" sz="2800" b="1" dirty="0" smtClean="0"/>
              <a:t>Louis de Broglie      Erwin </a:t>
            </a:r>
            <a:r>
              <a:rPr lang="it-IT" sz="2800" b="1" dirty="0" err="1" smtClean="0"/>
              <a:t>Schrödinger</a:t>
            </a:r>
            <a:r>
              <a:rPr lang="it-IT" sz="2800" b="1" dirty="0" smtClean="0"/>
              <a:t>     </a:t>
            </a:r>
            <a:r>
              <a:rPr lang="it-IT" sz="2800" b="1" dirty="0" err="1" smtClean="0"/>
              <a:t>Werner</a:t>
            </a:r>
            <a:r>
              <a:rPr lang="it-IT" sz="2800" b="1" dirty="0" smtClean="0"/>
              <a:t> </a:t>
            </a:r>
            <a:r>
              <a:rPr lang="it-IT" sz="2800" b="1" dirty="0" err="1" smtClean="0"/>
              <a:t>Heisenberg</a:t>
            </a:r>
            <a:r>
              <a:rPr lang="it-IT" sz="2800" b="1" dirty="0" smtClean="0"/>
              <a:t> </a:t>
            </a:r>
            <a:endParaRPr lang="it-IT" sz="2800" b="1" dirty="0"/>
          </a:p>
        </p:txBody>
      </p:sp>
    </p:spTree>
    <p:extLst>
      <p:ext uri="{BB962C8B-B14F-4D97-AF65-F5344CB8AC3E}">
        <p14:creationId xmlns:p14="http://schemas.microsoft.com/office/powerpoint/2010/main" val="19137089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1303" y="307293"/>
            <a:ext cx="8505303" cy="1569660"/>
          </a:xfrm>
          <a:prstGeom prst="rect">
            <a:avLst/>
          </a:prstGeom>
          <a:noFill/>
        </p:spPr>
        <p:txBody>
          <a:bodyPr wrap="none" rtlCol="0">
            <a:spAutoFit/>
          </a:bodyPr>
          <a:lstStyle/>
          <a:p>
            <a:r>
              <a:rPr lang="it-IT" sz="2400" b="1" dirty="0" smtClean="0"/>
              <a:t>Qualche esempio istruttivo</a:t>
            </a:r>
          </a:p>
          <a:p>
            <a:endParaRPr lang="it-IT" sz="2400" b="1" dirty="0"/>
          </a:p>
          <a:p>
            <a:r>
              <a:rPr lang="it-IT" sz="2400" b="1" dirty="0" smtClean="0"/>
              <a:t>Terra intorno al Sole:  </a:t>
            </a:r>
            <a:r>
              <a:rPr lang="it-IT" sz="2400" b="1" dirty="0" err="1" smtClean="0"/>
              <a:t>J</a:t>
            </a:r>
            <a:r>
              <a:rPr lang="it-IT" sz="2400" b="1" dirty="0" smtClean="0"/>
              <a:t> ≈ 10</a:t>
            </a:r>
            <a:r>
              <a:rPr lang="it-IT" sz="2400" b="1" baseline="30000" dirty="0" smtClean="0"/>
              <a:t>24</a:t>
            </a:r>
            <a:r>
              <a:rPr lang="it-IT" sz="2400" b="1" dirty="0" smtClean="0"/>
              <a:t> kg 10</a:t>
            </a:r>
            <a:r>
              <a:rPr lang="it-IT" sz="2400" b="1" baseline="30000" dirty="0" smtClean="0"/>
              <a:t>11</a:t>
            </a:r>
            <a:r>
              <a:rPr lang="it-IT" sz="2400" b="1" dirty="0" smtClean="0"/>
              <a:t> m 10</a:t>
            </a:r>
            <a:r>
              <a:rPr lang="it-IT" sz="2400" b="1" baseline="30000" dirty="0" smtClean="0"/>
              <a:t>4</a:t>
            </a:r>
            <a:r>
              <a:rPr lang="it-IT" sz="2400" b="1" dirty="0" smtClean="0"/>
              <a:t> m/</a:t>
            </a:r>
            <a:r>
              <a:rPr lang="it-IT" sz="2400" b="1" dirty="0" err="1" smtClean="0"/>
              <a:t>s</a:t>
            </a:r>
            <a:r>
              <a:rPr lang="it-IT" sz="2400" b="1" dirty="0" smtClean="0"/>
              <a:t> ≈ 10</a:t>
            </a:r>
            <a:r>
              <a:rPr lang="it-IT" sz="2400" b="1" baseline="30000" dirty="0" smtClean="0"/>
              <a:t>39</a:t>
            </a:r>
            <a:r>
              <a:rPr lang="it-IT" sz="2400" b="1" dirty="0" smtClean="0"/>
              <a:t> </a:t>
            </a:r>
            <a:r>
              <a:rPr lang="it-IT" sz="2400" b="1" dirty="0" err="1" smtClean="0"/>
              <a:t>j</a:t>
            </a:r>
            <a:r>
              <a:rPr lang="it-IT" sz="2400" b="1" dirty="0" smtClean="0"/>
              <a:t> </a:t>
            </a:r>
            <a:r>
              <a:rPr lang="it-IT" sz="2400" b="1" dirty="0" err="1" smtClean="0"/>
              <a:t>s</a:t>
            </a:r>
            <a:r>
              <a:rPr lang="it-IT" sz="2400" b="1" dirty="0" smtClean="0"/>
              <a:t> &gt;&gt;&gt;&gt; h ! </a:t>
            </a:r>
          </a:p>
          <a:p>
            <a:endParaRPr lang="it-IT" sz="2400" b="1" dirty="0"/>
          </a:p>
        </p:txBody>
      </p:sp>
    </p:spTree>
    <p:extLst>
      <p:ext uri="{BB962C8B-B14F-4D97-AF65-F5344CB8AC3E}">
        <p14:creationId xmlns:p14="http://schemas.microsoft.com/office/powerpoint/2010/main" val="3760279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1303" y="307293"/>
            <a:ext cx="8505303" cy="2308324"/>
          </a:xfrm>
          <a:prstGeom prst="rect">
            <a:avLst/>
          </a:prstGeom>
          <a:noFill/>
        </p:spPr>
        <p:txBody>
          <a:bodyPr wrap="none" rtlCol="0">
            <a:spAutoFit/>
          </a:bodyPr>
          <a:lstStyle/>
          <a:p>
            <a:r>
              <a:rPr lang="it-IT" sz="2400" b="1" dirty="0" smtClean="0"/>
              <a:t>Qualche esempio istruttivo</a:t>
            </a:r>
          </a:p>
          <a:p>
            <a:endParaRPr lang="it-IT" sz="2400" b="1" dirty="0"/>
          </a:p>
          <a:p>
            <a:r>
              <a:rPr lang="it-IT" sz="2400" b="1" dirty="0" smtClean="0"/>
              <a:t>Terra intorno al Sole:  </a:t>
            </a:r>
            <a:r>
              <a:rPr lang="it-IT" sz="2400" b="1" dirty="0" err="1" smtClean="0"/>
              <a:t>J</a:t>
            </a:r>
            <a:r>
              <a:rPr lang="it-IT" sz="2400" b="1" dirty="0" smtClean="0"/>
              <a:t> ≈ 10</a:t>
            </a:r>
            <a:r>
              <a:rPr lang="it-IT" sz="2400" b="1" baseline="30000" dirty="0" smtClean="0"/>
              <a:t>24</a:t>
            </a:r>
            <a:r>
              <a:rPr lang="it-IT" sz="2400" b="1" dirty="0" smtClean="0"/>
              <a:t> kg 10</a:t>
            </a:r>
            <a:r>
              <a:rPr lang="it-IT" sz="2400" b="1" baseline="30000" dirty="0" smtClean="0"/>
              <a:t>11</a:t>
            </a:r>
            <a:r>
              <a:rPr lang="it-IT" sz="2400" b="1" dirty="0" smtClean="0"/>
              <a:t> m 10</a:t>
            </a:r>
            <a:r>
              <a:rPr lang="it-IT" sz="2400" b="1" baseline="30000" dirty="0" smtClean="0"/>
              <a:t>4</a:t>
            </a:r>
            <a:r>
              <a:rPr lang="it-IT" sz="2400" b="1" dirty="0" smtClean="0"/>
              <a:t> m/</a:t>
            </a:r>
            <a:r>
              <a:rPr lang="it-IT" sz="2400" b="1" dirty="0" err="1" smtClean="0"/>
              <a:t>s</a:t>
            </a:r>
            <a:r>
              <a:rPr lang="it-IT" sz="2400" b="1" dirty="0" smtClean="0"/>
              <a:t> ≈ 10</a:t>
            </a:r>
            <a:r>
              <a:rPr lang="it-IT" sz="2400" b="1" baseline="30000" dirty="0" smtClean="0"/>
              <a:t>39</a:t>
            </a:r>
            <a:r>
              <a:rPr lang="it-IT" sz="2400" b="1" dirty="0" smtClean="0"/>
              <a:t> </a:t>
            </a:r>
            <a:r>
              <a:rPr lang="it-IT" sz="2400" b="1" dirty="0" err="1" smtClean="0"/>
              <a:t>j</a:t>
            </a:r>
            <a:r>
              <a:rPr lang="it-IT" sz="2400" b="1" dirty="0" smtClean="0"/>
              <a:t> </a:t>
            </a:r>
            <a:r>
              <a:rPr lang="it-IT" sz="2400" b="1" dirty="0" err="1" smtClean="0"/>
              <a:t>s</a:t>
            </a:r>
            <a:r>
              <a:rPr lang="it-IT" sz="2400" b="1" dirty="0" smtClean="0"/>
              <a:t> &gt;&gt;&gt;&gt; h ! </a:t>
            </a:r>
          </a:p>
          <a:p>
            <a:endParaRPr lang="it-IT" sz="2400" b="1" dirty="0"/>
          </a:p>
          <a:p>
            <a:r>
              <a:rPr lang="it-IT" sz="2400" b="1" dirty="0" smtClean="0"/>
              <a:t>Pallina da ping-pong: </a:t>
            </a:r>
            <a:r>
              <a:rPr lang="it-IT" sz="2400" b="1" dirty="0" err="1" smtClean="0"/>
              <a:t>J</a:t>
            </a:r>
            <a:r>
              <a:rPr lang="it-IT" sz="2400" b="1" dirty="0" smtClean="0"/>
              <a:t> ≈ 10</a:t>
            </a:r>
            <a:r>
              <a:rPr lang="it-IT" sz="2400" b="1" baseline="30000" dirty="0" smtClean="0"/>
              <a:t>-2 </a:t>
            </a:r>
            <a:r>
              <a:rPr lang="it-IT" sz="2400" b="1" dirty="0" smtClean="0"/>
              <a:t>kg 1 m 10 m/</a:t>
            </a:r>
            <a:r>
              <a:rPr lang="it-IT" sz="2400" b="1" dirty="0" err="1" smtClean="0"/>
              <a:t>s</a:t>
            </a:r>
            <a:r>
              <a:rPr lang="it-IT" sz="2400" b="1" dirty="0" smtClean="0"/>
              <a:t> </a:t>
            </a:r>
            <a:r>
              <a:rPr lang="it-IT" sz="2400" b="1" dirty="0"/>
              <a:t>≈</a:t>
            </a:r>
            <a:r>
              <a:rPr lang="it-IT" sz="2400" b="1" dirty="0" smtClean="0"/>
              <a:t> 10</a:t>
            </a:r>
            <a:r>
              <a:rPr lang="it-IT" sz="2400" b="1" baseline="30000" dirty="0" smtClean="0"/>
              <a:t>-1 </a:t>
            </a:r>
            <a:r>
              <a:rPr lang="it-IT" sz="2400" b="1" dirty="0" err="1" smtClean="0"/>
              <a:t>j</a:t>
            </a:r>
            <a:r>
              <a:rPr lang="it-IT" sz="2400" b="1" dirty="0" smtClean="0"/>
              <a:t> </a:t>
            </a:r>
            <a:r>
              <a:rPr lang="it-IT" sz="2400" b="1" dirty="0" err="1" smtClean="0"/>
              <a:t>s</a:t>
            </a:r>
            <a:r>
              <a:rPr lang="it-IT" sz="2400" b="1" dirty="0" smtClean="0"/>
              <a:t> &gt;&gt; h</a:t>
            </a:r>
          </a:p>
          <a:p>
            <a:endParaRPr lang="it-IT" sz="2400" b="1" dirty="0"/>
          </a:p>
        </p:txBody>
      </p:sp>
    </p:spTree>
    <p:extLst>
      <p:ext uri="{BB962C8B-B14F-4D97-AF65-F5344CB8AC3E}">
        <p14:creationId xmlns:p14="http://schemas.microsoft.com/office/powerpoint/2010/main" val="35481852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1303" y="307293"/>
            <a:ext cx="8505303" cy="4524315"/>
          </a:xfrm>
          <a:prstGeom prst="rect">
            <a:avLst/>
          </a:prstGeom>
          <a:noFill/>
        </p:spPr>
        <p:txBody>
          <a:bodyPr wrap="none" rtlCol="0">
            <a:spAutoFit/>
          </a:bodyPr>
          <a:lstStyle/>
          <a:p>
            <a:r>
              <a:rPr lang="it-IT" sz="2400" b="1" dirty="0" smtClean="0"/>
              <a:t>Qualche esempio istruttivo</a:t>
            </a:r>
          </a:p>
          <a:p>
            <a:endParaRPr lang="it-IT" sz="2400" b="1" dirty="0"/>
          </a:p>
          <a:p>
            <a:r>
              <a:rPr lang="it-IT" sz="2400" b="1" dirty="0" smtClean="0"/>
              <a:t>Terra intorno al Sole:  </a:t>
            </a:r>
            <a:r>
              <a:rPr lang="it-IT" sz="2400" b="1" dirty="0" err="1" smtClean="0"/>
              <a:t>J</a:t>
            </a:r>
            <a:r>
              <a:rPr lang="it-IT" sz="2400" b="1" dirty="0" smtClean="0"/>
              <a:t> ≈ 10</a:t>
            </a:r>
            <a:r>
              <a:rPr lang="it-IT" sz="2400" b="1" baseline="30000" dirty="0" smtClean="0"/>
              <a:t>24</a:t>
            </a:r>
            <a:r>
              <a:rPr lang="it-IT" sz="2400" b="1" dirty="0" smtClean="0"/>
              <a:t> kg 10</a:t>
            </a:r>
            <a:r>
              <a:rPr lang="it-IT" sz="2400" b="1" baseline="30000" dirty="0" smtClean="0"/>
              <a:t>11</a:t>
            </a:r>
            <a:r>
              <a:rPr lang="it-IT" sz="2400" b="1" dirty="0" smtClean="0"/>
              <a:t> m 10</a:t>
            </a:r>
            <a:r>
              <a:rPr lang="it-IT" sz="2400" b="1" baseline="30000" dirty="0" smtClean="0"/>
              <a:t>4</a:t>
            </a:r>
            <a:r>
              <a:rPr lang="it-IT" sz="2400" b="1" dirty="0" smtClean="0"/>
              <a:t> m/</a:t>
            </a:r>
            <a:r>
              <a:rPr lang="it-IT" sz="2400" b="1" dirty="0" err="1" smtClean="0"/>
              <a:t>s</a:t>
            </a:r>
            <a:r>
              <a:rPr lang="it-IT" sz="2400" b="1" dirty="0" smtClean="0"/>
              <a:t> ≈ 10</a:t>
            </a:r>
            <a:r>
              <a:rPr lang="it-IT" sz="2400" b="1" baseline="30000" dirty="0" smtClean="0"/>
              <a:t>39</a:t>
            </a:r>
            <a:r>
              <a:rPr lang="it-IT" sz="2400" b="1" dirty="0" smtClean="0"/>
              <a:t> </a:t>
            </a:r>
            <a:r>
              <a:rPr lang="it-IT" sz="2400" b="1" dirty="0" err="1" smtClean="0"/>
              <a:t>j</a:t>
            </a:r>
            <a:r>
              <a:rPr lang="it-IT" sz="2400" b="1" dirty="0" smtClean="0"/>
              <a:t> </a:t>
            </a:r>
            <a:r>
              <a:rPr lang="it-IT" sz="2400" b="1" dirty="0" err="1" smtClean="0"/>
              <a:t>s</a:t>
            </a:r>
            <a:r>
              <a:rPr lang="it-IT" sz="2400" b="1" dirty="0" smtClean="0"/>
              <a:t> &gt;&gt;&gt;&gt; h ! </a:t>
            </a:r>
          </a:p>
          <a:p>
            <a:endParaRPr lang="it-IT" sz="2400" b="1" dirty="0"/>
          </a:p>
          <a:p>
            <a:r>
              <a:rPr lang="it-IT" sz="2400" b="1" dirty="0" smtClean="0"/>
              <a:t>Pallina da ping-pong: </a:t>
            </a:r>
            <a:r>
              <a:rPr lang="it-IT" sz="2400" b="1" dirty="0" err="1" smtClean="0"/>
              <a:t>J</a:t>
            </a:r>
            <a:r>
              <a:rPr lang="it-IT" sz="2400" b="1" dirty="0" smtClean="0"/>
              <a:t> ≈ 10</a:t>
            </a:r>
            <a:r>
              <a:rPr lang="it-IT" sz="2400" b="1" baseline="30000" dirty="0" smtClean="0"/>
              <a:t>-2 </a:t>
            </a:r>
            <a:r>
              <a:rPr lang="it-IT" sz="2400" b="1" dirty="0" smtClean="0"/>
              <a:t>kg 1 m 10 m/</a:t>
            </a:r>
            <a:r>
              <a:rPr lang="it-IT" sz="2400" b="1" dirty="0" err="1" smtClean="0"/>
              <a:t>s</a:t>
            </a:r>
            <a:r>
              <a:rPr lang="it-IT" sz="2400" b="1" dirty="0" smtClean="0"/>
              <a:t> </a:t>
            </a:r>
            <a:r>
              <a:rPr lang="it-IT" sz="2400" b="1" dirty="0"/>
              <a:t>≈</a:t>
            </a:r>
            <a:r>
              <a:rPr lang="it-IT" sz="2400" b="1" dirty="0" smtClean="0"/>
              <a:t> 10</a:t>
            </a:r>
            <a:r>
              <a:rPr lang="it-IT" sz="2400" b="1" baseline="30000" dirty="0" smtClean="0"/>
              <a:t>-1 </a:t>
            </a:r>
            <a:r>
              <a:rPr lang="it-IT" sz="2400" b="1" dirty="0" err="1" smtClean="0"/>
              <a:t>j</a:t>
            </a:r>
            <a:r>
              <a:rPr lang="it-IT" sz="2400" b="1" dirty="0" smtClean="0"/>
              <a:t> </a:t>
            </a:r>
            <a:r>
              <a:rPr lang="it-IT" sz="2400" b="1" dirty="0" err="1" smtClean="0"/>
              <a:t>s</a:t>
            </a:r>
            <a:r>
              <a:rPr lang="it-IT" sz="2400" b="1" dirty="0" smtClean="0"/>
              <a:t> &gt;&gt; h</a:t>
            </a:r>
          </a:p>
          <a:p>
            <a:endParaRPr lang="it-IT" sz="2400" b="1" dirty="0"/>
          </a:p>
          <a:p>
            <a:r>
              <a:rPr lang="it-IT" sz="2400" b="1" dirty="0" smtClean="0"/>
              <a:t>Molecola di gas a 300 K: </a:t>
            </a:r>
            <a:r>
              <a:rPr lang="it-IT" sz="2400" b="1" dirty="0" err="1" smtClean="0"/>
              <a:t>J</a:t>
            </a:r>
            <a:r>
              <a:rPr lang="it-IT" sz="2400" b="1" dirty="0" smtClean="0"/>
              <a:t> ≈ 10</a:t>
            </a:r>
            <a:r>
              <a:rPr lang="it-IT" sz="2400" b="1" baseline="30000" dirty="0" smtClean="0"/>
              <a:t>-26 </a:t>
            </a:r>
            <a:r>
              <a:rPr lang="it-IT" sz="2400" b="1" dirty="0" smtClean="0"/>
              <a:t>kg 10</a:t>
            </a:r>
            <a:r>
              <a:rPr lang="it-IT" sz="2400" b="1" baseline="30000" dirty="0" smtClean="0"/>
              <a:t>-8 </a:t>
            </a:r>
            <a:r>
              <a:rPr lang="it-IT" sz="2400" b="1" dirty="0" smtClean="0"/>
              <a:t>m 10</a:t>
            </a:r>
            <a:r>
              <a:rPr lang="it-IT" sz="2400" b="1" baseline="30000" dirty="0" smtClean="0"/>
              <a:t>2</a:t>
            </a:r>
            <a:r>
              <a:rPr lang="it-IT" sz="2400" b="1" dirty="0" smtClean="0"/>
              <a:t> m/</a:t>
            </a:r>
            <a:r>
              <a:rPr lang="it-IT" sz="2400" b="1" dirty="0" err="1" smtClean="0"/>
              <a:t>s</a:t>
            </a:r>
            <a:r>
              <a:rPr lang="it-IT" sz="2400" b="1" dirty="0" smtClean="0"/>
              <a:t> ≈ 10</a:t>
            </a:r>
            <a:r>
              <a:rPr lang="it-IT" sz="2400" b="1" baseline="30000" dirty="0" smtClean="0"/>
              <a:t>-32 </a:t>
            </a:r>
            <a:r>
              <a:rPr lang="it-IT" sz="2400" b="1" dirty="0" err="1" smtClean="0"/>
              <a:t>j</a:t>
            </a:r>
            <a:r>
              <a:rPr lang="it-IT" sz="2400" b="1" dirty="0" smtClean="0"/>
              <a:t> </a:t>
            </a:r>
            <a:r>
              <a:rPr lang="it-IT" sz="2400" b="1" dirty="0" err="1" smtClean="0"/>
              <a:t>s</a:t>
            </a:r>
            <a:r>
              <a:rPr lang="it-IT" sz="2400" b="1" dirty="0" smtClean="0"/>
              <a:t> &gt; h </a:t>
            </a:r>
          </a:p>
          <a:p>
            <a:r>
              <a:rPr lang="it-IT" sz="2400" b="1" dirty="0" smtClean="0"/>
              <a:t>(siamo al limite di ciò che si può ancora trattare classicamente: </a:t>
            </a:r>
          </a:p>
          <a:p>
            <a:r>
              <a:rPr lang="it-IT" sz="2400" b="1" dirty="0" smtClean="0"/>
              <a:t>basta abbassare un po’ la velocità – </a:t>
            </a:r>
            <a:r>
              <a:rPr lang="it-IT" sz="2400" b="1" dirty="0" err="1" smtClean="0"/>
              <a:t>cio</a:t>
            </a:r>
            <a:r>
              <a:rPr lang="fr-FR" sz="2400" b="1" dirty="0" err="1" smtClean="0"/>
              <a:t>è</a:t>
            </a:r>
            <a:r>
              <a:rPr lang="it-IT" sz="2400" b="1" dirty="0" smtClean="0"/>
              <a:t> la temperatura – o il  </a:t>
            </a:r>
          </a:p>
          <a:p>
            <a:r>
              <a:rPr lang="it-IT" sz="2400" b="1" dirty="0"/>
              <a:t>c</a:t>
            </a:r>
            <a:r>
              <a:rPr lang="it-IT" sz="2400" b="1" dirty="0" smtClean="0"/>
              <a:t>ammino libero medio – </a:t>
            </a:r>
            <a:r>
              <a:rPr lang="it-IT" sz="2400" b="1" dirty="0" err="1" smtClean="0"/>
              <a:t>cio</a:t>
            </a:r>
            <a:r>
              <a:rPr lang="fr-FR" sz="2400" b="1" dirty="0" err="1" smtClean="0"/>
              <a:t>è</a:t>
            </a:r>
            <a:r>
              <a:rPr lang="it-IT" sz="2400" b="1" dirty="0" smtClean="0"/>
              <a:t> la densità – e compaiono gli effetti</a:t>
            </a:r>
          </a:p>
          <a:p>
            <a:r>
              <a:rPr lang="it-IT" sz="2400" b="1" dirty="0"/>
              <a:t>q</a:t>
            </a:r>
            <a:r>
              <a:rPr lang="it-IT" sz="2400" b="1" dirty="0" smtClean="0"/>
              <a:t>uantistici (calori specifici </a:t>
            </a:r>
            <a:r>
              <a:rPr lang="it-IT" sz="2400" b="1" dirty="0" err="1" smtClean="0"/>
              <a:t>etc</a:t>
            </a:r>
            <a:r>
              <a:rPr lang="it-IT" sz="2400" b="1" dirty="0" smtClean="0"/>
              <a:t>…)</a:t>
            </a:r>
          </a:p>
          <a:p>
            <a:endParaRPr lang="it-IT" sz="2400" b="1" dirty="0"/>
          </a:p>
        </p:txBody>
      </p:sp>
    </p:spTree>
    <p:extLst>
      <p:ext uri="{BB962C8B-B14F-4D97-AF65-F5344CB8AC3E}">
        <p14:creationId xmlns:p14="http://schemas.microsoft.com/office/powerpoint/2010/main" val="35015878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1303" y="307293"/>
            <a:ext cx="8907907" cy="6001642"/>
          </a:xfrm>
          <a:prstGeom prst="rect">
            <a:avLst/>
          </a:prstGeom>
          <a:noFill/>
        </p:spPr>
        <p:txBody>
          <a:bodyPr wrap="none" rtlCol="0">
            <a:spAutoFit/>
          </a:bodyPr>
          <a:lstStyle/>
          <a:p>
            <a:r>
              <a:rPr lang="it-IT" sz="2400" b="1" dirty="0" smtClean="0"/>
              <a:t>Qualche esempio istruttivo</a:t>
            </a:r>
          </a:p>
          <a:p>
            <a:endParaRPr lang="it-IT" sz="2400" b="1" dirty="0"/>
          </a:p>
          <a:p>
            <a:r>
              <a:rPr lang="it-IT" sz="2400" b="1" dirty="0" smtClean="0"/>
              <a:t>Terra intorno al Sole:  </a:t>
            </a:r>
            <a:r>
              <a:rPr lang="it-IT" sz="2400" b="1" dirty="0" err="1" smtClean="0"/>
              <a:t>J</a:t>
            </a:r>
            <a:r>
              <a:rPr lang="it-IT" sz="2400" b="1" dirty="0" smtClean="0"/>
              <a:t> ≈ 10</a:t>
            </a:r>
            <a:r>
              <a:rPr lang="it-IT" sz="2400" b="1" baseline="30000" dirty="0" smtClean="0"/>
              <a:t>24</a:t>
            </a:r>
            <a:r>
              <a:rPr lang="it-IT" sz="2400" b="1" dirty="0" smtClean="0"/>
              <a:t> kg 10</a:t>
            </a:r>
            <a:r>
              <a:rPr lang="it-IT" sz="2400" b="1" baseline="30000" dirty="0" smtClean="0"/>
              <a:t>11</a:t>
            </a:r>
            <a:r>
              <a:rPr lang="it-IT" sz="2400" b="1" dirty="0" smtClean="0"/>
              <a:t> m 10</a:t>
            </a:r>
            <a:r>
              <a:rPr lang="it-IT" sz="2400" b="1" baseline="30000" dirty="0" smtClean="0"/>
              <a:t>4</a:t>
            </a:r>
            <a:r>
              <a:rPr lang="it-IT" sz="2400" b="1" dirty="0" smtClean="0"/>
              <a:t> m/</a:t>
            </a:r>
            <a:r>
              <a:rPr lang="it-IT" sz="2400" b="1" dirty="0" err="1" smtClean="0"/>
              <a:t>s</a:t>
            </a:r>
            <a:r>
              <a:rPr lang="it-IT" sz="2400" b="1" dirty="0" smtClean="0"/>
              <a:t> ≈ 10</a:t>
            </a:r>
            <a:r>
              <a:rPr lang="it-IT" sz="2400" b="1" baseline="30000" dirty="0" smtClean="0"/>
              <a:t>39</a:t>
            </a:r>
            <a:r>
              <a:rPr lang="it-IT" sz="2400" b="1" dirty="0" smtClean="0"/>
              <a:t> </a:t>
            </a:r>
            <a:r>
              <a:rPr lang="it-IT" sz="2400" b="1" dirty="0" err="1" smtClean="0"/>
              <a:t>j</a:t>
            </a:r>
            <a:r>
              <a:rPr lang="it-IT" sz="2400" b="1" dirty="0" smtClean="0"/>
              <a:t> </a:t>
            </a:r>
            <a:r>
              <a:rPr lang="it-IT" sz="2400" b="1" dirty="0" err="1" smtClean="0"/>
              <a:t>s</a:t>
            </a:r>
            <a:r>
              <a:rPr lang="it-IT" sz="2400" b="1" dirty="0" smtClean="0"/>
              <a:t> &gt;&gt;&gt;&gt; h ! </a:t>
            </a:r>
          </a:p>
          <a:p>
            <a:endParaRPr lang="it-IT" sz="2400" b="1" dirty="0"/>
          </a:p>
          <a:p>
            <a:r>
              <a:rPr lang="it-IT" sz="2400" b="1" dirty="0" smtClean="0"/>
              <a:t>Pallina da ping-pong: </a:t>
            </a:r>
            <a:r>
              <a:rPr lang="it-IT" sz="2400" b="1" dirty="0" err="1" smtClean="0"/>
              <a:t>J</a:t>
            </a:r>
            <a:r>
              <a:rPr lang="it-IT" sz="2400" b="1" dirty="0" smtClean="0"/>
              <a:t> ≈ 10</a:t>
            </a:r>
            <a:r>
              <a:rPr lang="it-IT" sz="2400" b="1" baseline="30000" dirty="0" smtClean="0"/>
              <a:t>-2 </a:t>
            </a:r>
            <a:r>
              <a:rPr lang="it-IT" sz="2400" b="1" dirty="0" smtClean="0"/>
              <a:t>kg 1 m 10 m/</a:t>
            </a:r>
            <a:r>
              <a:rPr lang="it-IT" sz="2400" b="1" dirty="0" err="1" smtClean="0"/>
              <a:t>s</a:t>
            </a:r>
            <a:r>
              <a:rPr lang="it-IT" sz="2400" b="1" dirty="0" smtClean="0"/>
              <a:t> </a:t>
            </a:r>
            <a:r>
              <a:rPr lang="it-IT" sz="2400" b="1" dirty="0"/>
              <a:t>≈</a:t>
            </a:r>
            <a:r>
              <a:rPr lang="it-IT" sz="2400" b="1" dirty="0" smtClean="0"/>
              <a:t> 10</a:t>
            </a:r>
            <a:r>
              <a:rPr lang="it-IT" sz="2400" b="1" baseline="30000" dirty="0" smtClean="0"/>
              <a:t>-1 </a:t>
            </a:r>
            <a:r>
              <a:rPr lang="it-IT" sz="2400" b="1" dirty="0" err="1" smtClean="0"/>
              <a:t>j</a:t>
            </a:r>
            <a:r>
              <a:rPr lang="it-IT" sz="2400" b="1" dirty="0" smtClean="0"/>
              <a:t> </a:t>
            </a:r>
            <a:r>
              <a:rPr lang="it-IT" sz="2400" b="1" dirty="0" err="1" smtClean="0"/>
              <a:t>s</a:t>
            </a:r>
            <a:r>
              <a:rPr lang="it-IT" sz="2400" b="1" dirty="0" smtClean="0"/>
              <a:t> &gt;&gt; h</a:t>
            </a:r>
          </a:p>
          <a:p>
            <a:endParaRPr lang="it-IT" sz="2400" b="1" dirty="0"/>
          </a:p>
          <a:p>
            <a:r>
              <a:rPr lang="it-IT" sz="2400" b="1" dirty="0" smtClean="0"/>
              <a:t>Molecola di gas a 300 K: </a:t>
            </a:r>
            <a:r>
              <a:rPr lang="it-IT" sz="2400" b="1" dirty="0" err="1" smtClean="0"/>
              <a:t>J</a:t>
            </a:r>
            <a:r>
              <a:rPr lang="it-IT" sz="2400" b="1" dirty="0" smtClean="0"/>
              <a:t> ≈ 10</a:t>
            </a:r>
            <a:r>
              <a:rPr lang="it-IT" sz="2400" b="1" baseline="30000" dirty="0" smtClean="0"/>
              <a:t>-26 </a:t>
            </a:r>
            <a:r>
              <a:rPr lang="it-IT" sz="2400" b="1" dirty="0" smtClean="0"/>
              <a:t>kg 10</a:t>
            </a:r>
            <a:r>
              <a:rPr lang="it-IT" sz="2400" b="1" baseline="30000" dirty="0" smtClean="0"/>
              <a:t>-8 </a:t>
            </a:r>
            <a:r>
              <a:rPr lang="it-IT" sz="2400" b="1" dirty="0" smtClean="0"/>
              <a:t>m 10</a:t>
            </a:r>
            <a:r>
              <a:rPr lang="it-IT" sz="2400" b="1" baseline="30000" dirty="0" smtClean="0"/>
              <a:t>2</a:t>
            </a:r>
            <a:r>
              <a:rPr lang="it-IT" sz="2400" b="1" dirty="0" smtClean="0"/>
              <a:t> m/</a:t>
            </a:r>
            <a:r>
              <a:rPr lang="it-IT" sz="2400" b="1" dirty="0" err="1" smtClean="0"/>
              <a:t>s</a:t>
            </a:r>
            <a:r>
              <a:rPr lang="it-IT" sz="2400" b="1" dirty="0" smtClean="0"/>
              <a:t> ≈ 10</a:t>
            </a:r>
            <a:r>
              <a:rPr lang="it-IT" sz="2400" b="1" baseline="30000" dirty="0" smtClean="0"/>
              <a:t>-32 </a:t>
            </a:r>
            <a:r>
              <a:rPr lang="it-IT" sz="2400" b="1" dirty="0" err="1" smtClean="0"/>
              <a:t>j</a:t>
            </a:r>
            <a:r>
              <a:rPr lang="it-IT" sz="2400" b="1" dirty="0" smtClean="0"/>
              <a:t> </a:t>
            </a:r>
            <a:r>
              <a:rPr lang="it-IT" sz="2400" b="1" dirty="0" err="1" smtClean="0"/>
              <a:t>s</a:t>
            </a:r>
            <a:r>
              <a:rPr lang="it-IT" sz="2400" b="1" dirty="0" smtClean="0"/>
              <a:t> &gt; h </a:t>
            </a:r>
          </a:p>
          <a:p>
            <a:r>
              <a:rPr lang="it-IT" sz="2400" b="1" dirty="0" smtClean="0"/>
              <a:t>(siamo al limite di ciò che si può ancora trattare classicamente: </a:t>
            </a:r>
          </a:p>
          <a:p>
            <a:r>
              <a:rPr lang="it-IT" sz="2400" b="1" dirty="0" smtClean="0"/>
              <a:t>basta abbassare un po’ la velocità – </a:t>
            </a:r>
            <a:r>
              <a:rPr lang="it-IT" sz="2400" b="1" dirty="0" err="1" smtClean="0"/>
              <a:t>cio</a:t>
            </a:r>
            <a:r>
              <a:rPr lang="fr-FR" sz="2400" b="1" dirty="0" err="1" smtClean="0"/>
              <a:t>è</a:t>
            </a:r>
            <a:r>
              <a:rPr lang="it-IT" sz="2400" b="1" dirty="0" smtClean="0"/>
              <a:t> la temperatura – o il  </a:t>
            </a:r>
          </a:p>
          <a:p>
            <a:r>
              <a:rPr lang="it-IT" sz="2400" b="1" dirty="0"/>
              <a:t>c</a:t>
            </a:r>
            <a:r>
              <a:rPr lang="it-IT" sz="2400" b="1" dirty="0" smtClean="0"/>
              <a:t>ammino libero medio – </a:t>
            </a:r>
            <a:r>
              <a:rPr lang="it-IT" sz="2400" b="1" dirty="0" err="1" smtClean="0"/>
              <a:t>cio</a:t>
            </a:r>
            <a:r>
              <a:rPr lang="fr-FR" sz="2400" b="1" dirty="0" err="1" smtClean="0"/>
              <a:t>è</a:t>
            </a:r>
            <a:r>
              <a:rPr lang="it-IT" sz="2400" b="1" dirty="0" smtClean="0"/>
              <a:t> la densità – e compaiono gli effetti</a:t>
            </a:r>
          </a:p>
          <a:p>
            <a:r>
              <a:rPr lang="it-IT" sz="2400" b="1" dirty="0"/>
              <a:t>q</a:t>
            </a:r>
            <a:r>
              <a:rPr lang="it-IT" sz="2400" b="1" dirty="0" smtClean="0"/>
              <a:t>uantistici (calori specifici </a:t>
            </a:r>
            <a:r>
              <a:rPr lang="it-IT" sz="2400" b="1" dirty="0" err="1" smtClean="0"/>
              <a:t>etc</a:t>
            </a:r>
            <a:r>
              <a:rPr lang="it-IT" sz="2400" b="1" dirty="0" smtClean="0"/>
              <a:t>…)</a:t>
            </a:r>
          </a:p>
          <a:p>
            <a:endParaRPr lang="it-IT" sz="2400" b="1" dirty="0"/>
          </a:p>
          <a:p>
            <a:r>
              <a:rPr lang="it-IT" sz="2400" b="1" dirty="0" smtClean="0"/>
              <a:t>Elettrone intorno al nucleo: </a:t>
            </a:r>
            <a:r>
              <a:rPr lang="it-IT" sz="2400" b="1" dirty="0" err="1" smtClean="0"/>
              <a:t>J</a:t>
            </a:r>
            <a:r>
              <a:rPr lang="it-IT" sz="2400" b="1" dirty="0" smtClean="0"/>
              <a:t> ≈ 10</a:t>
            </a:r>
            <a:r>
              <a:rPr lang="it-IT" sz="2400" b="1" baseline="30000" dirty="0" smtClean="0"/>
              <a:t>-30 </a:t>
            </a:r>
            <a:r>
              <a:rPr lang="it-IT" sz="2400" b="1" dirty="0" smtClean="0"/>
              <a:t>kg 10</a:t>
            </a:r>
            <a:r>
              <a:rPr lang="it-IT" sz="2400" b="1" baseline="30000" dirty="0" smtClean="0"/>
              <a:t>-10 </a:t>
            </a:r>
            <a:r>
              <a:rPr lang="it-IT" sz="2400" b="1" dirty="0" smtClean="0"/>
              <a:t>m 10</a:t>
            </a:r>
            <a:r>
              <a:rPr lang="it-IT" sz="2400" b="1" baseline="30000" dirty="0" smtClean="0"/>
              <a:t>6</a:t>
            </a:r>
            <a:r>
              <a:rPr lang="it-IT" sz="2400" b="1" dirty="0" smtClean="0"/>
              <a:t> m/</a:t>
            </a:r>
            <a:r>
              <a:rPr lang="it-IT" sz="2400" b="1" dirty="0" err="1" smtClean="0"/>
              <a:t>s</a:t>
            </a:r>
            <a:r>
              <a:rPr lang="it-IT" sz="2400" b="1" dirty="0" smtClean="0"/>
              <a:t> ≈ 10</a:t>
            </a:r>
            <a:r>
              <a:rPr lang="it-IT" sz="2400" b="1" baseline="30000" dirty="0" smtClean="0"/>
              <a:t>-34 </a:t>
            </a:r>
            <a:r>
              <a:rPr lang="it-IT" sz="2400" b="1" dirty="0" err="1" smtClean="0"/>
              <a:t>j</a:t>
            </a:r>
            <a:r>
              <a:rPr lang="it-IT" sz="2400" b="1" dirty="0" smtClean="0"/>
              <a:t> </a:t>
            </a:r>
            <a:r>
              <a:rPr lang="it-IT" sz="2400" b="1" dirty="0" err="1" smtClean="0"/>
              <a:t>s</a:t>
            </a:r>
            <a:r>
              <a:rPr lang="it-IT" sz="2400" b="1" dirty="0" smtClean="0"/>
              <a:t> ≈ h !</a:t>
            </a:r>
          </a:p>
          <a:p>
            <a:endParaRPr lang="it-IT" sz="2400" b="1" dirty="0"/>
          </a:p>
          <a:p>
            <a:pPr marL="342900" indent="-342900">
              <a:buFont typeface="Wingdings" charset="0"/>
              <a:buChar char="è"/>
            </a:pPr>
            <a:r>
              <a:rPr lang="it-IT" sz="2400" b="1" dirty="0" smtClean="0"/>
              <a:t>Gli effetti della quantizzazione diventano non trascurabili alla </a:t>
            </a:r>
          </a:p>
          <a:p>
            <a:r>
              <a:rPr lang="it-IT" sz="2400" b="1" dirty="0" smtClean="0"/>
              <a:t>     scala atomico-molecolare</a:t>
            </a:r>
            <a:endParaRPr lang="it-IT" sz="2400" b="1" dirty="0"/>
          </a:p>
        </p:txBody>
      </p:sp>
    </p:spTree>
    <p:extLst>
      <p:ext uri="{BB962C8B-B14F-4D97-AF65-F5344CB8AC3E}">
        <p14:creationId xmlns:p14="http://schemas.microsoft.com/office/powerpoint/2010/main" val="39019979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0346" y="957012"/>
            <a:ext cx="6395885" cy="4524315"/>
          </a:xfrm>
          <a:prstGeom prst="rect">
            <a:avLst/>
          </a:prstGeom>
          <a:noFill/>
        </p:spPr>
        <p:txBody>
          <a:bodyPr wrap="square" rtlCol="0">
            <a:spAutoFit/>
          </a:bodyPr>
          <a:lstStyle/>
          <a:p>
            <a:r>
              <a:rPr lang="it-IT" sz="3200" b="1" dirty="0" smtClean="0"/>
              <a:t>Particella libera sul segmento</a:t>
            </a:r>
          </a:p>
          <a:p>
            <a:endParaRPr lang="it-IT" sz="3200" b="1" dirty="0"/>
          </a:p>
          <a:p>
            <a:r>
              <a:rPr lang="it-IT" sz="3200" b="1" dirty="0" err="1" smtClean="0"/>
              <a:t>J</a:t>
            </a:r>
            <a:r>
              <a:rPr lang="it-IT" sz="3200" b="1" dirty="0" smtClean="0"/>
              <a:t> = 4 </a:t>
            </a:r>
            <a:r>
              <a:rPr lang="it-IT" sz="3200" b="1" dirty="0" err="1" smtClean="0"/>
              <a:t>p</a:t>
            </a:r>
            <a:r>
              <a:rPr lang="it-IT" sz="3200" b="1" dirty="0" smtClean="0"/>
              <a:t> L = </a:t>
            </a:r>
            <a:r>
              <a:rPr lang="it-IT" sz="3200" b="1" dirty="0" err="1" smtClean="0"/>
              <a:t>n</a:t>
            </a:r>
            <a:r>
              <a:rPr lang="it-IT" sz="3200" b="1" dirty="0" smtClean="0"/>
              <a:t> h </a:t>
            </a:r>
            <a:r>
              <a:rPr lang="it-IT" sz="3200" b="1" dirty="0" smtClean="0">
                <a:latin typeface="Wingdings"/>
                <a:ea typeface="Wingdings"/>
                <a:cs typeface="Wingdings"/>
                <a:sym typeface="Wingdings"/>
              </a:rPr>
              <a:t></a:t>
            </a:r>
            <a:r>
              <a:rPr lang="it-IT" sz="3200" b="1" dirty="0">
                <a:sym typeface="Wingdings"/>
              </a:rPr>
              <a:t> </a:t>
            </a:r>
            <a:r>
              <a:rPr lang="it-IT" sz="3200" b="1" dirty="0" err="1" smtClean="0">
                <a:sym typeface="Wingdings"/>
              </a:rPr>
              <a:t>p</a:t>
            </a:r>
            <a:r>
              <a:rPr lang="it-IT" sz="3200" b="1" baseline="-25000" dirty="0" err="1" smtClean="0">
                <a:sym typeface="Wingdings"/>
              </a:rPr>
              <a:t>n</a:t>
            </a:r>
            <a:r>
              <a:rPr lang="it-IT" sz="3200" b="1" dirty="0" smtClean="0">
                <a:sym typeface="Wingdings"/>
              </a:rPr>
              <a:t> = </a:t>
            </a:r>
            <a:r>
              <a:rPr lang="it-IT" sz="3200" b="1" dirty="0" err="1" smtClean="0">
                <a:sym typeface="Wingdings"/>
              </a:rPr>
              <a:t>n</a:t>
            </a:r>
            <a:r>
              <a:rPr lang="it-IT" sz="3200" b="1" dirty="0" smtClean="0">
                <a:sym typeface="Wingdings"/>
              </a:rPr>
              <a:t> h/4 L </a:t>
            </a:r>
          </a:p>
          <a:p>
            <a:endParaRPr lang="it-IT" sz="3200" b="1" dirty="0">
              <a:sym typeface="Wingdings"/>
            </a:endParaRPr>
          </a:p>
          <a:p>
            <a:r>
              <a:rPr lang="it-IT" sz="3200" b="1" dirty="0" smtClean="0">
                <a:latin typeface="Wingdings"/>
                <a:ea typeface="Wingdings"/>
                <a:cs typeface="Wingdings"/>
                <a:sym typeface="Wingdings"/>
              </a:rPr>
              <a:t></a:t>
            </a:r>
            <a:r>
              <a:rPr lang="it-IT" sz="3200" b="1" dirty="0">
                <a:sym typeface="Wingdings"/>
              </a:rPr>
              <a:t> </a:t>
            </a:r>
            <a:r>
              <a:rPr lang="it-IT" sz="3200" b="1" dirty="0" smtClean="0">
                <a:sym typeface="Wingdings"/>
              </a:rPr>
              <a:t>   E</a:t>
            </a:r>
            <a:r>
              <a:rPr lang="it-IT" sz="3200" b="1" baseline="-25000" dirty="0" smtClean="0">
                <a:sym typeface="Wingdings"/>
              </a:rPr>
              <a:t>n</a:t>
            </a:r>
            <a:r>
              <a:rPr lang="it-IT" sz="3200" b="1" dirty="0" smtClean="0">
                <a:sym typeface="Wingdings"/>
              </a:rPr>
              <a:t> = p</a:t>
            </a:r>
            <a:r>
              <a:rPr lang="it-IT" sz="3200" b="1" baseline="-25000" dirty="0" smtClean="0">
                <a:sym typeface="Wingdings"/>
              </a:rPr>
              <a:t>n</a:t>
            </a:r>
            <a:r>
              <a:rPr lang="it-IT" sz="3200" b="1" baseline="30000" dirty="0" smtClean="0">
                <a:sym typeface="Wingdings"/>
              </a:rPr>
              <a:t>2</a:t>
            </a:r>
            <a:r>
              <a:rPr lang="it-IT" sz="3200" b="1" dirty="0" smtClean="0">
                <a:sym typeface="Wingdings"/>
              </a:rPr>
              <a:t>/2m = n</a:t>
            </a:r>
            <a:r>
              <a:rPr lang="it-IT" sz="3200" b="1" baseline="30000" dirty="0" smtClean="0">
                <a:sym typeface="Wingdings"/>
              </a:rPr>
              <a:t>2</a:t>
            </a:r>
            <a:r>
              <a:rPr lang="it-IT" sz="3200" b="1" dirty="0" smtClean="0">
                <a:sym typeface="Wingdings"/>
              </a:rPr>
              <a:t>h</a:t>
            </a:r>
            <a:r>
              <a:rPr lang="it-IT" sz="3200" b="1" baseline="30000" dirty="0" smtClean="0">
                <a:sym typeface="Wingdings"/>
              </a:rPr>
              <a:t>2</a:t>
            </a:r>
            <a:r>
              <a:rPr lang="it-IT" sz="3200" b="1" dirty="0" smtClean="0">
                <a:sym typeface="Wingdings"/>
              </a:rPr>
              <a:t>/32mL</a:t>
            </a:r>
            <a:r>
              <a:rPr lang="it-IT" sz="3200" b="1" baseline="30000" dirty="0" smtClean="0">
                <a:sym typeface="Wingdings"/>
              </a:rPr>
              <a:t>2</a:t>
            </a:r>
          </a:p>
          <a:p>
            <a:endParaRPr lang="it-IT" sz="3200" b="1" dirty="0">
              <a:sym typeface="Wingdings"/>
            </a:endParaRPr>
          </a:p>
          <a:p>
            <a:r>
              <a:rPr lang="it-IT" sz="3200" b="1" dirty="0" smtClean="0">
                <a:sym typeface="Wingdings"/>
              </a:rPr>
              <a:t>Oscillatore armonico</a:t>
            </a:r>
          </a:p>
          <a:p>
            <a:endParaRPr lang="it-IT" sz="3200" b="1" dirty="0">
              <a:sym typeface="Wingdings"/>
            </a:endParaRPr>
          </a:p>
          <a:p>
            <a:r>
              <a:rPr lang="it-IT" sz="3200" b="1" dirty="0" err="1" smtClean="0">
                <a:sym typeface="Wingdings"/>
              </a:rPr>
              <a:t>J</a:t>
            </a:r>
            <a:r>
              <a:rPr lang="it-IT" sz="3200" b="1" dirty="0" smtClean="0">
                <a:sym typeface="Wingdings"/>
              </a:rPr>
              <a:t> = E T = </a:t>
            </a:r>
            <a:r>
              <a:rPr lang="it-IT" sz="3200" b="1" dirty="0" err="1" smtClean="0">
                <a:sym typeface="Wingdings"/>
              </a:rPr>
              <a:t>n</a:t>
            </a:r>
            <a:r>
              <a:rPr lang="it-IT" sz="3200" b="1" dirty="0" smtClean="0">
                <a:sym typeface="Wingdings"/>
              </a:rPr>
              <a:t> h </a:t>
            </a:r>
            <a:r>
              <a:rPr lang="it-IT" sz="3200" b="1" dirty="0" smtClean="0">
                <a:latin typeface="Wingdings"/>
                <a:ea typeface="Wingdings"/>
                <a:cs typeface="Wingdings"/>
                <a:sym typeface="Wingdings"/>
              </a:rPr>
              <a:t></a:t>
            </a:r>
            <a:r>
              <a:rPr lang="it-IT" sz="3200" b="1" dirty="0">
                <a:sym typeface="Wingdings"/>
              </a:rPr>
              <a:t> </a:t>
            </a:r>
            <a:r>
              <a:rPr lang="it-IT" sz="3200" b="1" dirty="0" smtClean="0">
                <a:sym typeface="Wingdings"/>
              </a:rPr>
              <a:t> E</a:t>
            </a:r>
            <a:r>
              <a:rPr lang="it-IT" sz="3200" b="1" baseline="-25000" dirty="0" smtClean="0">
                <a:sym typeface="Wingdings"/>
              </a:rPr>
              <a:t>n</a:t>
            </a:r>
            <a:r>
              <a:rPr lang="it-IT" sz="3200" b="1" dirty="0" smtClean="0">
                <a:sym typeface="Wingdings"/>
              </a:rPr>
              <a:t> = </a:t>
            </a:r>
            <a:r>
              <a:rPr lang="it-IT" sz="3200" b="1" dirty="0" err="1" smtClean="0">
                <a:sym typeface="Wingdings"/>
              </a:rPr>
              <a:t>n</a:t>
            </a:r>
            <a:r>
              <a:rPr lang="it-IT" sz="3200" b="1" dirty="0" smtClean="0">
                <a:sym typeface="Wingdings"/>
              </a:rPr>
              <a:t> h/T = </a:t>
            </a:r>
            <a:r>
              <a:rPr lang="it-IT" sz="3200" b="1" dirty="0" err="1" smtClean="0">
                <a:sym typeface="Wingdings"/>
              </a:rPr>
              <a:t>n</a:t>
            </a:r>
            <a:r>
              <a:rPr lang="it-IT" sz="3200" b="1" dirty="0" smtClean="0">
                <a:sym typeface="Wingdings"/>
              </a:rPr>
              <a:t> h </a:t>
            </a:r>
            <a:r>
              <a:rPr lang="it-IT" sz="3200" b="1" dirty="0" err="1" smtClean="0">
                <a:sym typeface="Wingdings"/>
              </a:rPr>
              <a:t>ν</a:t>
            </a:r>
            <a:r>
              <a:rPr lang="it-IT" sz="3200" b="1" dirty="0" smtClean="0">
                <a:sym typeface="Wingdings"/>
              </a:rPr>
              <a:t> </a:t>
            </a:r>
            <a:endParaRPr lang="it-IT" sz="3200" b="1" dirty="0"/>
          </a:p>
        </p:txBody>
      </p:sp>
    </p:spTree>
    <p:extLst>
      <p:ext uri="{BB962C8B-B14F-4D97-AF65-F5344CB8AC3E}">
        <p14:creationId xmlns:p14="http://schemas.microsoft.com/office/powerpoint/2010/main" val="31530195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1202" y="196537"/>
            <a:ext cx="8815134" cy="4401205"/>
          </a:xfrm>
          <a:prstGeom prst="rect">
            <a:avLst/>
          </a:prstGeom>
          <a:noFill/>
        </p:spPr>
        <p:txBody>
          <a:bodyPr wrap="square" rtlCol="0">
            <a:spAutoFit/>
          </a:bodyPr>
          <a:lstStyle/>
          <a:p>
            <a:r>
              <a:rPr lang="it-IT" sz="2800" b="1" dirty="0" smtClean="0"/>
              <a:t>E la luce?</a:t>
            </a:r>
          </a:p>
          <a:p>
            <a:endParaRPr lang="it-IT" sz="2800" b="1" dirty="0"/>
          </a:p>
          <a:p>
            <a:r>
              <a:rPr lang="it-IT" sz="2800" b="1" dirty="0" smtClean="0"/>
              <a:t>Einstein quanti di luce: “particelle” di energia  E = </a:t>
            </a:r>
            <a:r>
              <a:rPr lang="it-IT" sz="2800" b="1" dirty="0" err="1" smtClean="0"/>
              <a:t>hν</a:t>
            </a:r>
            <a:r>
              <a:rPr lang="it-IT" sz="2800" b="1" dirty="0" smtClean="0"/>
              <a:t>   </a:t>
            </a:r>
          </a:p>
          <a:p>
            <a:endParaRPr lang="it-IT" sz="2800" b="1" dirty="0"/>
          </a:p>
          <a:p>
            <a:r>
              <a:rPr lang="it-IT" sz="2800" b="1" dirty="0" smtClean="0"/>
              <a:t>Relazione di de Broglie:  </a:t>
            </a:r>
            <a:r>
              <a:rPr lang="it-IT" sz="2800" b="1" dirty="0" err="1" smtClean="0"/>
              <a:t>p</a:t>
            </a:r>
            <a:r>
              <a:rPr lang="it-IT" sz="2800" b="1" dirty="0" smtClean="0"/>
              <a:t> = h/</a:t>
            </a:r>
            <a:r>
              <a:rPr lang="it-IT" sz="2800" b="1" dirty="0" err="1" smtClean="0"/>
              <a:t>λ</a:t>
            </a:r>
            <a:endParaRPr lang="it-IT" sz="2800" b="1" dirty="0" smtClean="0"/>
          </a:p>
          <a:p>
            <a:endParaRPr lang="it-IT" sz="2800" b="1" dirty="0"/>
          </a:p>
          <a:p>
            <a:r>
              <a:rPr lang="it-IT" sz="2800" b="1" dirty="0" smtClean="0"/>
              <a:t>Proprietà corpuscolari (la quantità di moto) e proprietà ondulatorie (la lunghezza d’onda) sono correlate tramite la costante di </a:t>
            </a:r>
            <a:r>
              <a:rPr lang="it-IT" sz="2800" b="1" dirty="0" err="1" smtClean="0"/>
              <a:t>Planck</a:t>
            </a:r>
            <a:r>
              <a:rPr lang="it-IT" sz="2800" b="1" dirty="0" smtClean="0"/>
              <a:t> </a:t>
            </a:r>
          </a:p>
          <a:p>
            <a:endParaRPr lang="it-IT" sz="2800" b="1" dirty="0"/>
          </a:p>
        </p:txBody>
      </p:sp>
    </p:spTree>
    <p:extLst>
      <p:ext uri="{BB962C8B-B14F-4D97-AF65-F5344CB8AC3E}">
        <p14:creationId xmlns:p14="http://schemas.microsoft.com/office/powerpoint/2010/main" val="12764313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1202" y="196537"/>
            <a:ext cx="8815134" cy="6555642"/>
          </a:xfrm>
          <a:prstGeom prst="rect">
            <a:avLst/>
          </a:prstGeom>
          <a:noFill/>
        </p:spPr>
        <p:txBody>
          <a:bodyPr wrap="square" rtlCol="0">
            <a:spAutoFit/>
          </a:bodyPr>
          <a:lstStyle/>
          <a:p>
            <a:r>
              <a:rPr lang="it-IT" sz="2800" b="1" dirty="0" smtClean="0"/>
              <a:t>E la luce?</a:t>
            </a:r>
          </a:p>
          <a:p>
            <a:endParaRPr lang="it-IT" sz="2800" b="1" dirty="0"/>
          </a:p>
          <a:p>
            <a:r>
              <a:rPr lang="it-IT" sz="2800" b="1" dirty="0" smtClean="0"/>
              <a:t>Einstein quanti di luce: “particelle” di energia  E = </a:t>
            </a:r>
            <a:r>
              <a:rPr lang="it-IT" sz="2800" b="1" dirty="0" err="1" smtClean="0"/>
              <a:t>hν</a:t>
            </a:r>
            <a:r>
              <a:rPr lang="it-IT" sz="2800" b="1" dirty="0" smtClean="0"/>
              <a:t>   </a:t>
            </a:r>
          </a:p>
          <a:p>
            <a:endParaRPr lang="it-IT" sz="2800" b="1" dirty="0"/>
          </a:p>
          <a:p>
            <a:r>
              <a:rPr lang="it-IT" sz="2800" b="1" dirty="0" smtClean="0"/>
              <a:t>Relazione di de Broglie:  </a:t>
            </a:r>
            <a:r>
              <a:rPr lang="it-IT" sz="2800" b="1" dirty="0" err="1" smtClean="0"/>
              <a:t>p</a:t>
            </a:r>
            <a:r>
              <a:rPr lang="it-IT" sz="2800" b="1" dirty="0" smtClean="0"/>
              <a:t> = h/</a:t>
            </a:r>
            <a:r>
              <a:rPr lang="it-IT" sz="2800" b="1" dirty="0" err="1" smtClean="0"/>
              <a:t>λ</a:t>
            </a:r>
            <a:endParaRPr lang="it-IT" sz="2800" b="1" dirty="0" smtClean="0"/>
          </a:p>
          <a:p>
            <a:endParaRPr lang="it-IT" sz="2800" b="1" dirty="0"/>
          </a:p>
          <a:p>
            <a:r>
              <a:rPr lang="it-IT" sz="2800" b="1" dirty="0" smtClean="0"/>
              <a:t>Proprietà corpuscolari (la quantità di moto) e proprietà ondulatorie (la lunghezza d’onda) sono correlate tramite la costante di </a:t>
            </a:r>
            <a:r>
              <a:rPr lang="it-IT" sz="2800" b="1" dirty="0" err="1" smtClean="0"/>
              <a:t>Planck</a:t>
            </a:r>
            <a:r>
              <a:rPr lang="it-IT" sz="2800" b="1" dirty="0" smtClean="0"/>
              <a:t> </a:t>
            </a:r>
          </a:p>
          <a:p>
            <a:endParaRPr lang="it-IT" sz="2800" b="1" dirty="0"/>
          </a:p>
          <a:p>
            <a:r>
              <a:rPr lang="it-IT" sz="2800" b="1" dirty="0" smtClean="0"/>
              <a:t>“Particelle” di luce (fotoni)</a:t>
            </a:r>
          </a:p>
          <a:p>
            <a:endParaRPr lang="it-IT" sz="2800" b="1" dirty="0"/>
          </a:p>
          <a:p>
            <a:r>
              <a:rPr lang="it-IT" sz="2800" b="1" dirty="0"/>
              <a:t>Per  il fotone </a:t>
            </a:r>
            <a:r>
              <a:rPr lang="it-IT" sz="2800" b="1" dirty="0" smtClean="0"/>
              <a:t>si </a:t>
            </a:r>
            <a:r>
              <a:rPr lang="it-IT" sz="2800" b="1" dirty="0"/>
              <a:t>ha   E = h </a:t>
            </a:r>
            <a:r>
              <a:rPr lang="it-IT" sz="2800" b="1" dirty="0" err="1" smtClean="0"/>
              <a:t>ν</a:t>
            </a:r>
            <a:r>
              <a:rPr lang="it-IT" sz="2800" b="1" dirty="0" smtClean="0"/>
              <a:t> </a:t>
            </a:r>
            <a:r>
              <a:rPr lang="it-IT" sz="2800" b="1" dirty="0"/>
              <a:t>= </a:t>
            </a:r>
            <a:r>
              <a:rPr lang="it-IT" sz="2800" b="1" dirty="0" err="1"/>
              <a:t>p</a:t>
            </a:r>
            <a:r>
              <a:rPr lang="it-IT" sz="2800" b="1" dirty="0"/>
              <a:t> </a:t>
            </a:r>
            <a:r>
              <a:rPr lang="it-IT" sz="2800" b="1" dirty="0" err="1"/>
              <a:t>λ</a:t>
            </a:r>
            <a:r>
              <a:rPr lang="it-IT" sz="2800" b="1" dirty="0"/>
              <a:t> </a:t>
            </a:r>
            <a:r>
              <a:rPr lang="it-IT" sz="2800" b="1" dirty="0" err="1"/>
              <a:t>ν</a:t>
            </a:r>
            <a:r>
              <a:rPr lang="it-IT" sz="2800" b="1" dirty="0"/>
              <a:t> = </a:t>
            </a:r>
            <a:r>
              <a:rPr lang="it-IT" sz="2800" b="1" dirty="0" smtClean="0"/>
              <a:t>pc</a:t>
            </a:r>
            <a:endParaRPr lang="it-IT" sz="2800" b="1" dirty="0"/>
          </a:p>
          <a:p>
            <a:endParaRPr lang="it-IT" sz="2800" b="1" dirty="0"/>
          </a:p>
          <a:p>
            <a:r>
              <a:rPr lang="it-IT" sz="2800" b="1" dirty="0"/>
              <a:t>e</a:t>
            </a:r>
            <a:r>
              <a:rPr lang="it-IT" sz="2800" b="1" dirty="0" smtClean="0"/>
              <a:t> dunque m = 0        (da E</a:t>
            </a:r>
            <a:r>
              <a:rPr lang="it-IT" sz="2800" b="1" baseline="30000" dirty="0" smtClean="0"/>
              <a:t>2</a:t>
            </a:r>
            <a:r>
              <a:rPr lang="it-IT" sz="2800" b="1" dirty="0" smtClean="0"/>
              <a:t> – p</a:t>
            </a:r>
            <a:r>
              <a:rPr lang="it-IT" sz="2800" b="1" baseline="30000" dirty="0" smtClean="0"/>
              <a:t>2</a:t>
            </a:r>
            <a:r>
              <a:rPr lang="it-IT" sz="2800" b="1" dirty="0" smtClean="0"/>
              <a:t>c</a:t>
            </a:r>
            <a:r>
              <a:rPr lang="it-IT" sz="2800" b="1" baseline="30000" dirty="0" smtClean="0"/>
              <a:t>2</a:t>
            </a:r>
            <a:r>
              <a:rPr lang="it-IT" sz="2800" b="1" dirty="0" smtClean="0"/>
              <a:t> = m</a:t>
            </a:r>
            <a:r>
              <a:rPr lang="it-IT" sz="2800" b="1" baseline="30000" dirty="0" smtClean="0"/>
              <a:t>2</a:t>
            </a:r>
            <a:r>
              <a:rPr lang="it-IT" sz="2800" b="1" dirty="0" smtClean="0"/>
              <a:t>c</a:t>
            </a:r>
            <a:r>
              <a:rPr lang="it-IT" sz="2800" b="1" baseline="30000" dirty="0" smtClean="0"/>
              <a:t>4</a:t>
            </a:r>
            <a:r>
              <a:rPr lang="it-IT" sz="2800" b="1" dirty="0"/>
              <a:t>)</a:t>
            </a:r>
            <a:r>
              <a:rPr lang="it-IT" sz="2800" b="1" dirty="0" smtClean="0"/>
              <a:t>            </a:t>
            </a:r>
          </a:p>
        </p:txBody>
      </p:sp>
    </p:spTree>
    <p:extLst>
      <p:ext uri="{BB962C8B-B14F-4D97-AF65-F5344CB8AC3E}">
        <p14:creationId xmlns:p14="http://schemas.microsoft.com/office/powerpoint/2010/main" val="14862143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ydrogen-spect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12" y="320554"/>
            <a:ext cx="8577875" cy="6016546"/>
          </a:xfrm>
          <a:prstGeom prst="rect">
            <a:avLst/>
          </a:prstGeom>
        </p:spPr>
      </p:pic>
    </p:spTree>
    <p:extLst>
      <p:ext uri="{BB962C8B-B14F-4D97-AF65-F5344CB8AC3E}">
        <p14:creationId xmlns:p14="http://schemas.microsoft.com/office/powerpoint/2010/main" val="3448219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0962" y="117694"/>
            <a:ext cx="8905855" cy="6740306"/>
          </a:xfrm>
          <a:prstGeom prst="rect">
            <a:avLst/>
          </a:prstGeom>
          <a:noFill/>
        </p:spPr>
        <p:txBody>
          <a:bodyPr wrap="square" rtlCol="0">
            <a:spAutoFit/>
          </a:bodyPr>
          <a:lstStyle/>
          <a:p>
            <a:r>
              <a:rPr lang="it-IT" sz="2400" b="1" dirty="0" smtClean="0"/>
              <a:t>Atomo di </a:t>
            </a:r>
            <a:r>
              <a:rPr lang="it-IT" sz="2400" b="1" dirty="0" err="1" smtClean="0"/>
              <a:t>Bohr</a:t>
            </a:r>
            <a:endParaRPr lang="it-IT" sz="2400" b="1" dirty="0" smtClean="0"/>
          </a:p>
          <a:p>
            <a:endParaRPr lang="it-IT" sz="2400" b="1" dirty="0"/>
          </a:p>
          <a:p>
            <a:r>
              <a:rPr lang="it-IT" sz="2400" b="1" dirty="0" smtClean="0"/>
              <a:t>Orbita circolare: moto in due dimensioni, combinazione di due oscillazioni armoniche ortogonali</a:t>
            </a:r>
          </a:p>
          <a:p>
            <a:endParaRPr lang="it-IT" sz="2400" b="1" dirty="0"/>
          </a:p>
          <a:p>
            <a:r>
              <a:rPr lang="it-IT" sz="2400" b="1" dirty="0" smtClean="0"/>
              <a:t>Azione </a:t>
            </a:r>
            <a:r>
              <a:rPr lang="it-IT" sz="2400" b="1" dirty="0" err="1" smtClean="0"/>
              <a:t>J</a:t>
            </a:r>
            <a:r>
              <a:rPr lang="it-IT" sz="2400" b="1" dirty="0" smtClean="0"/>
              <a:t> = 2 E T = 2 ½ mv</a:t>
            </a:r>
            <a:r>
              <a:rPr lang="it-IT" sz="2400" b="1" baseline="30000" dirty="0" smtClean="0"/>
              <a:t>2</a:t>
            </a:r>
            <a:r>
              <a:rPr lang="it-IT" sz="2400" b="1" dirty="0" smtClean="0"/>
              <a:t> 2π</a:t>
            </a:r>
            <a:r>
              <a:rPr lang="it-IT" sz="2400" b="1" dirty="0" err="1" smtClean="0"/>
              <a:t>r</a:t>
            </a:r>
            <a:r>
              <a:rPr lang="it-IT" sz="2400" b="1" dirty="0" smtClean="0"/>
              <a:t>/v = 2 π m </a:t>
            </a:r>
            <a:r>
              <a:rPr lang="it-IT" sz="2400" b="1" dirty="0" err="1" smtClean="0"/>
              <a:t>r</a:t>
            </a:r>
            <a:r>
              <a:rPr lang="it-IT" sz="2400" b="1" dirty="0" smtClean="0"/>
              <a:t> v</a:t>
            </a:r>
          </a:p>
          <a:p>
            <a:endParaRPr lang="it-IT" sz="2400" b="1" dirty="0"/>
          </a:p>
          <a:p>
            <a:r>
              <a:rPr lang="it-IT" sz="2400" b="1" dirty="0" smtClean="0"/>
              <a:t>C/r</a:t>
            </a:r>
            <a:r>
              <a:rPr lang="it-IT" sz="2400" b="1" baseline="30000" dirty="0" smtClean="0"/>
              <a:t>2</a:t>
            </a:r>
            <a:r>
              <a:rPr lang="it-IT" sz="2400" b="1" dirty="0" smtClean="0"/>
              <a:t> = mv</a:t>
            </a:r>
            <a:r>
              <a:rPr lang="it-IT" sz="2400" b="1" baseline="30000" dirty="0" smtClean="0"/>
              <a:t>2</a:t>
            </a:r>
            <a:r>
              <a:rPr lang="it-IT" sz="2400" b="1" dirty="0" smtClean="0"/>
              <a:t>/</a:t>
            </a:r>
            <a:r>
              <a:rPr lang="it-IT" sz="2400" b="1" dirty="0" err="1" smtClean="0"/>
              <a:t>r</a:t>
            </a:r>
            <a:r>
              <a:rPr lang="it-IT" sz="2400" b="1" dirty="0" smtClean="0"/>
              <a:t>        ( C = e</a:t>
            </a:r>
            <a:r>
              <a:rPr lang="it-IT" sz="2400" b="1" baseline="30000" dirty="0" smtClean="0"/>
              <a:t>2</a:t>
            </a:r>
            <a:r>
              <a:rPr lang="it-IT" sz="2400" b="1" dirty="0" smtClean="0"/>
              <a:t>/4πε</a:t>
            </a:r>
            <a:r>
              <a:rPr lang="it-IT" sz="2400" b="1" baseline="-25000" dirty="0" smtClean="0"/>
              <a:t>0</a:t>
            </a:r>
            <a:r>
              <a:rPr lang="it-IT" sz="2400" b="1" dirty="0" smtClean="0"/>
              <a:t> )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    v</a:t>
            </a:r>
            <a:r>
              <a:rPr lang="it-IT" sz="2400" b="1" baseline="30000" dirty="0" smtClean="0">
                <a:sym typeface="Wingdings"/>
              </a:rPr>
              <a:t>2</a:t>
            </a:r>
            <a:r>
              <a:rPr lang="it-IT" sz="2400" b="1" dirty="0" smtClean="0">
                <a:sym typeface="Wingdings"/>
              </a:rPr>
              <a:t> = C/</a:t>
            </a:r>
            <a:r>
              <a:rPr lang="it-IT" sz="2400" b="1" dirty="0" err="1" smtClean="0">
                <a:sym typeface="Wingdings"/>
              </a:rPr>
              <a:t>mr</a:t>
            </a:r>
            <a:endParaRPr lang="it-IT" sz="2400" b="1" dirty="0" smtClean="0">
              <a:sym typeface="Wingdings"/>
            </a:endParaRPr>
          </a:p>
          <a:p>
            <a:endParaRPr lang="it-IT" sz="2400" b="1" dirty="0">
              <a:sym typeface="Wingdings"/>
            </a:endParaRPr>
          </a:p>
          <a:p>
            <a:r>
              <a:rPr lang="it-IT" sz="2400" b="1" dirty="0" smtClean="0">
                <a:sym typeface="Wingdings"/>
              </a:rPr>
              <a:t>E = - C/</a:t>
            </a:r>
            <a:r>
              <a:rPr lang="it-IT" sz="2400" b="1" dirty="0" err="1" smtClean="0">
                <a:sym typeface="Wingdings"/>
              </a:rPr>
              <a:t>r</a:t>
            </a:r>
            <a:r>
              <a:rPr lang="it-IT" sz="2400" b="1" dirty="0" smtClean="0">
                <a:sym typeface="Wingdings"/>
              </a:rPr>
              <a:t> + ½ mv</a:t>
            </a:r>
            <a:r>
              <a:rPr lang="it-IT" sz="2400" b="1" baseline="30000" dirty="0" smtClean="0">
                <a:sym typeface="Wingdings"/>
              </a:rPr>
              <a:t>2</a:t>
            </a:r>
            <a:r>
              <a:rPr lang="it-IT" sz="2400" b="1" dirty="0" smtClean="0">
                <a:sym typeface="Wingdings"/>
              </a:rPr>
              <a:t> =  - C/2r</a:t>
            </a:r>
          </a:p>
          <a:p>
            <a:endParaRPr lang="it-IT" sz="2400" b="1" dirty="0">
              <a:sym typeface="Wingdings"/>
            </a:endParaRPr>
          </a:p>
          <a:p>
            <a:r>
              <a:rPr lang="it-IT" sz="2400" b="1" dirty="0" err="1" smtClean="0">
                <a:sym typeface="Wingdings"/>
              </a:rPr>
              <a:t>J</a:t>
            </a:r>
            <a:r>
              <a:rPr lang="it-IT" sz="2400" b="1" dirty="0" smtClean="0">
                <a:sym typeface="Wingdings"/>
              </a:rPr>
              <a:t> = 2 π m </a:t>
            </a:r>
            <a:r>
              <a:rPr lang="it-IT" sz="2400" b="1" dirty="0" err="1" smtClean="0">
                <a:sym typeface="Wingdings"/>
              </a:rPr>
              <a:t>r</a:t>
            </a:r>
            <a:r>
              <a:rPr lang="it-IT" sz="2400" b="1" dirty="0" smtClean="0">
                <a:sym typeface="Wingdings"/>
              </a:rPr>
              <a:t> v = </a:t>
            </a:r>
            <a:r>
              <a:rPr lang="it-IT" sz="2400" b="1" dirty="0" err="1" smtClean="0">
                <a:sym typeface="Wingdings"/>
              </a:rPr>
              <a:t>n</a:t>
            </a:r>
            <a:r>
              <a:rPr lang="it-IT" sz="2400" b="1" dirty="0" smtClean="0">
                <a:sym typeface="Wingdings"/>
              </a:rPr>
              <a:t> h</a:t>
            </a:r>
          </a:p>
          <a:p>
            <a:endParaRPr lang="it-IT" sz="2400" b="1" dirty="0">
              <a:sym typeface="Wingdings"/>
            </a:endParaRPr>
          </a:p>
          <a:p>
            <a:r>
              <a:rPr lang="it-IT" sz="2400" b="1" dirty="0" smtClean="0">
                <a:sym typeface="Wingdings"/>
              </a:rPr>
              <a:t>J</a:t>
            </a:r>
            <a:r>
              <a:rPr lang="it-IT" sz="2400" b="1" baseline="30000" dirty="0" smtClean="0">
                <a:sym typeface="Wingdings"/>
              </a:rPr>
              <a:t>2</a:t>
            </a:r>
            <a:r>
              <a:rPr lang="it-IT" sz="2400" b="1" dirty="0" smtClean="0">
                <a:sym typeface="Wingdings"/>
              </a:rPr>
              <a:t> = 4π</a:t>
            </a:r>
            <a:r>
              <a:rPr lang="it-IT" sz="2400" b="1" baseline="30000" dirty="0" smtClean="0">
                <a:sym typeface="Wingdings"/>
              </a:rPr>
              <a:t>2</a:t>
            </a:r>
            <a:r>
              <a:rPr lang="it-IT" sz="2400" b="1" dirty="0" smtClean="0">
                <a:sym typeface="Wingdings"/>
              </a:rPr>
              <a:t>m</a:t>
            </a:r>
            <a:r>
              <a:rPr lang="it-IT" sz="2400" b="1" baseline="30000" dirty="0" smtClean="0">
                <a:sym typeface="Wingdings"/>
              </a:rPr>
              <a:t>2</a:t>
            </a:r>
            <a:r>
              <a:rPr lang="it-IT" sz="2400" b="1" dirty="0" smtClean="0">
                <a:sym typeface="Wingdings"/>
              </a:rPr>
              <a:t>r</a:t>
            </a:r>
            <a:r>
              <a:rPr lang="it-IT" sz="2400" b="1" baseline="30000" dirty="0" smtClean="0">
                <a:sym typeface="Wingdings"/>
              </a:rPr>
              <a:t>2</a:t>
            </a:r>
            <a:r>
              <a:rPr lang="it-IT" sz="2400" b="1" dirty="0" smtClean="0">
                <a:sym typeface="Wingdings"/>
              </a:rPr>
              <a:t>v</a:t>
            </a:r>
            <a:r>
              <a:rPr lang="it-IT" sz="2400" b="1" baseline="30000" dirty="0" smtClean="0">
                <a:sym typeface="Wingdings"/>
              </a:rPr>
              <a:t>2</a:t>
            </a:r>
            <a:r>
              <a:rPr lang="it-IT" sz="2400" b="1" dirty="0" smtClean="0">
                <a:sym typeface="Wingdings"/>
              </a:rPr>
              <a:t> = 4π</a:t>
            </a:r>
            <a:r>
              <a:rPr lang="it-IT" sz="2400" b="1" baseline="30000" dirty="0" smtClean="0">
                <a:sym typeface="Wingdings"/>
              </a:rPr>
              <a:t>2</a:t>
            </a:r>
            <a:r>
              <a:rPr lang="it-IT" sz="2400" b="1" dirty="0" smtClean="0">
                <a:sym typeface="Wingdings"/>
              </a:rPr>
              <a:t>Cmr = n</a:t>
            </a:r>
            <a:r>
              <a:rPr lang="it-IT" sz="2400" b="1" baseline="30000" dirty="0" smtClean="0">
                <a:sym typeface="Wingdings"/>
              </a:rPr>
              <a:t>2</a:t>
            </a:r>
            <a:r>
              <a:rPr lang="it-IT" sz="2400" b="1" dirty="0" smtClean="0">
                <a:sym typeface="Wingdings"/>
              </a:rPr>
              <a:t>h</a:t>
            </a:r>
            <a:r>
              <a:rPr lang="it-IT" sz="2400" b="1" baseline="30000" dirty="0" smtClean="0">
                <a:sym typeface="Wingdings"/>
              </a:rPr>
              <a:t>2</a:t>
            </a:r>
            <a:r>
              <a:rPr lang="it-IT" sz="2400" b="1" dirty="0" smtClean="0">
                <a:sym typeface="Wingdings"/>
              </a:rPr>
              <a:t>   </a:t>
            </a:r>
          </a:p>
          <a:p>
            <a:endParaRPr lang="it-IT" sz="2400" b="1" dirty="0">
              <a:latin typeface="Wingdings"/>
              <a:ea typeface="Wingdings"/>
              <a:cs typeface="Wingdings"/>
              <a:sym typeface="Wingdings"/>
            </a:endParaRPr>
          </a:p>
          <a:p>
            <a:r>
              <a:rPr lang="it-IT" sz="2400" b="1" dirty="0" smtClean="0">
                <a:latin typeface="Wingdings"/>
                <a:ea typeface="Wingdings"/>
                <a:cs typeface="Wingdings"/>
                <a:sym typeface="Wingdings"/>
              </a:rPr>
              <a:t></a:t>
            </a:r>
            <a:r>
              <a:rPr lang="it-IT" sz="2400" b="1" dirty="0" smtClean="0">
                <a:sym typeface="Wingdings"/>
              </a:rPr>
              <a:t> </a:t>
            </a:r>
            <a:r>
              <a:rPr lang="it-IT" sz="2400" b="1" dirty="0" err="1" smtClean="0">
                <a:sym typeface="Wingdings"/>
              </a:rPr>
              <a:t>r</a:t>
            </a:r>
            <a:r>
              <a:rPr lang="it-IT" sz="2400" b="1" baseline="-25000" dirty="0" err="1" smtClean="0">
                <a:sym typeface="Wingdings"/>
              </a:rPr>
              <a:t>n</a:t>
            </a:r>
            <a:r>
              <a:rPr lang="it-IT" sz="2400" b="1" dirty="0" smtClean="0">
                <a:sym typeface="Wingdings"/>
              </a:rPr>
              <a:t> = n</a:t>
            </a:r>
            <a:r>
              <a:rPr lang="it-IT" sz="2400" b="1" baseline="30000" dirty="0" smtClean="0">
                <a:sym typeface="Wingdings"/>
              </a:rPr>
              <a:t>2</a:t>
            </a:r>
            <a:r>
              <a:rPr lang="it-IT" sz="2400" b="1" dirty="0" smtClean="0">
                <a:sym typeface="Wingdings"/>
              </a:rPr>
              <a:t>h</a:t>
            </a:r>
            <a:r>
              <a:rPr lang="it-IT" sz="2400" b="1" baseline="30000" dirty="0" smtClean="0">
                <a:sym typeface="Wingdings"/>
              </a:rPr>
              <a:t>2</a:t>
            </a:r>
            <a:r>
              <a:rPr lang="it-IT" sz="2400" b="1" dirty="0" smtClean="0">
                <a:sym typeface="Wingdings"/>
              </a:rPr>
              <a:t>/4π</a:t>
            </a:r>
            <a:r>
              <a:rPr lang="it-IT" sz="2400" b="1" baseline="30000" dirty="0" smtClean="0">
                <a:sym typeface="Wingdings"/>
              </a:rPr>
              <a:t>2</a:t>
            </a:r>
            <a:r>
              <a:rPr lang="it-IT" sz="2400" b="1" dirty="0" smtClean="0">
                <a:sym typeface="Wingdings"/>
              </a:rPr>
              <a:t>Cm</a:t>
            </a:r>
          </a:p>
          <a:p>
            <a:endParaRPr lang="it-IT" sz="2400" b="1" dirty="0">
              <a:sym typeface="Wingdings"/>
            </a:endParaRPr>
          </a:p>
          <a:p>
            <a:r>
              <a:rPr lang="it-IT" sz="2400" b="1" dirty="0" smtClean="0">
                <a:sym typeface="Wingdings"/>
              </a:rPr>
              <a:t>E</a:t>
            </a:r>
            <a:r>
              <a:rPr lang="it-IT" sz="2400" b="1" baseline="-25000" dirty="0" smtClean="0">
                <a:sym typeface="Wingdings"/>
              </a:rPr>
              <a:t>n</a:t>
            </a:r>
            <a:r>
              <a:rPr lang="it-IT" sz="2400" b="1" dirty="0" smtClean="0">
                <a:sym typeface="Wingdings"/>
              </a:rPr>
              <a:t> = - C/2r</a:t>
            </a:r>
            <a:r>
              <a:rPr lang="it-IT" sz="2400" b="1" baseline="-25000" dirty="0" smtClean="0">
                <a:sym typeface="Wingdings"/>
              </a:rPr>
              <a:t>n</a:t>
            </a:r>
            <a:r>
              <a:rPr lang="it-IT" sz="2400" b="1" dirty="0" smtClean="0">
                <a:sym typeface="Wingdings"/>
              </a:rPr>
              <a:t> = - 1/n</a:t>
            </a:r>
            <a:r>
              <a:rPr lang="it-IT" sz="2400" b="1" baseline="30000" dirty="0" smtClean="0">
                <a:sym typeface="Wingdings"/>
              </a:rPr>
              <a:t>2</a:t>
            </a:r>
            <a:r>
              <a:rPr lang="it-IT" sz="2400" b="1" dirty="0" smtClean="0">
                <a:sym typeface="Wingdings"/>
              </a:rPr>
              <a:t> 4π</a:t>
            </a:r>
            <a:r>
              <a:rPr lang="it-IT" sz="2400" b="1" baseline="30000" dirty="0" smtClean="0">
                <a:sym typeface="Wingdings"/>
              </a:rPr>
              <a:t>2</a:t>
            </a:r>
            <a:r>
              <a:rPr lang="it-IT" sz="2400" b="1" dirty="0" smtClean="0">
                <a:sym typeface="Wingdings"/>
              </a:rPr>
              <a:t>C</a:t>
            </a:r>
            <a:r>
              <a:rPr lang="it-IT" sz="2400" b="1" baseline="30000" dirty="0" smtClean="0">
                <a:sym typeface="Wingdings"/>
              </a:rPr>
              <a:t>2</a:t>
            </a:r>
            <a:r>
              <a:rPr lang="it-IT" sz="2400" b="1" dirty="0" smtClean="0">
                <a:sym typeface="Wingdings"/>
              </a:rPr>
              <a:t>m/2h</a:t>
            </a:r>
            <a:r>
              <a:rPr lang="it-IT" sz="2400" b="1" baseline="30000" dirty="0" smtClean="0">
                <a:sym typeface="Wingdings"/>
              </a:rPr>
              <a:t>2</a:t>
            </a:r>
            <a:endParaRPr lang="it-IT" sz="2400" b="1" baseline="30000" dirty="0"/>
          </a:p>
        </p:txBody>
      </p:sp>
      <p:pic>
        <p:nvPicPr>
          <p:cNvPr id="3" name="Immagine 2" descr="1176px-Bohr-atom-PA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194" y="3368811"/>
            <a:ext cx="3819623" cy="3325930"/>
          </a:xfrm>
          <a:prstGeom prst="rect">
            <a:avLst/>
          </a:prstGeom>
        </p:spPr>
      </p:pic>
    </p:spTree>
    <p:extLst>
      <p:ext uri="{BB962C8B-B14F-4D97-AF65-F5344CB8AC3E}">
        <p14:creationId xmlns:p14="http://schemas.microsoft.com/office/powerpoint/2010/main" val="5682224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tato-fondament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4" y="682952"/>
            <a:ext cx="8913496" cy="3019379"/>
          </a:xfrm>
          <a:prstGeom prst="rect">
            <a:avLst/>
          </a:prstGeom>
        </p:spPr>
      </p:pic>
      <p:sp>
        <p:nvSpPr>
          <p:cNvPr id="3" name="CasellaDiTesto 2"/>
          <p:cNvSpPr txBox="1"/>
          <p:nvPr/>
        </p:nvSpPr>
        <p:spPr>
          <a:xfrm>
            <a:off x="1401689" y="4411348"/>
            <a:ext cx="6864739" cy="1805622"/>
          </a:xfrm>
          <a:prstGeom prst="rect">
            <a:avLst/>
          </a:prstGeom>
          <a:noFill/>
        </p:spPr>
        <p:txBody>
          <a:bodyPr wrap="square" rtlCol="0">
            <a:spAutoFit/>
          </a:bodyPr>
          <a:lstStyle/>
          <a:p>
            <a:r>
              <a:rPr lang="it-IT" sz="2800" b="1" dirty="0">
                <a:sym typeface="Wingdings"/>
              </a:rPr>
              <a:t>i</a:t>
            </a:r>
            <a:r>
              <a:rPr lang="it-IT" sz="2800" b="1" dirty="0" smtClean="0">
                <a:sym typeface="Wingdings"/>
              </a:rPr>
              <a:t> &gt; </a:t>
            </a:r>
            <a:r>
              <a:rPr lang="it-IT" sz="2800" b="1" dirty="0" err="1" smtClean="0">
                <a:sym typeface="Wingdings"/>
              </a:rPr>
              <a:t>j</a:t>
            </a:r>
            <a:r>
              <a:rPr lang="it-IT" sz="2800" b="1" dirty="0" smtClean="0">
                <a:sym typeface="Wingdings"/>
              </a:rPr>
              <a:t>       E</a:t>
            </a:r>
            <a:r>
              <a:rPr lang="it-IT" sz="2800" b="1" baseline="-25000" dirty="0" smtClean="0">
                <a:sym typeface="Wingdings"/>
              </a:rPr>
              <a:t>i</a:t>
            </a:r>
            <a:r>
              <a:rPr lang="it-IT" sz="2800" b="1" dirty="0" smtClean="0">
                <a:sym typeface="Wingdings"/>
              </a:rPr>
              <a:t> - </a:t>
            </a:r>
            <a:r>
              <a:rPr lang="it-IT" sz="2800" b="1" dirty="0" err="1" smtClean="0">
                <a:sym typeface="Wingdings"/>
              </a:rPr>
              <a:t>E</a:t>
            </a:r>
            <a:r>
              <a:rPr lang="it-IT" sz="2800" b="1" baseline="-25000" dirty="0" err="1" smtClean="0">
                <a:sym typeface="Wingdings"/>
              </a:rPr>
              <a:t>j</a:t>
            </a:r>
            <a:r>
              <a:rPr lang="it-IT" sz="2800" b="1" dirty="0" smtClean="0">
                <a:sym typeface="Wingdings"/>
              </a:rPr>
              <a:t> </a:t>
            </a:r>
            <a:r>
              <a:rPr lang="it-IT" sz="2800" b="1" dirty="0">
                <a:sym typeface="Wingdings"/>
              </a:rPr>
              <a:t>= </a:t>
            </a:r>
            <a:r>
              <a:rPr lang="it-IT" sz="2800" b="1" dirty="0" smtClean="0">
                <a:sym typeface="Wingdings"/>
              </a:rPr>
              <a:t>(1/j</a:t>
            </a:r>
            <a:r>
              <a:rPr lang="it-IT" sz="2800" b="1" baseline="30000" dirty="0" smtClean="0">
                <a:sym typeface="Wingdings"/>
              </a:rPr>
              <a:t>2</a:t>
            </a:r>
            <a:r>
              <a:rPr lang="it-IT" sz="2800" b="1" dirty="0" smtClean="0">
                <a:sym typeface="Wingdings"/>
              </a:rPr>
              <a:t> – </a:t>
            </a:r>
            <a:r>
              <a:rPr lang="it-IT" sz="2800" b="1" dirty="0">
                <a:sym typeface="Wingdings"/>
              </a:rPr>
              <a:t>1</a:t>
            </a:r>
            <a:r>
              <a:rPr lang="it-IT" sz="2800" b="1" dirty="0" smtClean="0">
                <a:sym typeface="Wingdings"/>
              </a:rPr>
              <a:t>/</a:t>
            </a:r>
            <a:r>
              <a:rPr lang="it-IT" sz="2800" b="1" dirty="0">
                <a:sym typeface="Wingdings"/>
              </a:rPr>
              <a:t>i</a:t>
            </a:r>
            <a:r>
              <a:rPr lang="it-IT" sz="2800" b="1" baseline="30000" dirty="0" smtClean="0">
                <a:sym typeface="Wingdings"/>
              </a:rPr>
              <a:t>2</a:t>
            </a:r>
            <a:r>
              <a:rPr lang="it-IT" sz="2800" b="1" dirty="0" smtClean="0">
                <a:sym typeface="Wingdings"/>
              </a:rPr>
              <a:t>) </a:t>
            </a:r>
            <a:r>
              <a:rPr lang="it-IT" sz="2800" b="1" dirty="0">
                <a:sym typeface="Wingdings"/>
              </a:rPr>
              <a:t>4π</a:t>
            </a:r>
            <a:r>
              <a:rPr lang="it-IT" sz="2800" b="1" baseline="30000" dirty="0">
                <a:sym typeface="Wingdings"/>
              </a:rPr>
              <a:t>2</a:t>
            </a:r>
            <a:r>
              <a:rPr lang="it-IT" sz="2800" b="1" dirty="0">
                <a:sym typeface="Wingdings"/>
              </a:rPr>
              <a:t>C</a:t>
            </a:r>
            <a:r>
              <a:rPr lang="it-IT" sz="2800" b="1" baseline="30000" dirty="0">
                <a:sym typeface="Wingdings"/>
              </a:rPr>
              <a:t>2</a:t>
            </a:r>
            <a:r>
              <a:rPr lang="it-IT" sz="2800" b="1" dirty="0">
                <a:sym typeface="Wingdings"/>
              </a:rPr>
              <a:t>m/</a:t>
            </a:r>
            <a:r>
              <a:rPr lang="it-IT" sz="2800" b="1" dirty="0" smtClean="0">
                <a:sym typeface="Wingdings"/>
              </a:rPr>
              <a:t>2h</a:t>
            </a:r>
            <a:r>
              <a:rPr lang="it-IT" sz="2800" b="1" baseline="30000" dirty="0" smtClean="0">
                <a:sym typeface="Wingdings"/>
              </a:rPr>
              <a:t>2</a:t>
            </a:r>
          </a:p>
          <a:p>
            <a:endParaRPr lang="it-IT" sz="2800" b="1" baseline="30000" dirty="0">
              <a:sym typeface="Wingdings"/>
            </a:endParaRPr>
          </a:p>
          <a:p>
            <a:endParaRPr lang="it-IT" sz="2800" b="1" baseline="30000" dirty="0" smtClean="0">
              <a:sym typeface="Wingdings"/>
            </a:endParaRPr>
          </a:p>
          <a:p>
            <a:r>
              <a:rPr lang="it-IT" sz="2800" b="1" dirty="0" err="1" smtClean="0"/>
              <a:t>ν</a:t>
            </a:r>
            <a:r>
              <a:rPr lang="it-IT" sz="2800" b="1" baseline="-25000" dirty="0" err="1" smtClean="0"/>
              <a:t>i</a:t>
            </a:r>
            <a:r>
              <a:rPr lang="it-IT" sz="1600" b="1" baseline="-25000" dirty="0" err="1" smtClean="0">
                <a:latin typeface="Wingdings"/>
                <a:ea typeface="Wingdings"/>
                <a:cs typeface="Wingdings"/>
                <a:sym typeface="Wingdings"/>
              </a:rPr>
              <a:t></a:t>
            </a:r>
            <a:r>
              <a:rPr lang="it-IT" sz="2800" b="1" baseline="-25000" dirty="0" err="1" smtClean="0">
                <a:ea typeface="Wingdings"/>
                <a:cs typeface="Wingdings"/>
                <a:sym typeface="Wingdings"/>
              </a:rPr>
              <a:t>j</a:t>
            </a:r>
            <a:r>
              <a:rPr lang="it-IT" sz="2800" b="1" baseline="-25000" dirty="0" smtClean="0">
                <a:ea typeface="Wingdings"/>
                <a:cs typeface="Wingdings"/>
                <a:sym typeface="Wingdings"/>
              </a:rPr>
              <a:t> </a:t>
            </a:r>
            <a:r>
              <a:rPr lang="it-IT" sz="2800" b="1" dirty="0" smtClean="0">
                <a:ea typeface="Wingdings"/>
                <a:cs typeface="Wingdings"/>
                <a:sym typeface="Wingdings"/>
              </a:rPr>
              <a:t>= (</a:t>
            </a:r>
            <a:r>
              <a:rPr lang="it-IT" sz="2800" b="1" dirty="0" smtClean="0">
                <a:sym typeface="Wingdings"/>
              </a:rPr>
              <a:t>E</a:t>
            </a:r>
            <a:r>
              <a:rPr lang="it-IT" sz="2800" b="1" baseline="-25000" dirty="0" smtClean="0">
                <a:sym typeface="Wingdings"/>
              </a:rPr>
              <a:t>i</a:t>
            </a:r>
            <a:r>
              <a:rPr lang="it-IT" sz="2800" b="1" dirty="0" smtClean="0">
                <a:sym typeface="Wingdings"/>
              </a:rPr>
              <a:t> – </a:t>
            </a:r>
            <a:r>
              <a:rPr lang="it-IT" sz="2800" b="1" dirty="0" err="1" smtClean="0">
                <a:sym typeface="Wingdings"/>
              </a:rPr>
              <a:t>E</a:t>
            </a:r>
            <a:r>
              <a:rPr lang="it-IT" sz="2800" b="1" baseline="-25000" dirty="0" err="1" smtClean="0">
                <a:sym typeface="Wingdings"/>
              </a:rPr>
              <a:t>j</a:t>
            </a:r>
            <a:r>
              <a:rPr lang="it-IT" sz="2800" b="1" dirty="0" smtClean="0">
                <a:sym typeface="Wingdings"/>
              </a:rPr>
              <a:t>)/h = </a:t>
            </a:r>
            <a:r>
              <a:rPr lang="it-IT" sz="2800" b="1" dirty="0">
                <a:sym typeface="Wingdings"/>
              </a:rPr>
              <a:t>(1/j</a:t>
            </a:r>
            <a:r>
              <a:rPr lang="it-IT" sz="2800" b="1" baseline="30000" dirty="0">
                <a:sym typeface="Wingdings"/>
              </a:rPr>
              <a:t>2</a:t>
            </a:r>
            <a:r>
              <a:rPr lang="it-IT" sz="2800" b="1" dirty="0">
                <a:sym typeface="Wingdings"/>
              </a:rPr>
              <a:t> – 1/i</a:t>
            </a:r>
            <a:r>
              <a:rPr lang="it-IT" sz="2800" b="1" baseline="30000" dirty="0">
                <a:sym typeface="Wingdings"/>
              </a:rPr>
              <a:t>2</a:t>
            </a:r>
            <a:r>
              <a:rPr lang="it-IT" sz="2800" b="1" dirty="0">
                <a:sym typeface="Wingdings"/>
              </a:rPr>
              <a:t>) 4π</a:t>
            </a:r>
            <a:r>
              <a:rPr lang="it-IT" sz="2800" b="1" baseline="30000" dirty="0">
                <a:sym typeface="Wingdings"/>
              </a:rPr>
              <a:t>2</a:t>
            </a:r>
            <a:r>
              <a:rPr lang="it-IT" sz="2800" b="1" dirty="0">
                <a:sym typeface="Wingdings"/>
              </a:rPr>
              <a:t>C</a:t>
            </a:r>
            <a:r>
              <a:rPr lang="it-IT" sz="2800" b="1" baseline="30000" dirty="0">
                <a:sym typeface="Wingdings"/>
              </a:rPr>
              <a:t>2</a:t>
            </a:r>
            <a:r>
              <a:rPr lang="it-IT" sz="2800" b="1" dirty="0">
                <a:sym typeface="Wingdings"/>
              </a:rPr>
              <a:t>m/</a:t>
            </a:r>
            <a:r>
              <a:rPr lang="it-IT" sz="2800" b="1" dirty="0" smtClean="0">
                <a:sym typeface="Wingdings"/>
              </a:rPr>
              <a:t>2h</a:t>
            </a:r>
            <a:r>
              <a:rPr lang="it-IT" sz="2800" b="1" baseline="30000" dirty="0" smtClean="0">
                <a:sym typeface="Wingdings"/>
              </a:rPr>
              <a:t>3</a:t>
            </a:r>
            <a:endParaRPr lang="it-IT" sz="2800" b="1" dirty="0"/>
          </a:p>
          <a:p>
            <a:endParaRPr lang="it-IT" dirty="0"/>
          </a:p>
        </p:txBody>
      </p:sp>
    </p:spTree>
    <p:extLst>
      <p:ext uri="{BB962C8B-B14F-4D97-AF65-F5344CB8AC3E}">
        <p14:creationId xmlns:p14="http://schemas.microsoft.com/office/powerpoint/2010/main" val="100290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314" y="544256"/>
            <a:ext cx="9138590" cy="1200328"/>
          </a:xfrm>
          <a:prstGeom prst="rect">
            <a:avLst/>
          </a:prstGeom>
          <a:noFill/>
        </p:spPr>
        <p:txBody>
          <a:bodyPr wrap="none" rtlCol="0">
            <a:spAutoFit/>
          </a:bodyPr>
          <a:lstStyle/>
          <a:p>
            <a:r>
              <a:rPr lang="it-IT" sz="2400" b="1" dirty="0" smtClean="0"/>
              <a:t>Quantizzazione dell’energia degli oscillatori armonici  (</a:t>
            </a:r>
            <a:r>
              <a:rPr lang="it-IT" sz="2400" b="1" dirty="0" err="1" smtClean="0"/>
              <a:t>Planck</a:t>
            </a:r>
            <a:r>
              <a:rPr lang="it-IT" sz="2400" b="1" dirty="0" smtClean="0"/>
              <a:t>)  E = </a:t>
            </a:r>
            <a:r>
              <a:rPr lang="it-IT" sz="2400" b="1" dirty="0" err="1" smtClean="0"/>
              <a:t>nhν</a:t>
            </a:r>
            <a:endParaRPr lang="it-IT" sz="2400" b="1" dirty="0" smtClean="0"/>
          </a:p>
          <a:p>
            <a:endParaRPr lang="it-IT" sz="2400" b="1" dirty="0"/>
          </a:p>
          <a:p>
            <a:endParaRPr lang="it-IT" sz="2400" b="1" dirty="0" smtClean="0"/>
          </a:p>
        </p:txBody>
      </p:sp>
    </p:spTree>
    <p:extLst>
      <p:ext uri="{BB962C8B-B14F-4D97-AF65-F5344CB8AC3E}">
        <p14:creationId xmlns:p14="http://schemas.microsoft.com/office/powerpoint/2010/main" val="30289135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eisenberg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298" y="284471"/>
            <a:ext cx="6319816" cy="6193419"/>
          </a:xfrm>
          <a:prstGeom prst="rect">
            <a:avLst/>
          </a:prstGeom>
        </p:spPr>
      </p:pic>
    </p:spTree>
    <p:extLst>
      <p:ext uri="{BB962C8B-B14F-4D97-AF65-F5344CB8AC3E}">
        <p14:creationId xmlns:p14="http://schemas.microsoft.com/office/powerpoint/2010/main" val="18803260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838953" y="3728283"/>
            <a:ext cx="7562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4451109" y="349528"/>
            <a:ext cx="0" cy="59769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CasellaDiTesto 17"/>
          <p:cNvSpPr txBox="1"/>
          <p:nvPr/>
        </p:nvSpPr>
        <p:spPr>
          <a:xfrm>
            <a:off x="4101546" y="407776"/>
            <a:ext cx="442780" cy="461665"/>
          </a:xfrm>
          <a:prstGeom prst="rect">
            <a:avLst/>
          </a:prstGeom>
          <a:noFill/>
        </p:spPr>
        <p:txBody>
          <a:bodyPr wrap="square" rtlCol="0">
            <a:spAutoFit/>
          </a:bodyPr>
          <a:lstStyle/>
          <a:p>
            <a:r>
              <a:rPr lang="it-IT" sz="2400" dirty="0" err="1" smtClean="0"/>
              <a:t>p</a:t>
            </a:r>
            <a:endParaRPr lang="it-IT" sz="2400" dirty="0"/>
          </a:p>
        </p:txBody>
      </p:sp>
      <p:sp>
        <p:nvSpPr>
          <p:cNvPr id="19" name="CasellaDiTesto 18"/>
          <p:cNvSpPr txBox="1"/>
          <p:nvPr/>
        </p:nvSpPr>
        <p:spPr>
          <a:xfrm>
            <a:off x="8080745" y="3751580"/>
            <a:ext cx="454432" cy="461665"/>
          </a:xfrm>
          <a:prstGeom prst="rect">
            <a:avLst/>
          </a:prstGeom>
          <a:noFill/>
        </p:spPr>
        <p:txBody>
          <a:bodyPr wrap="square" rtlCol="0">
            <a:spAutoFit/>
          </a:bodyPr>
          <a:lstStyle/>
          <a:p>
            <a:r>
              <a:rPr lang="it-IT" sz="2400" dirty="0" smtClean="0"/>
              <a:t>x</a:t>
            </a:r>
            <a:endParaRPr lang="it-IT" sz="2400" dirty="0"/>
          </a:p>
        </p:txBody>
      </p:sp>
      <p:sp>
        <p:nvSpPr>
          <p:cNvPr id="20" name="CasellaDiTesto 19"/>
          <p:cNvSpPr txBox="1"/>
          <p:nvPr/>
        </p:nvSpPr>
        <p:spPr>
          <a:xfrm>
            <a:off x="978777" y="1526266"/>
            <a:ext cx="2563522" cy="523220"/>
          </a:xfrm>
          <a:prstGeom prst="rect">
            <a:avLst/>
          </a:prstGeom>
          <a:noFill/>
        </p:spPr>
        <p:txBody>
          <a:bodyPr wrap="none" rtlCol="0">
            <a:spAutoFit/>
          </a:bodyPr>
          <a:lstStyle/>
          <a:p>
            <a:r>
              <a:rPr lang="it-IT" sz="2800" b="1" dirty="0" smtClean="0"/>
              <a:t>Spazio delle fasi</a:t>
            </a:r>
            <a:endParaRPr lang="it-IT" sz="2800" b="1" dirty="0"/>
          </a:p>
        </p:txBody>
      </p:sp>
      <p:sp>
        <p:nvSpPr>
          <p:cNvPr id="2" name="Rettangolo 1"/>
          <p:cNvSpPr/>
          <p:nvPr/>
        </p:nvSpPr>
        <p:spPr>
          <a:xfrm>
            <a:off x="5443307" y="1526265"/>
            <a:ext cx="2637438" cy="14822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b="1" dirty="0" smtClean="0">
                <a:solidFill>
                  <a:schemeClr val="tx1"/>
                </a:solidFill>
              </a:rPr>
              <a:t>h</a:t>
            </a:r>
            <a:endParaRPr lang="it-IT" sz="2800" b="1" dirty="0">
              <a:solidFill>
                <a:schemeClr val="tx1"/>
              </a:solidFill>
            </a:endParaRPr>
          </a:p>
        </p:txBody>
      </p:sp>
    </p:spTree>
    <p:extLst>
      <p:ext uri="{BB962C8B-B14F-4D97-AF65-F5344CB8AC3E}">
        <p14:creationId xmlns:p14="http://schemas.microsoft.com/office/powerpoint/2010/main" val="33531854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838953" y="3728283"/>
            <a:ext cx="7562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4451109" y="349528"/>
            <a:ext cx="0" cy="59769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CasellaDiTesto 17"/>
          <p:cNvSpPr txBox="1"/>
          <p:nvPr/>
        </p:nvSpPr>
        <p:spPr>
          <a:xfrm>
            <a:off x="4101546" y="407776"/>
            <a:ext cx="442780" cy="461665"/>
          </a:xfrm>
          <a:prstGeom prst="rect">
            <a:avLst/>
          </a:prstGeom>
          <a:noFill/>
        </p:spPr>
        <p:txBody>
          <a:bodyPr wrap="square" rtlCol="0">
            <a:spAutoFit/>
          </a:bodyPr>
          <a:lstStyle/>
          <a:p>
            <a:r>
              <a:rPr lang="it-IT" sz="2400" dirty="0" err="1" smtClean="0"/>
              <a:t>p</a:t>
            </a:r>
            <a:endParaRPr lang="it-IT" sz="2400" dirty="0"/>
          </a:p>
        </p:txBody>
      </p:sp>
      <p:sp>
        <p:nvSpPr>
          <p:cNvPr id="19" name="CasellaDiTesto 18"/>
          <p:cNvSpPr txBox="1"/>
          <p:nvPr/>
        </p:nvSpPr>
        <p:spPr>
          <a:xfrm>
            <a:off x="8080745" y="3751580"/>
            <a:ext cx="454432" cy="461665"/>
          </a:xfrm>
          <a:prstGeom prst="rect">
            <a:avLst/>
          </a:prstGeom>
          <a:noFill/>
        </p:spPr>
        <p:txBody>
          <a:bodyPr wrap="square" rtlCol="0">
            <a:spAutoFit/>
          </a:bodyPr>
          <a:lstStyle/>
          <a:p>
            <a:r>
              <a:rPr lang="it-IT" sz="2400" dirty="0" smtClean="0"/>
              <a:t>x</a:t>
            </a:r>
            <a:endParaRPr lang="it-IT" sz="2400" dirty="0"/>
          </a:p>
        </p:txBody>
      </p:sp>
      <p:sp>
        <p:nvSpPr>
          <p:cNvPr id="20" name="CasellaDiTesto 19"/>
          <p:cNvSpPr txBox="1"/>
          <p:nvPr/>
        </p:nvSpPr>
        <p:spPr>
          <a:xfrm>
            <a:off x="978777" y="1526266"/>
            <a:ext cx="2563522" cy="523220"/>
          </a:xfrm>
          <a:prstGeom prst="rect">
            <a:avLst/>
          </a:prstGeom>
          <a:noFill/>
        </p:spPr>
        <p:txBody>
          <a:bodyPr wrap="none" rtlCol="0">
            <a:spAutoFit/>
          </a:bodyPr>
          <a:lstStyle/>
          <a:p>
            <a:r>
              <a:rPr lang="it-IT" sz="2800" b="1" dirty="0" smtClean="0"/>
              <a:t>Spazio delle fasi</a:t>
            </a:r>
            <a:endParaRPr lang="it-IT" sz="2800" b="1" dirty="0"/>
          </a:p>
        </p:txBody>
      </p:sp>
      <p:sp>
        <p:nvSpPr>
          <p:cNvPr id="2" name="Rettangolo 1"/>
          <p:cNvSpPr/>
          <p:nvPr/>
        </p:nvSpPr>
        <p:spPr>
          <a:xfrm>
            <a:off x="5443307" y="1526265"/>
            <a:ext cx="2637438" cy="14822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b="1" dirty="0" smtClean="0">
                <a:solidFill>
                  <a:schemeClr val="tx1"/>
                </a:solidFill>
              </a:rPr>
              <a:t>h</a:t>
            </a:r>
            <a:endParaRPr lang="it-IT" sz="2800" b="1" dirty="0">
              <a:solidFill>
                <a:schemeClr val="tx1"/>
              </a:solidFill>
            </a:endParaRPr>
          </a:p>
        </p:txBody>
      </p:sp>
      <p:sp>
        <p:nvSpPr>
          <p:cNvPr id="4" name="CasellaDiTesto 3"/>
          <p:cNvSpPr txBox="1"/>
          <p:nvPr/>
        </p:nvSpPr>
        <p:spPr>
          <a:xfrm>
            <a:off x="6456365" y="3008525"/>
            <a:ext cx="557064" cy="523220"/>
          </a:xfrm>
          <a:prstGeom prst="rect">
            <a:avLst/>
          </a:prstGeom>
          <a:noFill/>
        </p:spPr>
        <p:txBody>
          <a:bodyPr wrap="none" rtlCol="0">
            <a:spAutoFit/>
          </a:bodyPr>
          <a:lstStyle/>
          <a:p>
            <a:r>
              <a:rPr lang="it-IT" sz="2800" b="1" dirty="0" err="1" smtClean="0"/>
              <a:t>Δx</a:t>
            </a:r>
            <a:endParaRPr lang="it-IT" sz="2800" b="1" dirty="0"/>
          </a:p>
        </p:txBody>
      </p:sp>
      <p:sp>
        <p:nvSpPr>
          <p:cNvPr id="5" name="CasellaDiTesto 4"/>
          <p:cNvSpPr txBox="1"/>
          <p:nvPr/>
        </p:nvSpPr>
        <p:spPr>
          <a:xfrm>
            <a:off x="4807540" y="1960767"/>
            <a:ext cx="584765" cy="523220"/>
          </a:xfrm>
          <a:prstGeom prst="rect">
            <a:avLst/>
          </a:prstGeom>
          <a:noFill/>
        </p:spPr>
        <p:txBody>
          <a:bodyPr wrap="none" rtlCol="0">
            <a:spAutoFit/>
          </a:bodyPr>
          <a:lstStyle/>
          <a:p>
            <a:r>
              <a:rPr lang="it-IT" sz="2800" b="1" dirty="0" err="1" smtClean="0"/>
              <a:t>Δp</a:t>
            </a:r>
            <a:endParaRPr lang="it-IT" sz="2800" b="1" dirty="0"/>
          </a:p>
        </p:txBody>
      </p:sp>
    </p:spTree>
    <p:extLst>
      <p:ext uri="{BB962C8B-B14F-4D97-AF65-F5344CB8AC3E}">
        <p14:creationId xmlns:p14="http://schemas.microsoft.com/office/powerpoint/2010/main" val="17571516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a:off x="838953" y="3728283"/>
            <a:ext cx="7562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4451109" y="349528"/>
            <a:ext cx="0" cy="59769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CasellaDiTesto 17"/>
          <p:cNvSpPr txBox="1"/>
          <p:nvPr/>
        </p:nvSpPr>
        <p:spPr>
          <a:xfrm>
            <a:off x="4101546" y="407776"/>
            <a:ext cx="442780" cy="461665"/>
          </a:xfrm>
          <a:prstGeom prst="rect">
            <a:avLst/>
          </a:prstGeom>
          <a:noFill/>
        </p:spPr>
        <p:txBody>
          <a:bodyPr wrap="square" rtlCol="0">
            <a:spAutoFit/>
          </a:bodyPr>
          <a:lstStyle/>
          <a:p>
            <a:r>
              <a:rPr lang="it-IT" sz="2400" dirty="0" err="1" smtClean="0"/>
              <a:t>p</a:t>
            </a:r>
            <a:endParaRPr lang="it-IT" sz="2400" dirty="0"/>
          </a:p>
        </p:txBody>
      </p:sp>
      <p:sp>
        <p:nvSpPr>
          <p:cNvPr id="19" name="CasellaDiTesto 18"/>
          <p:cNvSpPr txBox="1"/>
          <p:nvPr/>
        </p:nvSpPr>
        <p:spPr>
          <a:xfrm>
            <a:off x="8080745" y="3751580"/>
            <a:ext cx="454432" cy="461665"/>
          </a:xfrm>
          <a:prstGeom prst="rect">
            <a:avLst/>
          </a:prstGeom>
          <a:noFill/>
        </p:spPr>
        <p:txBody>
          <a:bodyPr wrap="square" rtlCol="0">
            <a:spAutoFit/>
          </a:bodyPr>
          <a:lstStyle/>
          <a:p>
            <a:r>
              <a:rPr lang="it-IT" sz="2400" dirty="0" smtClean="0"/>
              <a:t>x</a:t>
            </a:r>
            <a:endParaRPr lang="it-IT" sz="2400" dirty="0"/>
          </a:p>
        </p:txBody>
      </p:sp>
      <p:sp>
        <p:nvSpPr>
          <p:cNvPr id="20" name="CasellaDiTesto 19"/>
          <p:cNvSpPr txBox="1"/>
          <p:nvPr/>
        </p:nvSpPr>
        <p:spPr>
          <a:xfrm>
            <a:off x="978777" y="1526266"/>
            <a:ext cx="2563522" cy="523220"/>
          </a:xfrm>
          <a:prstGeom prst="rect">
            <a:avLst/>
          </a:prstGeom>
          <a:noFill/>
        </p:spPr>
        <p:txBody>
          <a:bodyPr wrap="none" rtlCol="0">
            <a:spAutoFit/>
          </a:bodyPr>
          <a:lstStyle/>
          <a:p>
            <a:r>
              <a:rPr lang="it-IT" sz="2800" b="1" dirty="0" smtClean="0"/>
              <a:t>Spazio delle fasi</a:t>
            </a:r>
            <a:endParaRPr lang="it-IT" sz="2800" b="1" dirty="0"/>
          </a:p>
        </p:txBody>
      </p:sp>
      <p:sp>
        <p:nvSpPr>
          <p:cNvPr id="2" name="Rettangolo 1"/>
          <p:cNvSpPr/>
          <p:nvPr/>
        </p:nvSpPr>
        <p:spPr>
          <a:xfrm>
            <a:off x="5443307" y="1526265"/>
            <a:ext cx="2637438" cy="14822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b="1" dirty="0" smtClean="0">
                <a:solidFill>
                  <a:schemeClr val="tx1"/>
                </a:solidFill>
              </a:rPr>
              <a:t>h</a:t>
            </a:r>
            <a:endParaRPr lang="it-IT" sz="2800" b="1" dirty="0">
              <a:solidFill>
                <a:schemeClr val="tx1"/>
              </a:solidFill>
            </a:endParaRPr>
          </a:p>
        </p:txBody>
      </p:sp>
      <p:sp>
        <p:nvSpPr>
          <p:cNvPr id="4" name="CasellaDiTesto 3"/>
          <p:cNvSpPr txBox="1"/>
          <p:nvPr/>
        </p:nvSpPr>
        <p:spPr>
          <a:xfrm>
            <a:off x="6456365" y="3008525"/>
            <a:ext cx="557064" cy="523220"/>
          </a:xfrm>
          <a:prstGeom prst="rect">
            <a:avLst/>
          </a:prstGeom>
          <a:noFill/>
        </p:spPr>
        <p:txBody>
          <a:bodyPr wrap="none" rtlCol="0">
            <a:spAutoFit/>
          </a:bodyPr>
          <a:lstStyle/>
          <a:p>
            <a:r>
              <a:rPr lang="it-IT" sz="2800" b="1" dirty="0" err="1" smtClean="0"/>
              <a:t>Δx</a:t>
            </a:r>
            <a:endParaRPr lang="it-IT" sz="2800" b="1" dirty="0"/>
          </a:p>
        </p:txBody>
      </p:sp>
      <p:sp>
        <p:nvSpPr>
          <p:cNvPr id="5" name="CasellaDiTesto 4"/>
          <p:cNvSpPr txBox="1"/>
          <p:nvPr/>
        </p:nvSpPr>
        <p:spPr>
          <a:xfrm>
            <a:off x="4807540" y="1960767"/>
            <a:ext cx="584765" cy="523220"/>
          </a:xfrm>
          <a:prstGeom prst="rect">
            <a:avLst/>
          </a:prstGeom>
          <a:noFill/>
        </p:spPr>
        <p:txBody>
          <a:bodyPr wrap="none" rtlCol="0">
            <a:spAutoFit/>
          </a:bodyPr>
          <a:lstStyle/>
          <a:p>
            <a:r>
              <a:rPr lang="it-IT" sz="2800" b="1" dirty="0" err="1" smtClean="0"/>
              <a:t>Δp</a:t>
            </a:r>
            <a:endParaRPr lang="it-IT" sz="2800" b="1" dirty="0"/>
          </a:p>
        </p:txBody>
      </p:sp>
      <p:sp>
        <p:nvSpPr>
          <p:cNvPr id="6" name="CasellaDiTesto 5"/>
          <p:cNvSpPr txBox="1"/>
          <p:nvPr/>
        </p:nvSpPr>
        <p:spPr>
          <a:xfrm>
            <a:off x="5454889" y="4807592"/>
            <a:ext cx="1572215" cy="523220"/>
          </a:xfrm>
          <a:prstGeom prst="rect">
            <a:avLst/>
          </a:prstGeom>
          <a:noFill/>
        </p:spPr>
        <p:txBody>
          <a:bodyPr wrap="none" rtlCol="0">
            <a:spAutoFit/>
          </a:bodyPr>
          <a:lstStyle/>
          <a:p>
            <a:r>
              <a:rPr lang="it-IT" sz="2800" b="1" dirty="0" err="1" smtClean="0"/>
              <a:t>Δp</a:t>
            </a:r>
            <a:r>
              <a:rPr lang="it-IT" sz="2800" b="1" dirty="0" smtClean="0"/>
              <a:t> </a:t>
            </a:r>
            <a:r>
              <a:rPr lang="it-IT" sz="2800" b="1" dirty="0" err="1" smtClean="0"/>
              <a:t>Δx</a:t>
            </a:r>
            <a:r>
              <a:rPr lang="it-IT" sz="2800" b="1" dirty="0" smtClean="0"/>
              <a:t> ≥ h</a:t>
            </a:r>
            <a:endParaRPr lang="it-IT" sz="2800" b="1" dirty="0"/>
          </a:p>
        </p:txBody>
      </p:sp>
    </p:spTree>
    <p:extLst>
      <p:ext uri="{BB962C8B-B14F-4D97-AF65-F5344CB8AC3E}">
        <p14:creationId xmlns:p14="http://schemas.microsoft.com/office/powerpoint/2010/main" val="18011483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6323" y="151180"/>
            <a:ext cx="8845374" cy="2677656"/>
          </a:xfrm>
          <a:prstGeom prst="rect">
            <a:avLst/>
          </a:prstGeom>
          <a:noFill/>
        </p:spPr>
        <p:txBody>
          <a:bodyPr wrap="square" rtlCol="0">
            <a:spAutoFit/>
          </a:bodyPr>
          <a:lstStyle/>
          <a:p>
            <a:r>
              <a:rPr lang="it-IT" sz="2400" b="1" dirty="0" smtClean="0"/>
              <a:t>Onda monocromatica: lunghezza d’onda esattamente definita</a:t>
            </a:r>
          </a:p>
          <a:p>
            <a:r>
              <a:rPr lang="it-IT" sz="2400" b="1" dirty="0" smtClean="0"/>
              <a:t>“Dove” sta l’onda? …. ma dappertutto, spalmata uniformemente lungo l’asse x: un’onda monocromatica è un’entità completamente delocalizzata</a:t>
            </a:r>
          </a:p>
          <a:p>
            <a:endParaRPr lang="it-IT" sz="2400" b="1" dirty="0"/>
          </a:p>
          <a:p>
            <a:r>
              <a:rPr lang="it-IT" sz="2400" b="1" dirty="0" smtClean="0"/>
              <a:t>Conoscenza esatta di </a:t>
            </a:r>
            <a:r>
              <a:rPr lang="it-IT" sz="2400" b="1" dirty="0" err="1" smtClean="0"/>
              <a:t>λ</a:t>
            </a:r>
            <a:r>
              <a:rPr lang="it-IT" sz="2400" b="1" dirty="0" smtClean="0"/>
              <a:t>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Incertezza totale su x</a:t>
            </a:r>
          </a:p>
          <a:p>
            <a:endParaRPr lang="it-IT" sz="2400" b="1" dirty="0">
              <a:sym typeface="Wingdings"/>
            </a:endParaRPr>
          </a:p>
        </p:txBody>
      </p:sp>
    </p:spTree>
    <p:extLst>
      <p:ext uri="{BB962C8B-B14F-4D97-AF65-F5344CB8AC3E}">
        <p14:creationId xmlns:p14="http://schemas.microsoft.com/office/powerpoint/2010/main" val="15512733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6323" y="151180"/>
            <a:ext cx="8845374" cy="6370974"/>
          </a:xfrm>
          <a:prstGeom prst="rect">
            <a:avLst/>
          </a:prstGeom>
          <a:noFill/>
        </p:spPr>
        <p:txBody>
          <a:bodyPr wrap="square" rtlCol="0">
            <a:spAutoFit/>
          </a:bodyPr>
          <a:lstStyle/>
          <a:p>
            <a:r>
              <a:rPr lang="it-IT" sz="2400" b="1" dirty="0" smtClean="0"/>
              <a:t>Onda monocromatica: lunghezza d’onda esattamente definita</a:t>
            </a:r>
          </a:p>
          <a:p>
            <a:r>
              <a:rPr lang="it-IT" sz="2400" b="1" dirty="0" smtClean="0"/>
              <a:t>“Dove” sta l’onda? …. ma dappertutto, spalmata uniformemente lungo l’asse x: un’onda monocromatica è un’entità completamente delocalizzata</a:t>
            </a:r>
          </a:p>
          <a:p>
            <a:endParaRPr lang="it-IT" sz="2400" b="1" dirty="0"/>
          </a:p>
          <a:p>
            <a:r>
              <a:rPr lang="it-IT" sz="2400" b="1" dirty="0" smtClean="0"/>
              <a:t>Conoscenza esatta di </a:t>
            </a:r>
            <a:r>
              <a:rPr lang="it-IT" sz="2400" b="1" dirty="0" err="1" smtClean="0"/>
              <a:t>λ</a:t>
            </a:r>
            <a:r>
              <a:rPr lang="it-IT" sz="2400" b="1" dirty="0" smtClean="0"/>
              <a:t>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Incertezza totale su x</a:t>
            </a:r>
          </a:p>
          <a:p>
            <a:endParaRPr lang="it-IT" sz="2400" b="1" dirty="0">
              <a:sym typeface="Wingdings"/>
            </a:endParaRPr>
          </a:p>
          <a:p>
            <a:r>
              <a:rPr lang="it-IT" sz="2400" b="1" dirty="0" smtClean="0"/>
              <a:t>Più in generale, però, una forma d’onda risulta dalla sovrapposizione di più onde monocromatiche. Più componenti si aggiungono, più si perde informazione sulla “vera” lunghezza d’onda e più è possibile “localizzare” l’onda, fino a trasformarla in un pacchetto d’onda sensibilmente diverso da zero in una regione limitata di spazio</a:t>
            </a:r>
          </a:p>
          <a:p>
            <a:endParaRPr lang="it-IT" sz="2400" b="1" dirty="0"/>
          </a:p>
          <a:p>
            <a:r>
              <a:rPr lang="it-IT" sz="2400" b="1" dirty="0" smtClean="0"/>
              <a:t>Sovrapposizione di più onde monocromatiche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perdita di definizione su </a:t>
            </a:r>
            <a:r>
              <a:rPr lang="it-IT" sz="2400" b="1" dirty="0" err="1" smtClean="0">
                <a:sym typeface="Wingdings"/>
              </a:rPr>
              <a:t>λ</a:t>
            </a:r>
            <a:r>
              <a:rPr lang="it-IT" sz="2400" b="1" dirty="0" smtClean="0">
                <a:sym typeface="Wingdings"/>
              </a:rPr>
              <a:t>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riduzione dell’incertezza su x</a:t>
            </a:r>
          </a:p>
          <a:p>
            <a:endParaRPr lang="it-IT" sz="2400" b="1" dirty="0">
              <a:sym typeface="Wingdings"/>
            </a:endParaRPr>
          </a:p>
        </p:txBody>
      </p:sp>
    </p:spTree>
    <p:extLst>
      <p:ext uri="{BB962C8B-B14F-4D97-AF65-F5344CB8AC3E}">
        <p14:creationId xmlns:p14="http://schemas.microsoft.com/office/powerpoint/2010/main" val="13146794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6323" y="151180"/>
            <a:ext cx="8845374" cy="6740306"/>
          </a:xfrm>
          <a:prstGeom prst="rect">
            <a:avLst/>
          </a:prstGeom>
          <a:noFill/>
        </p:spPr>
        <p:txBody>
          <a:bodyPr wrap="square" rtlCol="0">
            <a:spAutoFit/>
          </a:bodyPr>
          <a:lstStyle/>
          <a:p>
            <a:r>
              <a:rPr lang="it-IT" sz="2400" b="1" dirty="0" smtClean="0"/>
              <a:t>Onda monocromatica: lunghezza d’onda esattamente definita</a:t>
            </a:r>
          </a:p>
          <a:p>
            <a:r>
              <a:rPr lang="it-IT" sz="2400" b="1" dirty="0" smtClean="0"/>
              <a:t>“Dove” sta l’onda? …. ma dappertutto, spalmata uniformemente lungo l’asse x: un’onda monocromatica è un’entità completamente delocalizzata</a:t>
            </a:r>
          </a:p>
          <a:p>
            <a:endParaRPr lang="it-IT" sz="2400" b="1" dirty="0"/>
          </a:p>
          <a:p>
            <a:r>
              <a:rPr lang="it-IT" sz="2400" b="1" dirty="0" smtClean="0"/>
              <a:t>Conoscenza esatta di </a:t>
            </a:r>
            <a:r>
              <a:rPr lang="it-IT" sz="2400" b="1" dirty="0" err="1" smtClean="0"/>
              <a:t>λ</a:t>
            </a:r>
            <a:r>
              <a:rPr lang="it-IT" sz="2400" b="1" dirty="0" smtClean="0"/>
              <a:t>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Incertezza totale su x</a:t>
            </a:r>
          </a:p>
          <a:p>
            <a:endParaRPr lang="it-IT" sz="2400" b="1" dirty="0">
              <a:sym typeface="Wingdings"/>
            </a:endParaRPr>
          </a:p>
          <a:p>
            <a:r>
              <a:rPr lang="it-IT" sz="2400" b="1" dirty="0" smtClean="0"/>
              <a:t>Più in generale, però, una forma d’onda risulta dalla sovrapposizione di più onde monocromatiche. Più componenti si aggiungono, più si perde informazione sulla “vera” lunghezza d’onda e più è possibile “localizzare” l’onda, fino a trasformarla in un pacchetto d’onda sensibilmente diverso da zero in una regione limitata di spazio</a:t>
            </a:r>
          </a:p>
          <a:p>
            <a:endParaRPr lang="it-IT" sz="2400" b="1" dirty="0"/>
          </a:p>
          <a:p>
            <a:r>
              <a:rPr lang="it-IT" sz="2400" b="1" dirty="0" smtClean="0"/>
              <a:t>Sovrapposizione di più onde monocromatiche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perdita di definizione su </a:t>
            </a:r>
            <a:r>
              <a:rPr lang="it-IT" sz="2400" b="1" dirty="0" err="1" smtClean="0">
                <a:sym typeface="Wingdings"/>
              </a:rPr>
              <a:t>λ</a:t>
            </a:r>
            <a:r>
              <a:rPr lang="it-IT" sz="2400" b="1" dirty="0" smtClean="0">
                <a:sym typeface="Wingdings"/>
              </a:rPr>
              <a:t>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riduzione dell’incertezza su x</a:t>
            </a:r>
          </a:p>
          <a:p>
            <a:endParaRPr lang="it-IT" sz="2400" b="1" dirty="0">
              <a:sym typeface="Wingdings"/>
            </a:endParaRPr>
          </a:p>
          <a:p>
            <a:r>
              <a:rPr lang="it-IT" sz="2400" b="1" dirty="0" smtClean="0">
                <a:sym typeface="Wingdings"/>
              </a:rPr>
              <a:t>E’ una sorta di principio di indeterminazione (classico) per le onde</a:t>
            </a:r>
            <a:endParaRPr lang="it-IT" sz="2400" b="1" dirty="0" smtClean="0"/>
          </a:p>
        </p:txBody>
      </p:sp>
    </p:spTree>
    <p:extLst>
      <p:ext uri="{BB962C8B-B14F-4D97-AF65-F5344CB8AC3E}">
        <p14:creationId xmlns:p14="http://schemas.microsoft.com/office/powerpoint/2010/main" val="166066098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rigonometria_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29" y="0"/>
            <a:ext cx="7820917" cy="6857999"/>
          </a:xfrm>
          <a:prstGeom prst="rect">
            <a:avLst/>
          </a:prstGeom>
        </p:spPr>
      </p:pic>
    </p:spTree>
    <p:extLst>
      <p:ext uri="{BB962C8B-B14F-4D97-AF65-F5344CB8AC3E}">
        <p14:creationId xmlns:p14="http://schemas.microsoft.com/office/powerpoint/2010/main" val="514349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pe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054100"/>
            <a:ext cx="9041108" cy="4725384"/>
          </a:xfrm>
          <a:prstGeom prst="rect">
            <a:avLst/>
          </a:prstGeom>
        </p:spPr>
      </p:pic>
    </p:spTree>
    <p:extLst>
      <p:ext uri="{BB962C8B-B14F-4D97-AF65-F5344CB8AC3E}">
        <p14:creationId xmlns:p14="http://schemas.microsoft.com/office/powerpoint/2010/main" val="182333029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enteseg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9" y="314573"/>
            <a:ext cx="8960613" cy="6256523"/>
          </a:xfrm>
          <a:prstGeom prst="rect">
            <a:avLst/>
          </a:prstGeom>
        </p:spPr>
      </p:pic>
    </p:spTree>
    <p:extLst>
      <p:ext uri="{BB962C8B-B14F-4D97-AF65-F5344CB8AC3E}">
        <p14:creationId xmlns:p14="http://schemas.microsoft.com/office/powerpoint/2010/main" val="10007251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314" y="544256"/>
            <a:ext cx="9138590" cy="2308324"/>
          </a:xfrm>
          <a:prstGeom prst="rect">
            <a:avLst/>
          </a:prstGeom>
          <a:noFill/>
        </p:spPr>
        <p:txBody>
          <a:bodyPr wrap="none" rtlCol="0">
            <a:spAutoFit/>
          </a:bodyPr>
          <a:lstStyle/>
          <a:p>
            <a:r>
              <a:rPr lang="it-IT" sz="2400" b="1" dirty="0" smtClean="0"/>
              <a:t>Quantizzazione dell’energia degli oscillatori armonici  (</a:t>
            </a:r>
            <a:r>
              <a:rPr lang="it-IT" sz="2400" b="1" dirty="0" err="1" smtClean="0"/>
              <a:t>Planck</a:t>
            </a:r>
            <a:r>
              <a:rPr lang="it-IT" sz="2400" b="1" dirty="0" smtClean="0"/>
              <a:t>)  E = </a:t>
            </a:r>
            <a:r>
              <a:rPr lang="it-IT" sz="2400" b="1" dirty="0" err="1" smtClean="0"/>
              <a:t>nhν</a:t>
            </a:r>
            <a:endParaRPr lang="it-IT" sz="2400" b="1" dirty="0" smtClean="0"/>
          </a:p>
          <a:p>
            <a:endParaRPr lang="it-IT" sz="2400" b="1" dirty="0"/>
          </a:p>
          <a:p>
            <a:r>
              <a:rPr lang="it-IT" sz="2400" b="1" dirty="0" smtClean="0"/>
              <a:t>Ipotesi dei quanti di luce (Einstein)   </a:t>
            </a:r>
            <a:r>
              <a:rPr lang="it-IT" sz="2400" b="1" dirty="0" err="1" smtClean="0"/>
              <a:t>ε</a:t>
            </a:r>
            <a:r>
              <a:rPr lang="it-IT" sz="2400" b="1" dirty="0" smtClean="0"/>
              <a:t> = </a:t>
            </a:r>
            <a:r>
              <a:rPr lang="it-IT" sz="2400" b="1" dirty="0" err="1" smtClean="0"/>
              <a:t>hν</a:t>
            </a:r>
            <a:endParaRPr lang="it-IT" sz="2400" b="1" dirty="0" smtClean="0"/>
          </a:p>
          <a:p>
            <a:endParaRPr lang="it-IT" sz="2400" b="1" dirty="0"/>
          </a:p>
          <a:p>
            <a:endParaRPr lang="it-IT" sz="2400" b="1" dirty="0"/>
          </a:p>
          <a:p>
            <a:endParaRPr lang="it-IT" sz="2400" b="1" dirty="0" smtClean="0"/>
          </a:p>
        </p:txBody>
      </p:sp>
    </p:spTree>
    <p:extLst>
      <p:ext uri="{BB962C8B-B14F-4D97-AF65-F5344CB8AC3E}">
        <p14:creationId xmlns:p14="http://schemas.microsoft.com/office/powerpoint/2010/main" val="15864694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age00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21" y="1223343"/>
            <a:ext cx="8842110" cy="4508891"/>
          </a:xfrm>
          <a:prstGeom prst="rect">
            <a:avLst/>
          </a:prstGeom>
        </p:spPr>
      </p:pic>
    </p:spTree>
    <p:extLst>
      <p:ext uri="{BB962C8B-B14F-4D97-AF65-F5344CB8AC3E}">
        <p14:creationId xmlns:p14="http://schemas.microsoft.com/office/powerpoint/2010/main" val="24297920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acchetto d'on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984" y="0"/>
            <a:ext cx="9008292" cy="8173204"/>
          </a:xfrm>
          <a:prstGeom prst="rect">
            <a:avLst/>
          </a:prstGeom>
        </p:spPr>
      </p:pic>
    </p:spTree>
    <p:extLst>
      <p:ext uri="{BB962C8B-B14F-4D97-AF65-F5344CB8AC3E}">
        <p14:creationId xmlns:p14="http://schemas.microsoft.com/office/powerpoint/2010/main" val="69790648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1203" y="58054"/>
            <a:ext cx="8845374" cy="3416320"/>
          </a:xfrm>
          <a:prstGeom prst="rect">
            <a:avLst/>
          </a:prstGeom>
          <a:noFill/>
        </p:spPr>
        <p:txBody>
          <a:bodyPr wrap="square" rtlCol="0">
            <a:spAutoFit/>
          </a:bodyPr>
          <a:lstStyle/>
          <a:p>
            <a:r>
              <a:rPr lang="it-IT" sz="2400" b="1" dirty="0" smtClean="0"/>
              <a:t>Leggiamo le stesse proprietà con de Broglie:   </a:t>
            </a:r>
            <a:r>
              <a:rPr lang="it-IT" sz="2400" b="1" dirty="0" err="1" smtClean="0"/>
              <a:t>p</a:t>
            </a:r>
            <a:r>
              <a:rPr lang="it-IT" sz="2400" b="1" dirty="0" smtClean="0"/>
              <a:t> = h/</a:t>
            </a:r>
            <a:r>
              <a:rPr lang="it-IT" sz="2400" b="1" dirty="0" err="1" smtClean="0"/>
              <a:t>λ</a:t>
            </a:r>
            <a:endParaRPr lang="it-IT" sz="2400" b="1" dirty="0" smtClean="0"/>
          </a:p>
          <a:p>
            <a:endParaRPr lang="it-IT" sz="2400" b="1" dirty="0"/>
          </a:p>
          <a:p>
            <a:r>
              <a:rPr lang="it-IT" sz="2400" b="1" dirty="0" smtClean="0"/>
              <a:t>La funzione d’onda monocromatica descrive un oggetto quantistico con impulso esattamente definito (i fotoni hanno tutti impulso pari ad h/</a:t>
            </a:r>
            <a:r>
              <a:rPr lang="it-IT" sz="2400" b="1" dirty="0" err="1" smtClean="0"/>
              <a:t>λ</a:t>
            </a:r>
            <a:r>
              <a:rPr lang="it-IT" sz="2400" b="1" dirty="0" smtClean="0"/>
              <a:t> = </a:t>
            </a:r>
            <a:r>
              <a:rPr lang="it-IT" sz="2400" b="1" dirty="0" err="1" smtClean="0"/>
              <a:t>hν</a:t>
            </a:r>
            <a:r>
              <a:rPr lang="it-IT" sz="2400" b="1" dirty="0" smtClean="0"/>
              <a:t>/c) “Dove” sta l’onda? …. ma dappertutto, spalmata uniformemente lungo l’asse x</a:t>
            </a:r>
          </a:p>
          <a:p>
            <a:endParaRPr lang="it-IT" sz="2400" b="1" dirty="0"/>
          </a:p>
          <a:p>
            <a:r>
              <a:rPr lang="it-IT" sz="2400" b="1" dirty="0" smtClean="0"/>
              <a:t>Conoscenza esatta di </a:t>
            </a:r>
            <a:r>
              <a:rPr lang="it-IT" sz="2400" b="1" dirty="0" err="1" smtClean="0"/>
              <a:t>p</a:t>
            </a:r>
            <a:r>
              <a:rPr lang="it-IT" sz="2400" b="1" dirty="0" smtClean="0"/>
              <a:t>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Incertezza totale su x</a:t>
            </a:r>
          </a:p>
          <a:p>
            <a:endParaRPr lang="it-IT" sz="2400" b="1" dirty="0">
              <a:sym typeface="Wingdings"/>
            </a:endParaRPr>
          </a:p>
        </p:txBody>
      </p:sp>
    </p:spTree>
    <p:extLst>
      <p:ext uri="{BB962C8B-B14F-4D97-AF65-F5344CB8AC3E}">
        <p14:creationId xmlns:p14="http://schemas.microsoft.com/office/powerpoint/2010/main" val="9663332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1203" y="58054"/>
            <a:ext cx="8845374" cy="6740306"/>
          </a:xfrm>
          <a:prstGeom prst="rect">
            <a:avLst/>
          </a:prstGeom>
          <a:noFill/>
        </p:spPr>
        <p:txBody>
          <a:bodyPr wrap="square" rtlCol="0">
            <a:spAutoFit/>
          </a:bodyPr>
          <a:lstStyle/>
          <a:p>
            <a:r>
              <a:rPr lang="it-IT" sz="2400" b="1" dirty="0" smtClean="0"/>
              <a:t>Leggiamo le stesse proprietà con de Broglie:   </a:t>
            </a:r>
            <a:r>
              <a:rPr lang="it-IT" sz="2400" b="1" dirty="0" err="1" smtClean="0"/>
              <a:t>p</a:t>
            </a:r>
            <a:r>
              <a:rPr lang="it-IT" sz="2400" b="1" dirty="0" smtClean="0"/>
              <a:t> = h/</a:t>
            </a:r>
            <a:r>
              <a:rPr lang="it-IT" sz="2400" b="1" dirty="0" err="1" smtClean="0"/>
              <a:t>λ</a:t>
            </a:r>
            <a:endParaRPr lang="it-IT" sz="2400" b="1" dirty="0" smtClean="0"/>
          </a:p>
          <a:p>
            <a:endParaRPr lang="it-IT" sz="2400" b="1" dirty="0"/>
          </a:p>
          <a:p>
            <a:r>
              <a:rPr lang="it-IT" sz="2400" b="1" dirty="0" smtClean="0"/>
              <a:t>La funzione d’onda monocromatica descrive un oggetto quantistico con impulso esattamente definito (i fotoni hanno tutti impulso pari ad h/</a:t>
            </a:r>
            <a:r>
              <a:rPr lang="it-IT" sz="2400" b="1" dirty="0" err="1" smtClean="0"/>
              <a:t>λ</a:t>
            </a:r>
            <a:r>
              <a:rPr lang="it-IT" sz="2400" b="1" dirty="0" smtClean="0"/>
              <a:t> = </a:t>
            </a:r>
            <a:r>
              <a:rPr lang="it-IT" sz="2400" b="1" dirty="0" err="1" smtClean="0"/>
              <a:t>hν</a:t>
            </a:r>
            <a:r>
              <a:rPr lang="it-IT" sz="2400" b="1" dirty="0" smtClean="0"/>
              <a:t>/c) “Dove” sta l’onda? …. ma dappertutto, spalmata uniformemente lungo l’asse x</a:t>
            </a:r>
          </a:p>
          <a:p>
            <a:endParaRPr lang="it-IT" sz="2400" b="1" dirty="0"/>
          </a:p>
          <a:p>
            <a:r>
              <a:rPr lang="it-IT" sz="2400" b="1" dirty="0" smtClean="0"/>
              <a:t>Conoscenza esatta di </a:t>
            </a:r>
            <a:r>
              <a:rPr lang="it-IT" sz="2400" b="1" dirty="0" err="1" smtClean="0"/>
              <a:t>p</a:t>
            </a:r>
            <a:r>
              <a:rPr lang="it-IT" sz="2400" b="1" dirty="0" smtClean="0"/>
              <a:t>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Incertezza totale su x</a:t>
            </a:r>
          </a:p>
          <a:p>
            <a:endParaRPr lang="it-IT" sz="2400" b="1" dirty="0">
              <a:sym typeface="Wingdings"/>
            </a:endParaRPr>
          </a:p>
          <a:p>
            <a:r>
              <a:rPr lang="it-IT" sz="2400" b="1" dirty="0" smtClean="0"/>
              <a:t>Più in generale, però, la funzione d’onda è data dalla sovrapposizione di più componenti monocromatiche. Più componenti si aggiungono, più si perde informazione sul valore “esatto” dell’impulso e più è possibile “localizzare” l’onda, fino a trasformarla in un pacchetto d’onda sensibilmente diverso da zero in una regione limitata di spazio</a:t>
            </a:r>
          </a:p>
          <a:p>
            <a:endParaRPr lang="it-IT" sz="2400" b="1" dirty="0"/>
          </a:p>
          <a:p>
            <a:r>
              <a:rPr lang="it-IT" sz="2400" b="1" dirty="0" smtClean="0"/>
              <a:t>Sovrapposizione di più onde monocromatiche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perdita di definizione su </a:t>
            </a:r>
            <a:r>
              <a:rPr lang="it-IT" sz="2400" b="1" dirty="0" err="1" smtClean="0">
                <a:sym typeface="Wingdings"/>
              </a:rPr>
              <a:t>p</a:t>
            </a:r>
            <a:r>
              <a:rPr lang="it-IT" sz="2400" b="1" dirty="0" smtClean="0">
                <a:sym typeface="Wingdings"/>
              </a:rPr>
              <a:t> </a:t>
            </a:r>
            <a:r>
              <a:rPr lang="it-IT" sz="2400" b="1" dirty="0" smtClean="0">
                <a:latin typeface="Wingdings"/>
                <a:ea typeface="Wingdings"/>
                <a:cs typeface="Wingdings"/>
                <a:sym typeface="Wingdings"/>
              </a:rPr>
              <a:t></a:t>
            </a:r>
            <a:r>
              <a:rPr lang="it-IT" sz="2400" b="1" dirty="0">
                <a:sym typeface="Wingdings"/>
              </a:rPr>
              <a:t> </a:t>
            </a:r>
            <a:r>
              <a:rPr lang="it-IT" sz="2400" b="1" dirty="0" smtClean="0">
                <a:sym typeface="Wingdings"/>
              </a:rPr>
              <a:t>riduzione dell’incertezza su x</a:t>
            </a:r>
          </a:p>
        </p:txBody>
      </p:sp>
    </p:spTree>
    <p:extLst>
      <p:ext uri="{BB962C8B-B14F-4D97-AF65-F5344CB8AC3E}">
        <p14:creationId xmlns:p14="http://schemas.microsoft.com/office/powerpoint/2010/main" val="4331767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6804" y="695431"/>
            <a:ext cx="8724412" cy="2308324"/>
          </a:xfrm>
          <a:prstGeom prst="rect">
            <a:avLst/>
          </a:prstGeom>
          <a:noFill/>
        </p:spPr>
        <p:txBody>
          <a:bodyPr wrap="square" rtlCol="0">
            <a:spAutoFit/>
          </a:bodyPr>
          <a:lstStyle/>
          <a:p>
            <a:r>
              <a:rPr lang="it-IT" sz="3600" b="1" dirty="0" smtClean="0"/>
              <a:t>“corpuscoli” materiali e “corpuscoli” di luce:</a:t>
            </a:r>
          </a:p>
          <a:p>
            <a:endParaRPr lang="it-IT" sz="3600" b="1" dirty="0"/>
          </a:p>
          <a:p>
            <a:r>
              <a:rPr lang="it-IT" sz="3600" b="1" dirty="0" smtClean="0"/>
              <a:t>“onde” o “particelle”?</a:t>
            </a:r>
          </a:p>
          <a:p>
            <a:endParaRPr lang="it-IT" sz="3600" b="1" dirty="0"/>
          </a:p>
        </p:txBody>
      </p:sp>
    </p:spTree>
    <p:extLst>
      <p:ext uri="{BB962C8B-B14F-4D97-AF65-F5344CB8AC3E}">
        <p14:creationId xmlns:p14="http://schemas.microsoft.com/office/powerpoint/2010/main" val="4087405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6804" y="695431"/>
            <a:ext cx="8724412" cy="3970318"/>
          </a:xfrm>
          <a:prstGeom prst="rect">
            <a:avLst/>
          </a:prstGeom>
          <a:noFill/>
        </p:spPr>
        <p:txBody>
          <a:bodyPr wrap="square" rtlCol="0">
            <a:spAutoFit/>
          </a:bodyPr>
          <a:lstStyle/>
          <a:p>
            <a:r>
              <a:rPr lang="it-IT" sz="3600" b="1" dirty="0" smtClean="0"/>
              <a:t>“corpuscoli” materiali e “corpuscoli” di luce:</a:t>
            </a:r>
          </a:p>
          <a:p>
            <a:endParaRPr lang="it-IT" sz="3600" b="1" dirty="0"/>
          </a:p>
          <a:p>
            <a:r>
              <a:rPr lang="it-IT" sz="3600" b="1" dirty="0" smtClean="0"/>
              <a:t>“onde” o “particelle”?</a:t>
            </a:r>
          </a:p>
          <a:p>
            <a:endParaRPr lang="it-IT" sz="3600" b="1" dirty="0"/>
          </a:p>
          <a:p>
            <a:r>
              <a:rPr lang="it-IT" sz="3600" b="1" dirty="0"/>
              <a:t>o</a:t>
            </a:r>
            <a:r>
              <a:rPr lang="it-IT" sz="3600" b="1" dirty="0" smtClean="0"/>
              <a:t>ppure: “onde” </a:t>
            </a:r>
            <a:r>
              <a:rPr lang="it-IT" sz="3600" b="1" u="sng" dirty="0" smtClean="0"/>
              <a:t>e</a:t>
            </a:r>
            <a:r>
              <a:rPr lang="it-IT" sz="3600" b="1" dirty="0" smtClean="0"/>
              <a:t> “particelle” (a volte le une, a volte le altre)?</a:t>
            </a:r>
          </a:p>
          <a:p>
            <a:endParaRPr lang="it-IT" sz="3600" b="1" dirty="0"/>
          </a:p>
        </p:txBody>
      </p:sp>
    </p:spTree>
    <p:extLst>
      <p:ext uri="{BB962C8B-B14F-4D97-AF65-F5344CB8AC3E}">
        <p14:creationId xmlns:p14="http://schemas.microsoft.com/office/powerpoint/2010/main" val="257146270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6804" y="695431"/>
            <a:ext cx="8724412" cy="5078314"/>
          </a:xfrm>
          <a:prstGeom prst="rect">
            <a:avLst/>
          </a:prstGeom>
          <a:noFill/>
        </p:spPr>
        <p:txBody>
          <a:bodyPr wrap="square" rtlCol="0">
            <a:spAutoFit/>
          </a:bodyPr>
          <a:lstStyle/>
          <a:p>
            <a:r>
              <a:rPr lang="it-IT" sz="3600" b="1" dirty="0" smtClean="0"/>
              <a:t>“corpuscoli” materiali e “corpuscoli” di luce:</a:t>
            </a:r>
          </a:p>
          <a:p>
            <a:endParaRPr lang="it-IT" sz="3600" b="1" dirty="0"/>
          </a:p>
          <a:p>
            <a:r>
              <a:rPr lang="it-IT" sz="3600" b="1" dirty="0" smtClean="0"/>
              <a:t>“onde” o “particelle”?</a:t>
            </a:r>
          </a:p>
          <a:p>
            <a:endParaRPr lang="it-IT" sz="3600" b="1" dirty="0"/>
          </a:p>
          <a:p>
            <a:r>
              <a:rPr lang="it-IT" sz="3600" b="1" dirty="0"/>
              <a:t>o</a:t>
            </a:r>
            <a:r>
              <a:rPr lang="it-IT" sz="3600" b="1" dirty="0" smtClean="0"/>
              <a:t>ppure: “onde” </a:t>
            </a:r>
            <a:r>
              <a:rPr lang="it-IT" sz="3600" b="1" u="sng" dirty="0" smtClean="0"/>
              <a:t>e</a:t>
            </a:r>
            <a:r>
              <a:rPr lang="it-IT" sz="3600" b="1" dirty="0" smtClean="0"/>
              <a:t> “particelle” (a volte le une, a volte le altre)?</a:t>
            </a:r>
          </a:p>
          <a:p>
            <a:endParaRPr lang="it-IT" sz="3600" b="1" dirty="0"/>
          </a:p>
          <a:p>
            <a:r>
              <a:rPr lang="it-IT" sz="3600" b="1" dirty="0"/>
              <a:t>o</a:t>
            </a:r>
            <a:r>
              <a:rPr lang="it-IT" sz="3600" b="1" dirty="0" smtClean="0"/>
              <a:t> meglio: </a:t>
            </a:r>
            <a:r>
              <a:rPr lang="it-IT" sz="3600" b="1" u="sng" dirty="0" smtClean="0"/>
              <a:t>né</a:t>
            </a:r>
            <a:r>
              <a:rPr lang="it-IT" sz="3600" b="1" dirty="0" smtClean="0"/>
              <a:t> “onde” </a:t>
            </a:r>
            <a:r>
              <a:rPr lang="it-IT" sz="3600" b="1" u="sng" dirty="0" smtClean="0"/>
              <a:t>né</a:t>
            </a:r>
            <a:r>
              <a:rPr lang="it-IT" sz="3600" b="1" dirty="0" smtClean="0"/>
              <a:t> “particelle”, ma qualcosa di intrinsecamente altro?</a:t>
            </a:r>
            <a:endParaRPr lang="it-IT" sz="3600" b="1" dirty="0"/>
          </a:p>
        </p:txBody>
      </p:sp>
    </p:spTree>
    <p:extLst>
      <p:ext uri="{BB962C8B-B14F-4D97-AF65-F5344CB8AC3E}">
        <p14:creationId xmlns:p14="http://schemas.microsoft.com/office/powerpoint/2010/main" val="295600610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388" y="0"/>
            <a:ext cx="9034256" cy="7048084"/>
          </a:xfrm>
          <a:prstGeom prst="rect">
            <a:avLst/>
          </a:prstGeom>
          <a:noFill/>
        </p:spPr>
        <p:txBody>
          <a:bodyPr wrap="square" rtlCol="0">
            <a:spAutoFit/>
          </a:bodyPr>
          <a:lstStyle/>
          <a:p>
            <a:r>
              <a:rPr lang="it-IT" sz="2000" b="1" dirty="0"/>
              <a:t>Narrano le Storie che in un lontano Reame, in tempi di cui si è persa Memoria, fossero </a:t>
            </a:r>
            <a:r>
              <a:rPr lang="it-IT" sz="2000" b="1" dirty="0" smtClean="0"/>
              <a:t>note agli </a:t>
            </a:r>
            <a:r>
              <a:rPr lang="it-IT" sz="2000" b="1" dirty="0"/>
              <a:t>Uomini solo due specie di Creature, i Topi e gli Uccelli. Queste Creature possedevano assai differenti Proprietà: i Topi, capaci di muoversi esclusivamente sul suolo, venivano al mondo sviluppandosi nel grembo materno; gli Uccelli invece deponevano le uova da cui poi nascevano i loro piccoli, ed era loro prerogativa la possibilità del Volo. </a:t>
            </a:r>
          </a:p>
          <a:p>
            <a:r>
              <a:rPr lang="it-IT" sz="2000" b="1" dirty="0"/>
              <a:t>Ad un certo stadio del loro sviluppo, gli Uomini, vinta la naturale paura delle Tenebre, cominciarono ad esplorare il mondo incognito delle Caverne. Ivi, alcuni dichiararono stupefatti di avere incontrato Topi che si libravano in volo; altri, non meno perplessi, sostennero di essersi imbattuti in Uccelli che partorivano la prole dal grembo materno. </a:t>
            </a:r>
          </a:p>
          <a:p>
            <a:r>
              <a:rPr lang="it-IT" sz="2000" b="1" dirty="0"/>
              <a:t>Grandi furono le dispute che divisero i Saggi nell’accordare tra loro queste osservazioni che parevano violare il naturale ordine delle Regole. A lungo i Filosofi discussero sull’esistenza di un Principio di Complementarità, per rendere conto dell’apparire nelle medesime Creature, ora delle Proprietà dell’Uccello, ora di quelle del Topo; e molte controversie si agitarono tra i Dotti a proposito del problema del Dualismo. Finché qualcuno propose di riconoscere che queste Indeterminazioni non erano che l’indicazione dell’esistenza di una Realtà più complessa di quella fino allora nota alla Conoscenza. </a:t>
            </a:r>
          </a:p>
          <a:p>
            <a:r>
              <a:rPr lang="it-IT" sz="2000" b="1" dirty="0"/>
              <a:t>Oggi è comunemente riconosciuta in quel Reame l’esistenza dei Pipistrelli, e si è persa memoria delle antiche dispute sul Dualismo e sulla Complementarità, relegate nella polvere delle Superstizioni e degli Inganni. </a:t>
            </a:r>
          </a:p>
          <a:p>
            <a:endParaRPr lang="it-IT" sz="1200" dirty="0"/>
          </a:p>
        </p:txBody>
      </p:sp>
    </p:spTree>
    <p:extLst>
      <p:ext uri="{BB962C8B-B14F-4D97-AF65-F5344CB8AC3E}">
        <p14:creationId xmlns:p14="http://schemas.microsoft.com/office/powerpoint/2010/main" val="13855866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314" y="544256"/>
            <a:ext cx="9138590" cy="3046988"/>
          </a:xfrm>
          <a:prstGeom prst="rect">
            <a:avLst/>
          </a:prstGeom>
          <a:noFill/>
        </p:spPr>
        <p:txBody>
          <a:bodyPr wrap="none" rtlCol="0">
            <a:spAutoFit/>
          </a:bodyPr>
          <a:lstStyle/>
          <a:p>
            <a:r>
              <a:rPr lang="it-IT" sz="2400" b="1" dirty="0" smtClean="0"/>
              <a:t>Quantizzazione dell’energia degli oscillatori armonici  (</a:t>
            </a:r>
            <a:r>
              <a:rPr lang="it-IT" sz="2400" b="1" dirty="0" err="1" smtClean="0"/>
              <a:t>Planck</a:t>
            </a:r>
            <a:r>
              <a:rPr lang="it-IT" sz="2400" b="1" dirty="0" smtClean="0"/>
              <a:t>)  E = </a:t>
            </a:r>
            <a:r>
              <a:rPr lang="it-IT" sz="2400" b="1" dirty="0" err="1" smtClean="0"/>
              <a:t>nhν</a:t>
            </a:r>
            <a:endParaRPr lang="it-IT" sz="2400" b="1" dirty="0" smtClean="0"/>
          </a:p>
          <a:p>
            <a:endParaRPr lang="it-IT" sz="2400" b="1" dirty="0"/>
          </a:p>
          <a:p>
            <a:r>
              <a:rPr lang="it-IT" sz="2400" b="1" dirty="0" smtClean="0"/>
              <a:t>Ipotesi dei quanti di luce (Einstein)   </a:t>
            </a:r>
            <a:r>
              <a:rPr lang="it-IT" sz="2400" b="1" dirty="0" err="1" smtClean="0"/>
              <a:t>ε</a:t>
            </a:r>
            <a:r>
              <a:rPr lang="it-IT" sz="2400" b="1" dirty="0" smtClean="0"/>
              <a:t> = </a:t>
            </a:r>
            <a:r>
              <a:rPr lang="it-IT" sz="2400" b="1" dirty="0" err="1" smtClean="0"/>
              <a:t>hν</a:t>
            </a:r>
            <a:endParaRPr lang="it-IT" sz="2400" b="1" dirty="0" smtClean="0"/>
          </a:p>
          <a:p>
            <a:endParaRPr lang="it-IT" sz="2400" b="1" dirty="0"/>
          </a:p>
          <a:p>
            <a:r>
              <a:rPr lang="it-IT" sz="2400" b="1" dirty="0" smtClean="0"/>
              <a:t>Quantizzazione delle orbite elettroniche (</a:t>
            </a:r>
            <a:r>
              <a:rPr lang="it-IT" sz="2400" b="1" dirty="0" err="1" smtClean="0"/>
              <a:t>Bohr</a:t>
            </a:r>
            <a:r>
              <a:rPr lang="it-IT" sz="2400" b="1" dirty="0" smtClean="0"/>
              <a:t>)  </a:t>
            </a:r>
            <a:r>
              <a:rPr lang="it-IT" sz="2400" b="1" dirty="0" err="1" smtClean="0"/>
              <a:t>r</a:t>
            </a:r>
            <a:r>
              <a:rPr lang="it-IT" sz="2400" b="1" baseline="-25000" dirty="0" err="1" smtClean="0"/>
              <a:t>n</a:t>
            </a:r>
            <a:r>
              <a:rPr lang="it-IT" sz="2400" b="1" dirty="0" smtClean="0"/>
              <a:t> = n</a:t>
            </a:r>
            <a:r>
              <a:rPr lang="it-IT" sz="2400" b="1" baseline="30000" dirty="0" smtClean="0"/>
              <a:t>2</a:t>
            </a:r>
            <a:r>
              <a:rPr lang="it-IT" sz="2400" b="1" dirty="0" smtClean="0"/>
              <a:t>h</a:t>
            </a:r>
            <a:r>
              <a:rPr lang="it-IT" sz="2400" b="1" baseline="30000" dirty="0" smtClean="0"/>
              <a:t>2</a:t>
            </a:r>
            <a:r>
              <a:rPr lang="it-IT" sz="2400" b="1" dirty="0" smtClean="0"/>
              <a:t>/4π</a:t>
            </a:r>
            <a:r>
              <a:rPr lang="it-IT" sz="2400" b="1" baseline="30000" dirty="0" smtClean="0"/>
              <a:t>2</a:t>
            </a:r>
            <a:r>
              <a:rPr lang="it-IT" sz="2400" b="1" dirty="0" smtClean="0"/>
              <a:t>mC</a:t>
            </a:r>
          </a:p>
          <a:p>
            <a:endParaRPr lang="it-IT" sz="2400" b="1" dirty="0"/>
          </a:p>
          <a:p>
            <a:endParaRPr lang="it-IT" sz="2400" b="1" dirty="0"/>
          </a:p>
          <a:p>
            <a:endParaRPr lang="it-IT" sz="2400" b="1" dirty="0" smtClean="0"/>
          </a:p>
        </p:txBody>
      </p:sp>
    </p:spTree>
    <p:extLst>
      <p:ext uri="{BB962C8B-B14F-4D97-AF65-F5344CB8AC3E}">
        <p14:creationId xmlns:p14="http://schemas.microsoft.com/office/powerpoint/2010/main" val="42495097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314" y="544256"/>
            <a:ext cx="9138590" cy="3785652"/>
          </a:xfrm>
          <a:prstGeom prst="rect">
            <a:avLst/>
          </a:prstGeom>
          <a:noFill/>
        </p:spPr>
        <p:txBody>
          <a:bodyPr wrap="none" rtlCol="0">
            <a:spAutoFit/>
          </a:bodyPr>
          <a:lstStyle/>
          <a:p>
            <a:r>
              <a:rPr lang="it-IT" sz="2400" b="1" dirty="0" smtClean="0"/>
              <a:t>Quantizzazione dell’energia degli oscillatori armonici  (</a:t>
            </a:r>
            <a:r>
              <a:rPr lang="it-IT" sz="2400" b="1" dirty="0" err="1" smtClean="0"/>
              <a:t>Planck</a:t>
            </a:r>
            <a:r>
              <a:rPr lang="it-IT" sz="2400" b="1" dirty="0" smtClean="0"/>
              <a:t>)  E = </a:t>
            </a:r>
            <a:r>
              <a:rPr lang="it-IT" sz="2400" b="1" dirty="0" err="1" smtClean="0"/>
              <a:t>nhν</a:t>
            </a:r>
            <a:endParaRPr lang="it-IT" sz="2400" b="1" dirty="0" smtClean="0"/>
          </a:p>
          <a:p>
            <a:endParaRPr lang="it-IT" sz="2400" b="1" dirty="0"/>
          </a:p>
          <a:p>
            <a:r>
              <a:rPr lang="it-IT" sz="2400" b="1" dirty="0" smtClean="0"/>
              <a:t>Ipotesi dei quanti di luce (Einstein)   </a:t>
            </a:r>
            <a:r>
              <a:rPr lang="it-IT" sz="2400" b="1" dirty="0" err="1" smtClean="0"/>
              <a:t>ε</a:t>
            </a:r>
            <a:r>
              <a:rPr lang="it-IT" sz="2400" b="1" dirty="0" smtClean="0"/>
              <a:t> = </a:t>
            </a:r>
            <a:r>
              <a:rPr lang="it-IT" sz="2400" b="1" dirty="0" err="1" smtClean="0"/>
              <a:t>hν</a:t>
            </a:r>
            <a:endParaRPr lang="it-IT" sz="2400" b="1" dirty="0" smtClean="0"/>
          </a:p>
          <a:p>
            <a:endParaRPr lang="it-IT" sz="2400" b="1" dirty="0"/>
          </a:p>
          <a:p>
            <a:r>
              <a:rPr lang="it-IT" sz="2400" b="1" dirty="0" smtClean="0"/>
              <a:t>Quantizzazione delle orbite elettroniche (</a:t>
            </a:r>
            <a:r>
              <a:rPr lang="it-IT" sz="2400" b="1" dirty="0" err="1" smtClean="0"/>
              <a:t>Bohr</a:t>
            </a:r>
            <a:r>
              <a:rPr lang="it-IT" sz="2400" b="1" dirty="0" smtClean="0"/>
              <a:t>)  </a:t>
            </a:r>
            <a:r>
              <a:rPr lang="it-IT" sz="2400" b="1" dirty="0" err="1" smtClean="0"/>
              <a:t>r</a:t>
            </a:r>
            <a:r>
              <a:rPr lang="it-IT" sz="2400" b="1" baseline="-25000" dirty="0" err="1" smtClean="0"/>
              <a:t>n</a:t>
            </a:r>
            <a:r>
              <a:rPr lang="it-IT" sz="2400" b="1" dirty="0" smtClean="0"/>
              <a:t> = n</a:t>
            </a:r>
            <a:r>
              <a:rPr lang="it-IT" sz="2400" b="1" baseline="30000" dirty="0" smtClean="0"/>
              <a:t>2</a:t>
            </a:r>
            <a:r>
              <a:rPr lang="it-IT" sz="2400" b="1" dirty="0" smtClean="0"/>
              <a:t>h</a:t>
            </a:r>
            <a:r>
              <a:rPr lang="it-IT" sz="2400" b="1" baseline="30000" dirty="0" smtClean="0"/>
              <a:t>2</a:t>
            </a:r>
            <a:r>
              <a:rPr lang="it-IT" sz="2400" b="1" dirty="0" smtClean="0"/>
              <a:t>/4π</a:t>
            </a:r>
            <a:r>
              <a:rPr lang="it-IT" sz="2400" b="1" baseline="30000" dirty="0" smtClean="0"/>
              <a:t>2</a:t>
            </a:r>
            <a:r>
              <a:rPr lang="it-IT" sz="2400" b="1" dirty="0" smtClean="0"/>
              <a:t>mC</a:t>
            </a:r>
          </a:p>
          <a:p>
            <a:endParaRPr lang="it-IT" sz="2400" b="1" dirty="0"/>
          </a:p>
          <a:p>
            <a:r>
              <a:rPr lang="it-IT" sz="2400" b="1" dirty="0" smtClean="0"/>
              <a:t>Dualismo onda-corpuscolo (De Broglie)  </a:t>
            </a:r>
            <a:r>
              <a:rPr lang="it-IT" sz="2400" b="1" dirty="0" err="1" smtClean="0"/>
              <a:t>p</a:t>
            </a:r>
            <a:r>
              <a:rPr lang="it-IT" sz="2400" b="1" dirty="0" smtClean="0"/>
              <a:t> = h/</a:t>
            </a:r>
            <a:r>
              <a:rPr lang="it-IT" sz="2400" b="1" dirty="0" err="1" smtClean="0"/>
              <a:t>λ</a:t>
            </a:r>
            <a:endParaRPr lang="it-IT" sz="2400" b="1" dirty="0" smtClean="0"/>
          </a:p>
          <a:p>
            <a:endParaRPr lang="it-IT" sz="2400" b="1" dirty="0"/>
          </a:p>
          <a:p>
            <a:endParaRPr lang="it-IT" sz="2400" b="1" dirty="0"/>
          </a:p>
          <a:p>
            <a:endParaRPr lang="it-IT" sz="2400" b="1" dirty="0" smtClean="0"/>
          </a:p>
        </p:txBody>
      </p:sp>
    </p:spTree>
    <p:extLst>
      <p:ext uri="{BB962C8B-B14F-4D97-AF65-F5344CB8AC3E}">
        <p14:creationId xmlns:p14="http://schemas.microsoft.com/office/powerpoint/2010/main" val="29097701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314" y="544256"/>
            <a:ext cx="9138590" cy="4154983"/>
          </a:xfrm>
          <a:prstGeom prst="rect">
            <a:avLst/>
          </a:prstGeom>
          <a:noFill/>
        </p:spPr>
        <p:txBody>
          <a:bodyPr wrap="none" rtlCol="0">
            <a:spAutoFit/>
          </a:bodyPr>
          <a:lstStyle/>
          <a:p>
            <a:r>
              <a:rPr lang="it-IT" sz="2400" b="1" dirty="0" smtClean="0"/>
              <a:t>Quantizzazione dell’energia degli oscillatori armonici  (</a:t>
            </a:r>
            <a:r>
              <a:rPr lang="it-IT" sz="2400" b="1" dirty="0" err="1" smtClean="0"/>
              <a:t>Planck</a:t>
            </a:r>
            <a:r>
              <a:rPr lang="it-IT" sz="2400" b="1" dirty="0" smtClean="0"/>
              <a:t>)  E = </a:t>
            </a:r>
            <a:r>
              <a:rPr lang="it-IT" sz="2400" b="1" dirty="0" err="1" smtClean="0"/>
              <a:t>nhν</a:t>
            </a:r>
            <a:endParaRPr lang="it-IT" sz="2400" b="1" dirty="0" smtClean="0"/>
          </a:p>
          <a:p>
            <a:endParaRPr lang="it-IT" sz="2400" b="1" dirty="0"/>
          </a:p>
          <a:p>
            <a:r>
              <a:rPr lang="it-IT" sz="2400" b="1" dirty="0" smtClean="0"/>
              <a:t>Ipotesi dei quanti di luce (Einstein)   </a:t>
            </a:r>
            <a:r>
              <a:rPr lang="it-IT" sz="2400" b="1" dirty="0" err="1" smtClean="0"/>
              <a:t>ε</a:t>
            </a:r>
            <a:r>
              <a:rPr lang="it-IT" sz="2400" b="1" dirty="0" smtClean="0"/>
              <a:t> = </a:t>
            </a:r>
            <a:r>
              <a:rPr lang="it-IT" sz="2400" b="1" dirty="0" err="1" smtClean="0"/>
              <a:t>hν</a:t>
            </a:r>
            <a:endParaRPr lang="it-IT" sz="2400" b="1" dirty="0" smtClean="0"/>
          </a:p>
          <a:p>
            <a:endParaRPr lang="it-IT" sz="2400" b="1" dirty="0"/>
          </a:p>
          <a:p>
            <a:r>
              <a:rPr lang="it-IT" sz="2400" b="1" dirty="0" smtClean="0"/>
              <a:t>Quantizzazione delle orbite elettroniche (</a:t>
            </a:r>
            <a:r>
              <a:rPr lang="it-IT" sz="2400" b="1" dirty="0" err="1" smtClean="0"/>
              <a:t>Bohr</a:t>
            </a:r>
            <a:r>
              <a:rPr lang="it-IT" sz="2400" b="1" dirty="0" smtClean="0"/>
              <a:t>)  </a:t>
            </a:r>
            <a:r>
              <a:rPr lang="it-IT" sz="2400" b="1" dirty="0" err="1" smtClean="0"/>
              <a:t>r</a:t>
            </a:r>
            <a:r>
              <a:rPr lang="it-IT" sz="2400" b="1" baseline="-25000" dirty="0" err="1" smtClean="0"/>
              <a:t>n</a:t>
            </a:r>
            <a:r>
              <a:rPr lang="it-IT" sz="2400" b="1" dirty="0" smtClean="0"/>
              <a:t> = n</a:t>
            </a:r>
            <a:r>
              <a:rPr lang="it-IT" sz="2400" b="1" baseline="30000" dirty="0" smtClean="0"/>
              <a:t>2</a:t>
            </a:r>
            <a:r>
              <a:rPr lang="it-IT" sz="2400" b="1" dirty="0" smtClean="0"/>
              <a:t>h</a:t>
            </a:r>
            <a:r>
              <a:rPr lang="it-IT" sz="2400" b="1" baseline="30000" dirty="0" smtClean="0"/>
              <a:t>2</a:t>
            </a:r>
            <a:r>
              <a:rPr lang="it-IT" sz="2400" b="1" dirty="0" smtClean="0"/>
              <a:t>/4π</a:t>
            </a:r>
            <a:r>
              <a:rPr lang="it-IT" sz="2400" b="1" baseline="30000" dirty="0" smtClean="0"/>
              <a:t>2</a:t>
            </a:r>
            <a:r>
              <a:rPr lang="it-IT" sz="2400" b="1" dirty="0" smtClean="0"/>
              <a:t>mC</a:t>
            </a:r>
          </a:p>
          <a:p>
            <a:endParaRPr lang="it-IT" sz="2400" b="1" dirty="0"/>
          </a:p>
          <a:p>
            <a:r>
              <a:rPr lang="it-IT" sz="2400" b="1" dirty="0" smtClean="0"/>
              <a:t>Dualismo onda-corpuscolo (De Broglie)  </a:t>
            </a:r>
            <a:r>
              <a:rPr lang="it-IT" sz="2400" b="1" dirty="0" err="1" smtClean="0"/>
              <a:t>p</a:t>
            </a:r>
            <a:r>
              <a:rPr lang="it-IT" sz="2400" b="1" dirty="0" smtClean="0"/>
              <a:t> = h/</a:t>
            </a:r>
            <a:r>
              <a:rPr lang="it-IT" sz="2400" b="1" dirty="0" err="1" smtClean="0"/>
              <a:t>λ</a:t>
            </a:r>
            <a:endParaRPr lang="it-IT" sz="2400" b="1" dirty="0" smtClean="0"/>
          </a:p>
          <a:p>
            <a:endParaRPr lang="it-IT" sz="2400" b="1" dirty="0"/>
          </a:p>
          <a:p>
            <a:r>
              <a:rPr lang="it-IT" sz="2400" b="1" dirty="0" smtClean="0"/>
              <a:t>Principio di indeterminazione (</a:t>
            </a:r>
            <a:r>
              <a:rPr lang="it-IT" sz="2400" b="1" dirty="0" err="1" smtClean="0"/>
              <a:t>Heisenberg</a:t>
            </a:r>
            <a:r>
              <a:rPr lang="it-IT" sz="2400" b="1" dirty="0" smtClean="0"/>
              <a:t>)  </a:t>
            </a:r>
            <a:r>
              <a:rPr lang="it-IT" sz="2400" b="1" dirty="0" err="1" smtClean="0"/>
              <a:t>ΔpΔx</a:t>
            </a:r>
            <a:r>
              <a:rPr lang="it-IT" sz="2400" b="1" dirty="0" smtClean="0"/>
              <a:t> ≥ h/4π</a:t>
            </a:r>
          </a:p>
          <a:p>
            <a:endParaRPr lang="it-IT" sz="2400" b="1" dirty="0"/>
          </a:p>
          <a:p>
            <a:endParaRPr lang="it-IT" sz="2400" b="1" dirty="0" smtClean="0"/>
          </a:p>
        </p:txBody>
      </p:sp>
    </p:spTree>
    <p:extLst>
      <p:ext uri="{BB962C8B-B14F-4D97-AF65-F5344CB8AC3E}">
        <p14:creationId xmlns:p14="http://schemas.microsoft.com/office/powerpoint/2010/main" val="40669420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314" y="544256"/>
            <a:ext cx="9138590" cy="5632310"/>
          </a:xfrm>
          <a:prstGeom prst="rect">
            <a:avLst/>
          </a:prstGeom>
          <a:noFill/>
        </p:spPr>
        <p:txBody>
          <a:bodyPr wrap="none" rtlCol="0">
            <a:spAutoFit/>
          </a:bodyPr>
          <a:lstStyle/>
          <a:p>
            <a:r>
              <a:rPr lang="it-IT" sz="2400" b="1" dirty="0" smtClean="0"/>
              <a:t>Quantizzazione dell’energia degli oscillatori armonici  (</a:t>
            </a:r>
            <a:r>
              <a:rPr lang="it-IT" sz="2400" b="1" dirty="0" err="1" smtClean="0"/>
              <a:t>Planck</a:t>
            </a:r>
            <a:r>
              <a:rPr lang="it-IT" sz="2400" b="1" dirty="0" smtClean="0"/>
              <a:t>)  E = </a:t>
            </a:r>
            <a:r>
              <a:rPr lang="it-IT" sz="2400" b="1" dirty="0" err="1" smtClean="0"/>
              <a:t>nhν</a:t>
            </a:r>
            <a:endParaRPr lang="it-IT" sz="2400" b="1" dirty="0" smtClean="0"/>
          </a:p>
          <a:p>
            <a:endParaRPr lang="it-IT" sz="2400" b="1" dirty="0"/>
          </a:p>
          <a:p>
            <a:r>
              <a:rPr lang="it-IT" sz="2400" b="1" dirty="0" smtClean="0"/>
              <a:t>Ipotesi dei quanti di luce (Einstein)   </a:t>
            </a:r>
            <a:r>
              <a:rPr lang="it-IT" sz="2400" b="1" dirty="0" err="1" smtClean="0"/>
              <a:t>ε</a:t>
            </a:r>
            <a:r>
              <a:rPr lang="it-IT" sz="2400" b="1" dirty="0" smtClean="0"/>
              <a:t> = </a:t>
            </a:r>
            <a:r>
              <a:rPr lang="it-IT" sz="2400" b="1" dirty="0" err="1" smtClean="0"/>
              <a:t>hν</a:t>
            </a:r>
            <a:endParaRPr lang="it-IT" sz="2400" b="1" dirty="0" smtClean="0"/>
          </a:p>
          <a:p>
            <a:endParaRPr lang="it-IT" sz="2400" b="1" dirty="0"/>
          </a:p>
          <a:p>
            <a:r>
              <a:rPr lang="it-IT" sz="2400" b="1" dirty="0" smtClean="0"/>
              <a:t>Quantizzazione delle orbite elettroniche (</a:t>
            </a:r>
            <a:r>
              <a:rPr lang="it-IT" sz="2400" b="1" dirty="0" err="1" smtClean="0"/>
              <a:t>Bohr</a:t>
            </a:r>
            <a:r>
              <a:rPr lang="it-IT" sz="2400" b="1" dirty="0" smtClean="0"/>
              <a:t>)  </a:t>
            </a:r>
            <a:r>
              <a:rPr lang="it-IT" sz="2400" b="1" dirty="0" err="1" smtClean="0"/>
              <a:t>r</a:t>
            </a:r>
            <a:r>
              <a:rPr lang="it-IT" sz="2400" b="1" baseline="-25000" dirty="0" err="1" smtClean="0"/>
              <a:t>n</a:t>
            </a:r>
            <a:r>
              <a:rPr lang="it-IT" sz="2400" b="1" dirty="0" smtClean="0"/>
              <a:t> = n</a:t>
            </a:r>
            <a:r>
              <a:rPr lang="it-IT" sz="2400" b="1" baseline="30000" dirty="0" smtClean="0"/>
              <a:t>2</a:t>
            </a:r>
            <a:r>
              <a:rPr lang="it-IT" sz="2400" b="1" dirty="0" smtClean="0"/>
              <a:t>h</a:t>
            </a:r>
            <a:r>
              <a:rPr lang="it-IT" sz="2400" b="1" baseline="30000" dirty="0" smtClean="0"/>
              <a:t>2</a:t>
            </a:r>
            <a:r>
              <a:rPr lang="it-IT" sz="2400" b="1" dirty="0" smtClean="0"/>
              <a:t>/4π</a:t>
            </a:r>
            <a:r>
              <a:rPr lang="it-IT" sz="2400" b="1" baseline="30000" dirty="0" smtClean="0"/>
              <a:t>2</a:t>
            </a:r>
            <a:r>
              <a:rPr lang="it-IT" sz="2400" b="1" dirty="0" smtClean="0"/>
              <a:t>mC</a:t>
            </a:r>
          </a:p>
          <a:p>
            <a:endParaRPr lang="it-IT" sz="2400" b="1" dirty="0"/>
          </a:p>
          <a:p>
            <a:r>
              <a:rPr lang="it-IT" sz="2400" b="1" dirty="0" smtClean="0"/>
              <a:t>Dualismo onda-corpuscolo (De Broglie)  </a:t>
            </a:r>
            <a:r>
              <a:rPr lang="it-IT" sz="2400" b="1" dirty="0" err="1" smtClean="0"/>
              <a:t>p</a:t>
            </a:r>
            <a:r>
              <a:rPr lang="it-IT" sz="2400" b="1" dirty="0" smtClean="0"/>
              <a:t> = h/</a:t>
            </a:r>
            <a:r>
              <a:rPr lang="it-IT" sz="2400" b="1" dirty="0" err="1" smtClean="0"/>
              <a:t>λ</a:t>
            </a:r>
            <a:endParaRPr lang="it-IT" sz="2400" b="1" dirty="0" smtClean="0"/>
          </a:p>
          <a:p>
            <a:endParaRPr lang="it-IT" sz="2400" b="1" dirty="0"/>
          </a:p>
          <a:p>
            <a:r>
              <a:rPr lang="it-IT" sz="2400" b="1" dirty="0" smtClean="0"/>
              <a:t>Principio di indeterminazione (</a:t>
            </a:r>
            <a:r>
              <a:rPr lang="it-IT" sz="2400" b="1" dirty="0" err="1" smtClean="0"/>
              <a:t>Heisenberg</a:t>
            </a:r>
            <a:r>
              <a:rPr lang="it-IT" sz="2400" b="1" dirty="0" smtClean="0"/>
              <a:t>)  </a:t>
            </a:r>
            <a:r>
              <a:rPr lang="it-IT" sz="2400" b="1" dirty="0" err="1" smtClean="0"/>
              <a:t>ΔpΔx</a:t>
            </a:r>
            <a:r>
              <a:rPr lang="it-IT" sz="2400" b="1" dirty="0" smtClean="0"/>
              <a:t> ≥ h/4π</a:t>
            </a:r>
          </a:p>
          <a:p>
            <a:endParaRPr lang="it-IT" sz="2400" b="1" dirty="0"/>
          </a:p>
          <a:p>
            <a:endParaRPr lang="it-IT" sz="2400" b="1" dirty="0" smtClean="0"/>
          </a:p>
          <a:p>
            <a:r>
              <a:rPr lang="it-IT" sz="2400" b="1" dirty="0" smtClean="0"/>
              <a:t>Come il prezzemolo, h sta dappertutto</a:t>
            </a:r>
          </a:p>
          <a:p>
            <a:endParaRPr lang="it-IT" sz="2400" b="1" dirty="0"/>
          </a:p>
          <a:p>
            <a:r>
              <a:rPr lang="it-IT" sz="2400" b="1" dirty="0" smtClean="0"/>
              <a:t>Ma i nessi tra tutte queste relazioni rimangono oscuri</a:t>
            </a:r>
          </a:p>
          <a:p>
            <a:endParaRPr lang="it-IT" sz="2400" b="1" dirty="0"/>
          </a:p>
        </p:txBody>
      </p:sp>
    </p:spTree>
    <p:extLst>
      <p:ext uri="{BB962C8B-B14F-4D97-AF65-F5344CB8AC3E}">
        <p14:creationId xmlns:p14="http://schemas.microsoft.com/office/powerpoint/2010/main" val="13450315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TotalTime>
  <Words>2552</Words>
  <Application>Microsoft Macintosh PowerPoint</Application>
  <PresentationFormat>Presentazione su schermo (4:3)</PresentationFormat>
  <Paragraphs>305</Paragraphs>
  <Slides>57</Slides>
  <Notes>0</Notes>
  <HiddenSlides>0</HiddenSlides>
  <MMClips>0</MMClip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Dipartimento di Fisica - LaSapienza -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Giovanni Battimelli</dc:creator>
  <cp:lastModifiedBy>Giovanni Battimelli</cp:lastModifiedBy>
  <cp:revision>69</cp:revision>
  <dcterms:created xsi:type="dcterms:W3CDTF">2017-02-03T13:54:00Z</dcterms:created>
  <dcterms:modified xsi:type="dcterms:W3CDTF">2019-03-15T11:00:49Z</dcterms:modified>
</cp:coreProperties>
</file>