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73" r:id="rId4"/>
    <p:sldId id="258" r:id="rId5"/>
    <p:sldId id="285" r:id="rId6"/>
    <p:sldId id="286" r:id="rId7"/>
    <p:sldId id="261" r:id="rId8"/>
    <p:sldId id="262" r:id="rId9"/>
    <p:sldId id="288" r:id="rId10"/>
    <p:sldId id="263" r:id="rId11"/>
    <p:sldId id="264" r:id="rId12"/>
    <p:sldId id="266" r:id="rId13"/>
    <p:sldId id="265" r:id="rId14"/>
    <p:sldId id="268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3440" autoAdjust="0"/>
  </p:normalViewPr>
  <p:slideViewPr>
    <p:cSldViewPr snapToGrid="0">
      <p:cViewPr varScale="1">
        <p:scale>
          <a:sx n="96" d="100"/>
          <a:sy n="96" d="100"/>
        </p:scale>
        <p:origin x="-1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2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28C11-CC46-4B02-93C2-BD0E69CE048A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F7974-D996-4B6E-9950-C259066A4115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51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F7974-D996-4B6E-9950-C259066A4115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62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6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0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95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81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70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2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04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0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23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56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38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9D502-DC01-400D-B408-CBE45FED62F6}" type="datetimeFigureOut">
              <a:rPr lang="it-IT" smtClean="0"/>
              <a:pPr/>
              <a:t>15/04/18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31A2B-D547-4CE6-8B59-7A2AC18BA0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65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209E002F-A996-4101-AF27-E8ED90112371}"/>
              </a:ext>
            </a:extLst>
          </p:cNvPr>
          <p:cNvSpPr txBox="1"/>
          <p:nvPr/>
        </p:nvSpPr>
        <p:spPr>
          <a:xfrm>
            <a:off x="2377440" y="558800"/>
            <a:ext cx="4401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Cantor: lo vedo ma non ci credo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6CEE2E7D-D308-466F-BC03-67106C902733}"/>
              </a:ext>
            </a:extLst>
          </p:cNvPr>
          <p:cNvSpPr txBox="1"/>
          <p:nvPr/>
        </p:nvSpPr>
        <p:spPr>
          <a:xfrm>
            <a:off x="3393440" y="-10160"/>
            <a:ext cx="2446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Venezia, 13 aprile 2018</a:t>
            </a: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xmlns="" id="{8B3A4627-A497-4375-B9DF-F980E82AD811}"/>
              </a:ext>
            </a:extLst>
          </p:cNvPr>
          <p:cNvGrpSpPr/>
          <p:nvPr/>
        </p:nvGrpSpPr>
        <p:grpSpPr>
          <a:xfrm>
            <a:off x="2325058" y="1735931"/>
            <a:ext cx="4529863" cy="4181053"/>
            <a:chOff x="2325058" y="1278737"/>
            <a:chExt cx="4529863" cy="4181053"/>
          </a:xfrm>
        </p:grpSpPr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xmlns="" id="{33A6ED48-9E22-49B4-BF8F-C3DF0077A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5058" y="1278737"/>
              <a:ext cx="4529863" cy="3774886"/>
            </a:xfrm>
            <a:prstGeom prst="rect">
              <a:avLst/>
            </a:prstGeom>
          </p:spPr>
        </p:pic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xmlns="" id="{B3817BF3-51ED-4DA0-84BA-D3D0FD541334}"/>
                </a:ext>
              </a:extLst>
            </p:cNvPr>
            <p:cNvSpPr txBox="1"/>
            <p:nvPr/>
          </p:nvSpPr>
          <p:spPr>
            <a:xfrm>
              <a:off x="3251200" y="5059680"/>
              <a:ext cx="29397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Georg Cantor, 1845 - 1918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5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21506" name="AutoShape 2" descr="\sum_{k=1}^\infty 10^{-k!} = 0,110001000000000000000001000\ldo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xmlns="" id="{5C46F595-B4B0-4961-96A2-B7C30C167616}"/>
              </a:ext>
            </a:extLst>
          </p:cNvPr>
          <p:cNvGrpSpPr/>
          <p:nvPr/>
        </p:nvGrpSpPr>
        <p:grpSpPr>
          <a:xfrm>
            <a:off x="1371596" y="1839685"/>
            <a:ext cx="5930908" cy="1242362"/>
            <a:chOff x="979710" y="3439883"/>
            <a:chExt cx="5930908" cy="1242362"/>
          </a:xfrm>
        </p:grpSpPr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xmlns="" id="{9B398ACC-1366-4D3C-8BB2-33918F0F2D51}"/>
                </a:ext>
              </a:extLst>
            </p:cNvPr>
            <p:cNvSpPr/>
            <p:nvPr/>
          </p:nvSpPr>
          <p:spPr>
            <a:xfrm>
              <a:off x="979710" y="3484776"/>
              <a:ext cx="5930908" cy="473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1" name="Gruppo 20">
              <a:extLst>
                <a:ext uri="{FF2B5EF4-FFF2-40B4-BE49-F238E27FC236}">
                  <a16:creationId xmlns:a16="http://schemas.microsoft.com/office/drawing/2014/main" xmlns="" id="{4B2AC472-55BA-48D6-B184-B7FFA60FD516}"/>
                </a:ext>
              </a:extLst>
            </p:cNvPr>
            <p:cNvGrpSpPr/>
            <p:nvPr/>
          </p:nvGrpSpPr>
          <p:grpSpPr>
            <a:xfrm>
              <a:off x="979710" y="3439883"/>
              <a:ext cx="5929096" cy="1242362"/>
              <a:chOff x="979710" y="3439883"/>
              <a:chExt cx="5929096" cy="1242362"/>
            </a:xfrm>
          </p:grpSpPr>
          <p:pic>
            <p:nvPicPr>
              <p:cNvPr id="21507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67363" y="3917172"/>
                <a:ext cx="4641443" cy="7650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xmlns="" id="{347FF20E-F41E-4522-A7D4-AD412E8019C2}"/>
                  </a:ext>
                </a:extLst>
              </p:cNvPr>
              <p:cNvSpPr txBox="1"/>
              <p:nvPr/>
            </p:nvSpPr>
            <p:spPr>
              <a:xfrm>
                <a:off x="979710" y="3439883"/>
                <a:ext cx="50177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/>
                  <a:t>Il primo numero trascendente (</a:t>
                </a:r>
                <a:r>
                  <a:rPr lang="it-IT" sz="2000" dirty="0" err="1"/>
                  <a:t>Liouville</a:t>
                </a:r>
                <a:r>
                  <a:rPr lang="it-IT" sz="2000" dirty="0"/>
                  <a:t>, 1844)</a:t>
                </a:r>
              </a:p>
            </p:txBody>
          </p:sp>
        </p:grpSp>
      </p:grpSp>
      <p:sp>
        <p:nvSpPr>
          <p:cNvPr id="28" name="Rettangolo 27">
            <a:extLst>
              <a:ext uri="{FF2B5EF4-FFF2-40B4-BE49-F238E27FC236}">
                <a16:creationId xmlns:a16="http://schemas.microsoft.com/office/drawing/2014/main" xmlns="" id="{EA7DD7CA-3865-44B5-9956-B4E777880D6C}"/>
              </a:ext>
            </a:extLst>
          </p:cNvPr>
          <p:cNvSpPr/>
          <p:nvPr/>
        </p:nvSpPr>
        <p:spPr>
          <a:xfrm>
            <a:off x="979710" y="5148943"/>
            <a:ext cx="6461321" cy="892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45D64395-7F34-4335-A489-AA736AA450CD}"/>
              </a:ext>
            </a:extLst>
          </p:cNvPr>
          <p:cNvSpPr txBox="1"/>
          <p:nvPr/>
        </p:nvSpPr>
        <p:spPr>
          <a:xfrm>
            <a:off x="1528542" y="4464885"/>
            <a:ext cx="5168916" cy="4001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it-IT" sz="2000" dirty="0"/>
              <a:t>- L’essenza della matematica sta nella sua libertà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1117D2AB-A195-4688-B79E-5051F339C2A7}"/>
              </a:ext>
            </a:extLst>
          </p:cNvPr>
          <p:cNvSpPr txBox="1"/>
          <p:nvPr/>
        </p:nvSpPr>
        <p:spPr>
          <a:xfrm>
            <a:off x="1328057" y="3592279"/>
            <a:ext cx="646132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000" dirty="0"/>
              <a:t>(1883)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"Fondamenti di una teoria generale degli insiemi"</a:t>
            </a:r>
            <a:endParaRPr lang="it-IT" sz="20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695C6DAD-ED31-479F-8022-B7FAD5C6CD39}"/>
              </a:ext>
            </a:extLst>
          </p:cNvPr>
          <p:cNvSpPr txBox="1"/>
          <p:nvPr/>
        </p:nvSpPr>
        <p:spPr>
          <a:xfrm>
            <a:off x="1534886" y="4985657"/>
            <a:ext cx="4285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Matematica pura  =  matematica libera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507E66C3-287F-4FC9-BC36-7470AD2F67D6}"/>
              </a:ext>
            </a:extLst>
          </p:cNvPr>
          <p:cNvSpPr txBox="1"/>
          <p:nvPr/>
        </p:nvSpPr>
        <p:spPr>
          <a:xfrm>
            <a:off x="2186972" y="545694"/>
            <a:ext cx="465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Maturità della teoria degli insiemi</a:t>
            </a:r>
          </a:p>
        </p:txBody>
      </p:sp>
    </p:spTree>
    <p:extLst>
      <p:ext uri="{BB962C8B-B14F-4D97-AF65-F5344CB8AC3E}">
        <p14:creationId xmlns:p14="http://schemas.microsoft.com/office/powerpoint/2010/main" val="1942916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3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B5C6EA2C-5CA5-4E43-B252-C7FF629F2FF6}"/>
              </a:ext>
            </a:extLst>
          </p:cNvPr>
          <p:cNvSpPr txBox="1"/>
          <p:nvPr/>
        </p:nvSpPr>
        <p:spPr>
          <a:xfrm>
            <a:off x="3048002" y="555168"/>
            <a:ext cx="3063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Aritmetica transfinita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xmlns="" id="{A32C6326-7962-40AB-BD3D-25FBC85D93F7}"/>
                  </a:ext>
                </a:extLst>
              </p:cNvPr>
              <p:cNvSpPr txBox="1"/>
              <p:nvPr/>
            </p:nvSpPr>
            <p:spPr>
              <a:xfrm>
                <a:off x="3490400" y="1612592"/>
                <a:ext cx="2161426" cy="966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⊍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e>
                        </m:mr>
                        <m:m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=|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it-IT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e>
                              <m:sup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sup>
                            </m:s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=|</m:t>
                            </m:r>
                            <m:sSup>
                              <m:sSup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e>
                        </m:mr>
                      </m:m>
                    </m:oMath>
                  </m:oMathPara>
                </a14:m>
                <a:endParaRPr lang="it-IT" sz="20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xmlns="" id="{A32C6326-7962-40AB-BD3D-25FBC85D9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400" y="1612592"/>
                <a:ext cx="2161426" cy="96699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po 15">
            <a:extLst>
              <a:ext uri="{FF2B5EF4-FFF2-40B4-BE49-F238E27FC236}">
                <a16:creationId xmlns:a16="http://schemas.microsoft.com/office/drawing/2014/main" xmlns="" id="{18461800-8B81-46E9-95FD-7B096363EF99}"/>
              </a:ext>
            </a:extLst>
          </p:cNvPr>
          <p:cNvGrpSpPr/>
          <p:nvPr/>
        </p:nvGrpSpPr>
        <p:grpSpPr>
          <a:xfrm>
            <a:off x="1045024" y="3516070"/>
            <a:ext cx="5401526" cy="593209"/>
            <a:chOff x="849085" y="2645222"/>
            <a:chExt cx="5401526" cy="5932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sellaDiTesto 11">
                  <a:extLst>
                    <a:ext uri="{FF2B5EF4-FFF2-40B4-BE49-F238E27FC236}">
                      <a16:creationId xmlns:a16="http://schemas.microsoft.com/office/drawing/2014/main" xmlns="" id="{3180B213-EAC2-41F9-AC39-75580FD57134}"/>
                    </a:ext>
                  </a:extLst>
                </p:cNvPr>
                <p:cNvSpPr txBox="1"/>
                <p:nvPr/>
              </p:nvSpPr>
              <p:spPr>
                <a:xfrm>
                  <a:off x="4849586" y="2672442"/>
                  <a:ext cx="1401025" cy="5659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it-IT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t-IT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oMath>
                    </m:oMathPara>
                  </a14:m>
                  <a:endParaRPr lang="it-IT" sz="2000" dirty="0"/>
                </a:p>
              </p:txBody>
            </p:sp>
          </mc:Choice>
          <mc:Fallback xmlns="">
            <p:sp>
              <p:nvSpPr>
                <p:cNvPr id="12" name="CasellaDiTesto 11">
                  <a:extLst>
                    <a:ext uri="{FF2B5EF4-FFF2-40B4-BE49-F238E27FC236}">
                      <a16:creationId xmlns:a14="http://schemas.microsoft.com/office/drawing/2010/main" xmlns="" xmlns:a16="http://schemas.microsoft.com/office/drawing/2014/main" id="{3180B213-EAC2-41F9-AC39-75580FD571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9586" y="2672442"/>
                  <a:ext cx="1401025" cy="565989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xmlns="" id="{5D17AB74-BD9E-4FB3-8770-2AB6534303BB}"/>
                </a:ext>
              </a:extLst>
            </p:cNvPr>
            <p:cNvSpPr txBox="1"/>
            <p:nvPr/>
          </p:nvSpPr>
          <p:spPr>
            <a:xfrm>
              <a:off x="849085" y="2645222"/>
              <a:ext cx="34836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/>
                <a:t>Le </a:t>
              </a:r>
              <a:r>
                <a:rPr lang="it-IT" sz="2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"</a:t>
              </a:r>
              <a:r>
                <a:rPr lang="it-IT" sz="2000" dirty="0"/>
                <a:t>contraddizioni dell’infinito</a:t>
              </a:r>
              <a:r>
                <a:rPr lang="it-IT" sz="2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"</a:t>
              </a:r>
              <a:endParaRPr lang="it-IT" sz="2000" dirty="0"/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xmlns="" id="{922D4F85-9DF2-41AA-84B3-BC5AD179DDF9}"/>
              </a:ext>
            </a:extLst>
          </p:cNvPr>
          <p:cNvGrpSpPr/>
          <p:nvPr/>
        </p:nvGrpSpPr>
        <p:grpSpPr>
          <a:xfrm>
            <a:off x="1055913" y="4702622"/>
            <a:ext cx="5550360" cy="615664"/>
            <a:chOff x="849085" y="3537850"/>
            <a:chExt cx="5550360" cy="6156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asellaDiTesto 12">
                  <a:extLst>
                    <a:ext uri="{FF2B5EF4-FFF2-40B4-BE49-F238E27FC236}">
                      <a16:creationId xmlns:a16="http://schemas.microsoft.com/office/drawing/2014/main" xmlns="" id="{DD33BCD0-8509-475C-853E-C06B0BD5A0A5}"/>
                    </a:ext>
                  </a:extLst>
                </p:cNvPr>
                <p:cNvSpPr txBox="1"/>
                <p:nvPr/>
              </p:nvSpPr>
              <p:spPr>
                <a:xfrm>
                  <a:off x="4878323" y="3587525"/>
                  <a:ext cx="1521122" cy="5659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it-IT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t-IT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it-IT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oMath>
                    </m:oMathPara>
                  </a14:m>
                  <a:endParaRPr lang="it-IT" sz="2000" dirty="0"/>
                </a:p>
              </p:txBody>
            </p:sp>
          </mc:Choice>
          <mc:Fallback xmlns="">
            <p:sp>
              <p:nvSpPr>
                <p:cNvPr id="13" name="CasellaDiTesto 12">
                  <a:extLst>
                    <a:ext uri="{FF2B5EF4-FFF2-40B4-BE49-F238E27FC236}">
                      <a16:creationId xmlns:a14="http://schemas.microsoft.com/office/drawing/2010/main" xmlns="" xmlns:a16="http://schemas.microsoft.com/office/drawing/2014/main" id="{DD33BCD0-8509-475C-853E-C06B0BD5A0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8323" y="3587525"/>
                  <a:ext cx="1521122" cy="565989"/>
                </a:xfrm>
                <a:prstGeom prst="rect">
                  <a:avLst/>
                </a:prstGeom>
                <a:blipFill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xmlns="" id="{598B6745-56BC-4129-A69F-591284FF61E8}"/>
                </a:ext>
              </a:extLst>
            </p:cNvPr>
            <p:cNvSpPr txBox="1"/>
            <p:nvPr/>
          </p:nvSpPr>
          <p:spPr>
            <a:xfrm>
              <a:off x="849085" y="3537850"/>
              <a:ext cx="39054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/>
                <a:t>È difficile </a:t>
              </a:r>
              <a:r>
                <a:rPr lang="it-IT" sz="2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"</a:t>
              </a:r>
              <a:r>
                <a:rPr lang="it-IT" sz="2000" dirty="0"/>
                <a:t>sfuggire</a:t>
              </a:r>
              <a:r>
                <a:rPr lang="it-IT" sz="2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"</a:t>
              </a:r>
              <a:r>
                <a:rPr lang="it-IT" sz="2000" dirty="0"/>
                <a:t> al numerabile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444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3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37ACC8D6-EF23-447C-A1AA-586AE9BD9801}"/>
              </a:ext>
            </a:extLst>
          </p:cNvPr>
          <p:cNvSpPr txBox="1"/>
          <p:nvPr/>
        </p:nvSpPr>
        <p:spPr>
          <a:xfrm>
            <a:off x="2056273" y="558796"/>
            <a:ext cx="5259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Ordinamento dei cardinali transfiniti 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BE4FCDA3-AA8D-4CED-AAE2-6F120A093F79}"/>
              </a:ext>
            </a:extLst>
          </p:cNvPr>
          <p:cNvSpPr txBox="1"/>
          <p:nvPr/>
        </p:nvSpPr>
        <p:spPr>
          <a:xfrm>
            <a:off x="1349826" y="1273627"/>
            <a:ext cx="6724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(1891)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"</a:t>
            </a:r>
            <a:r>
              <a:rPr lang="it-IT" sz="2000" dirty="0"/>
              <a:t>Su una questione elementare della teoria degli insiemi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"</a:t>
            </a:r>
            <a:endParaRPr lang="it-I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xmlns="" id="{EDFD9EF0-5792-45C9-AA5E-AA658EEA2B6B}"/>
                  </a:ext>
                </a:extLst>
              </p:cNvPr>
              <p:cNvSpPr txBox="1"/>
              <p:nvPr/>
            </p:nvSpPr>
            <p:spPr>
              <a:xfrm>
                <a:off x="870844" y="3581391"/>
                <a:ext cx="7311269" cy="118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b="1" dirty="0"/>
                  <a:t>Teorema</a:t>
                </a:r>
                <a:r>
                  <a:rPr lang="it-IT" sz="2000" dirty="0"/>
                  <a:t>. Esiste una applicazione iniettiva </a:t>
                </a:r>
                <a14:m>
                  <m:oMath xmlns:m="http://schemas.openxmlformats.org/officeDocument/2006/math" xmlns="">
                    <m:r>
                      <a:rPr lang="it-IT" sz="2000" i="1">
                        <a:latin typeface="Cambria Math" panose="02040503050406030204" pitchFamily="18" charset="0"/>
                      </a:rPr>
                      <m:t>𝐴</m:t>
                    </m:r>
                    <m:groupChr>
                      <m:groupChrPr>
                        <m:chr m:val="→"/>
                        <m:pos m:val="top"/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m:rPr>
                        <m:nor/>
                      </m:rPr>
                      <a:rPr lang="it-IT" sz="2000" dirty="0">
                        <a:latin typeface="French Script MT" panose="03020402040607040605" pitchFamily="66" charset="0"/>
                      </a:rPr>
                      <m:t>P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2000" dirty="0"/>
                  <a:t> mentre nessuna applicazione </a:t>
                </a:r>
                <a14:m>
                  <m:oMath xmlns:m="http://schemas.openxmlformats.org/officeDocument/2006/math" xmlns="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it-IT" sz="2000" b="0" i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𝐴</m:t>
                    </m:r>
                    <m:groupChr>
                      <m:groupChrPr>
                        <m:chr m:val="→"/>
                        <m:pos m:val="top"/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m:rPr>
                        <m:nor/>
                      </m:rPr>
                      <a:rPr lang="it-IT" sz="2000" dirty="0">
                        <a:latin typeface="French Script MT" panose="03020402040607040605" pitchFamily="66" charset="0"/>
                      </a:rPr>
                      <m:t>P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2000" dirty="0"/>
                  <a:t> può essere suriettiva. Di conseguenza </a:t>
                </a:r>
                <a14:m>
                  <m:oMath xmlns:m="http://schemas.openxmlformats.org/officeDocument/2006/math" xmlns="">
                    <m:d>
                      <m:dPr>
                        <m:begChr m:val="|"/>
                        <m:endChr m:val="|"/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it-IT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nor/>
                      </m:rPr>
                      <a:rPr lang="it-IT" sz="2000" dirty="0">
                        <a:latin typeface="French Script MT" panose="03020402040607040605" pitchFamily="66" charset="0"/>
                      </a:rPr>
                      <m:t>P</m:t>
                    </m:r>
                    <m:r>
                      <m:rPr>
                        <m:nor/>
                      </m:rPr>
                      <a:rPr lang="it-IT" sz="2000" dirty="0"/>
                      <m:t>(</m:t>
                    </m:r>
                    <m:r>
                      <m:rPr>
                        <m:nor/>
                      </m:rPr>
                      <a:rPr lang="it-IT" sz="2000" i="1" dirty="0"/>
                      <m:t>A</m:t>
                    </m:r>
                    <m:r>
                      <m:rPr>
                        <m:nor/>
                      </m:rPr>
                      <a:rPr lang="it-IT" sz="2000" dirty="0"/>
                      <m:t>)|</m:t>
                    </m:r>
                  </m:oMath>
                </a14:m>
                <a:r>
                  <a:rPr lang="it-IT" sz="2000" dirty="0"/>
                  <a:t>  </a:t>
                </a:r>
              </a:p>
            </p:txBody>
          </p:sp>
        </mc:Choice>
        <mc:Fallback xmlns="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DFD9EF0-5792-45C9-AA5E-AA658EEA2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44" y="3581391"/>
                <a:ext cx="7311269" cy="1183016"/>
              </a:xfrm>
              <a:prstGeom prst="rect">
                <a:avLst/>
              </a:prstGeom>
              <a:blipFill>
                <a:blip r:embed="rId4" cstate="print"/>
                <a:stretch>
                  <a:fillRect l="-917" t="-8205" r="-83" b="-41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xmlns="" id="{D3D0C151-CA0E-48C2-A6E5-E6064E242B72}"/>
                  </a:ext>
                </a:extLst>
              </p:cNvPr>
              <p:cNvSpPr txBox="1"/>
              <p:nvPr/>
            </p:nvSpPr>
            <p:spPr>
              <a:xfrm>
                <a:off x="881750" y="4778828"/>
                <a:ext cx="753993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b="1" dirty="0"/>
                  <a:t>Dimostrazione. </a:t>
                </a:r>
                <a:r>
                  <a:rPr lang="it-IT" sz="2000" dirty="0"/>
                  <a:t>Per assurdo. Posto </a:t>
                </a:r>
                <a14:m>
                  <m:oMath xmlns:m="http://schemas.openxmlformats.org/officeDocument/2006/math" xmlns="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 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∉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it-IT" sz="2000" b="1" dirty="0"/>
                  <a:t> </a:t>
                </a:r>
                <a:r>
                  <a:rPr lang="it-IT" sz="2000" dirty="0"/>
                  <a:t>esiste </a:t>
                </a:r>
                <a14:m>
                  <m:oMath xmlns:m="http://schemas.openxmlformats.org/officeDocument/2006/math" xmlns="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000" b="1" dirty="0"/>
                  <a:t> </a:t>
                </a:r>
                <a:r>
                  <a:rPr lang="it-IT" sz="2000" dirty="0"/>
                  <a:t>tale che </a:t>
                </a:r>
                <a14:m>
                  <m:oMath xmlns:m="http://schemas.openxmlformats.org/officeDocument/2006/math" xmlns="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t-IT" sz="2000" b="1" dirty="0"/>
                  <a:t> </a:t>
                </a:r>
                <a:r>
                  <a:rPr lang="it-IT" sz="2000" dirty="0"/>
                  <a:t>Contraddizione</a:t>
                </a:r>
                <a:r>
                  <a:rPr lang="it-IT" sz="2000" b="1" dirty="0"/>
                  <a:t>. </a:t>
                </a:r>
              </a:p>
            </p:txBody>
          </p:sp>
        </mc:Choice>
        <mc:Fallback xmlns=""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D3D0C151-CA0E-48C2-A6E5-E6064E242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50" y="4778828"/>
                <a:ext cx="7539937" cy="707886"/>
              </a:xfrm>
              <a:prstGeom prst="rect">
                <a:avLst/>
              </a:prstGeom>
              <a:blipFill>
                <a:blip r:embed="rId5"/>
                <a:stretch>
                  <a:fillRect l="-889" t="-5172" b="-146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xmlns="" id="{BB1EC57C-4410-45CB-98A5-1A244B24769F}"/>
                  </a:ext>
                </a:extLst>
              </p:cNvPr>
              <p:cNvSpPr txBox="1"/>
              <p:nvPr/>
            </p:nvSpPr>
            <p:spPr>
              <a:xfrm>
                <a:off x="881739" y="2449293"/>
                <a:ext cx="730037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b="1" dirty="0"/>
                  <a:t>Teorema</a:t>
                </a:r>
                <a:r>
                  <a:rPr lang="it-IT" sz="2000" dirty="0"/>
                  <a:t> (Cantor, Bernstein, Schröder). Se </a:t>
                </a:r>
                <a:r>
                  <a:rPr lang="it-IT" sz="2000" i="1" dirty="0"/>
                  <a:t>A</a:t>
                </a:r>
                <a:r>
                  <a:rPr lang="it-IT" sz="2000" dirty="0"/>
                  <a:t> è equivalente a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it-IT" sz="2000" dirty="0"/>
                  <a:t> e </a:t>
                </a:r>
                <a:r>
                  <a:rPr lang="it-IT" sz="2000" i="1" dirty="0"/>
                  <a:t>B</a:t>
                </a:r>
                <a:r>
                  <a:rPr lang="it-IT" sz="2000" dirty="0"/>
                  <a:t> è equivalente a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t-IT" sz="2000" i="1">
                        <a:latin typeface="Cambria Math" panose="02040503050406030204" pitchFamily="18" charset="0"/>
                      </a:rPr>
                      <m:t>⊂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it-IT" sz="2000" dirty="0"/>
                  <a:t> allora </a:t>
                </a:r>
                <a:r>
                  <a:rPr lang="it-IT" sz="2000" i="1" dirty="0"/>
                  <a:t>A</a:t>
                </a:r>
                <a:r>
                  <a:rPr lang="it-IT" sz="2000" dirty="0"/>
                  <a:t> e </a:t>
                </a:r>
                <a:r>
                  <a:rPr lang="it-IT" sz="2000" i="1" dirty="0"/>
                  <a:t>B</a:t>
                </a:r>
                <a:r>
                  <a:rPr lang="it-IT" sz="2000" dirty="0"/>
                  <a:t> sono equivalenti</a:t>
                </a:r>
              </a:p>
              <a:p>
                <a:endParaRPr lang="it-IT" sz="2000" dirty="0"/>
              </a:p>
            </p:txBody>
          </p:sp>
        </mc:Choice>
        <mc:Fallback xmlns="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B1EC57C-4410-45CB-98A5-1A244B247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39" y="2449293"/>
                <a:ext cx="7300374" cy="1015663"/>
              </a:xfrm>
              <a:prstGeom prst="rect">
                <a:avLst/>
              </a:prstGeom>
              <a:blipFill>
                <a:blip r:embed="rId6" cstate="print"/>
                <a:stretch>
                  <a:fillRect l="-919" t="-361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xmlns="" id="{648DA37B-84E2-409E-8A38-24C6E373A6C9}"/>
                  </a:ext>
                </a:extLst>
              </p:cNvPr>
              <p:cNvSpPr/>
              <p:nvPr/>
            </p:nvSpPr>
            <p:spPr>
              <a:xfrm>
                <a:off x="4000048" y="2068669"/>
                <a:ext cx="11439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&lt;|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48DA37B-84E2-409E-8A38-24C6E373A6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048" y="2068669"/>
                <a:ext cx="1143903" cy="369332"/>
              </a:xfrm>
              <a:prstGeom prst="rect">
                <a:avLst/>
              </a:prstGeom>
              <a:blipFill>
                <a:blip r:embed="rId7" cstate="print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916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3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B247FA65-E842-474F-9FEA-E79CCF38D858}"/>
              </a:ext>
            </a:extLst>
          </p:cNvPr>
          <p:cNvSpPr/>
          <p:nvPr/>
        </p:nvSpPr>
        <p:spPr>
          <a:xfrm>
            <a:off x="2994712" y="1423244"/>
            <a:ext cx="53219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"</a:t>
            </a:r>
            <a:r>
              <a:rPr lang="it-IT" sz="2000" dirty="0"/>
              <a:t>…. per studiarle [le scienze fisiche] con frutto e per accrescerle non bastano la sola osservazione dei fatti e la sola considerazione della natura, ma quando i fatti siano certi è necessario sollevarsi più alto e operare con solerzia per conoscere la natura della cose, per investigarne le leggi a cui obbediscono ed i principi dai quali nascono il loro ordine, l’unità nella varietà e la mutua affinità nella diversità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"</a:t>
            </a:r>
            <a:r>
              <a:rPr lang="it-IT" sz="2000" dirty="0"/>
              <a:t>.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CDF0106C-ABEA-4EA2-A885-72902ADC9DB1}"/>
              </a:ext>
            </a:extLst>
          </p:cNvPr>
          <p:cNvSpPr txBox="1"/>
          <p:nvPr/>
        </p:nvSpPr>
        <p:spPr>
          <a:xfrm>
            <a:off x="3318128" y="558614"/>
            <a:ext cx="2467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/>
              <a:t>Aeterni</a:t>
            </a:r>
            <a:r>
              <a:rPr lang="it-IT" sz="2000" b="1" dirty="0"/>
              <a:t> </a:t>
            </a:r>
            <a:r>
              <a:rPr lang="it-IT" sz="2000" b="1" dirty="0" err="1"/>
              <a:t>Patris</a:t>
            </a:r>
            <a:r>
              <a:rPr lang="it-IT" sz="2000" b="1" dirty="0"/>
              <a:t> (1879</a:t>
            </a:r>
            <a:r>
              <a:rPr lang="it-IT" dirty="0"/>
              <a:t>)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xmlns="" id="{394F3364-D194-4690-AE88-3D980BCE02A3}"/>
              </a:ext>
            </a:extLst>
          </p:cNvPr>
          <p:cNvGrpSpPr/>
          <p:nvPr/>
        </p:nvGrpSpPr>
        <p:grpSpPr>
          <a:xfrm>
            <a:off x="731644" y="1434130"/>
            <a:ext cx="2066925" cy="3235130"/>
            <a:chOff x="1023937" y="1322182"/>
            <a:chExt cx="2066925" cy="3235130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xmlns="" id="{21EFBD37-4C0E-47A2-80BB-BF7D12211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3937" y="1322182"/>
              <a:ext cx="2066925" cy="2819400"/>
            </a:xfrm>
            <a:prstGeom prst="rect">
              <a:avLst/>
            </a:prstGeom>
          </p:spPr>
        </p:pic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xmlns="" id="{354A4573-7007-43AC-8D81-9D36F213D441}"/>
                </a:ext>
              </a:extLst>
            </p:cNvPr>
            <p:cNvSpPr txBox="1"/>
            <p:nvPr/>
          </p:nvSpPr>
          <p:spPr>
            <a:xfrm>
              <a:off x="1360036" y="4157202"/>
              <a:ext cx="13308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/>
                <a:t>Leone XIII</a:t>
              </a:r>
            </a:p>
          </p:txBody>
        </p:sp>
      </p:grp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C3D3F2A2-4ADA-4458-AA2A-90AE5C65AEE1}"/>
              </a:ext>
            </a:extLst>
          </p:cNvPr>
          <p:cNvSpPr txBox="1"/>
          <p:nvPr/>
        </p:nvSpPr>
        <p:spPr>
          <a:xfrm>
            <a:off x="914400" y="5116286"/>
            <a:ext cx="3969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Infinito attuale  </a:t>
            </a:r>
            <a:r>
              <a:rPr lang="it-IT" sz="2000" b="1" dirty="0"/>
              <a:t>≠</a:t>
            </a:r>
            <a:r>
              <a:rPr lang="it-IT" sz="2000" dirty="0"/>
              <a:t>  Infinito Assoluto</a:t>
            </a:r>
          </a:p>
        </p:txBody>
      </p:sp>
    </p:spTree>
    <p:extLst>
      <p:ext uri="{BB962C8B-B14F-4D97-AF65-F5344CB8AC3E}">
        <p14:creationId xmlns:p14="http://schemas.microsoft.com/office/powerpoint/2010/main" val="2746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3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EEF3FFDE-E6ED-42AA-A067-D753D4DFB29C}"/>
              </a:ext>
            </a:extLst>
          </p:cNvPr>
          <p:cNvSpPr txBox="1"/>
          <p:nvPr/>
        </p:nvSpPr>
        <p:spPr>
          <a:xfrm>
            <a:off x="3069769" y="555170"/>
            <a:ext cx="3011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L’ipotesi del continuo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xmlns="" id="{8A2E2543-3F3D-4006-B9B3-00F3078A5F00}"/>
                  </a:ext>
                </a:extLst>
              </p:cNvPr>
              <p:cNvSpPr txBox="1"/>
              <p:nvPr/>
            </p:nvSpPr>
            <p:spPr>
              <a:xfrm>
                <a:off x="957939" y="1741713"/>
                <a:ext cx="7238648" cy="716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/>
                  <a:t>La cardinalità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it-IT" sz="2000" dirty="0"/>
                  <a:t> di </a:t>
                </a:r>
                <a:r>
                  <a:rPr lang="it-IT" sz="2000" dirty="0">
                    <a:latin typeface="French Script MT" panose="03020402040607040605" pitchFamily="66" charset="0"/>
                  </a:rPr>
                  <a:t>P</a:t>
                </a:r>
                <a:r>
                  <a:rPr lang="it-IT" sz="2000" dirty="0"/>
                  <a:t>(</a:t>
                </a:r>
                <a:r>
                  <a:rPr lang="it-IT" sz="2000" b="1" dirty="0"/>
                  <a:t>N</a:t>
                </a:r>
                <a:r>
                  <a:rPr lang="it-IT" sz="2000" dirty="0"/>
                  <a:t>) coincide con la cardinalità </a:t>
                </a:r>
                <a:r>
                  <a:rPr lang="it-IT" sz="2000" dirty="0">
                    <a:latin typeface="AR CHRISTY" panose="02000000000000000000" pitchFamily="2" charset="0"/>
                  </a:rPr>
                  <a:t>C </a:t>
                </a:r>
                <a:r>
                  <a:rPr lang="it-IT" sz="2000" dirty="0"/>
                  <a:t>del continuo:</a:t>
                </a:r>
              </a:p>
              <a:p>
                <a:pPr algn="ctr"/>
                <a:r>
                  <a:rPr lang="it-IT" sz="2000" dirty="0"/>
                  <a:t>|</a:t>
                </a:r>
                <a:r>
                  <a:rPr lang="it-IT" sz="2000" dirty="0">
                    <a:latin typeface="French Script MT" panose="03020402040607040605" pitchFamily="66" charset="0"/>
                  </a:rPr>
                  <a:t>P</a:t>
                </a:r>
                <a:r>
                  <a:rPr lang="it-IT" sz="2000" dirty="0"/>
                  <a:t>(</a:t>
                </a:r>
                <a:r>
                  <a:rPr lang="it-IT" sz="2000" b="1" dirty="0"/>
                  <a:t>N</a:t>
                </a:r>
                <a:r>
                  <a:rPr lang="it-IT" sz="2000" dirty="0"/>
                  <a:t>)| =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it-IT" sz="2000" dirty="0">
                    <a:latin typeface="AR CHRISTY" panose="02000000000000000000" pitchFamily="2" charset="0"/>
                  </a:rPr>
                  <a:t> </a:t>
                </a:r>
                <a:r>
                  <a:rPr lang="it-IT" sz="2000" dirty="0"/>
                  <a:t>=</a:t>
                </a:r>
                <a:r>
                  <a:rPr lang="it-IT" sz="2000" dirty="0">
                    <a:latin typeface="AR CHRISTY" panose="02000000000000000000" pitchFamily="2" charset="0"/>
                  </a:rPr>
                  <a:t> C</a:t>
                </a:r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A2E2543-3F3D-4006-B9B3-00F3078A5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39" y="1741713"/>
                <a:ext cx="7238648" cy="716222"/>
              </a:xfrm>
              <a:prstGeom prst="rect">
                <a:avLst/>
              </a:prstGeom>
              <a:blipFill>
                <a:blip r:embed="rId4" cstate="print"/>
                <a:stretch>
                  <a:fillRect l="-842" t="-6838" r="-84" b="-162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xmlns="" id="{490102F6-C273-4572-A023-EC3F923E8488}"/>
                  </a:ext>
                </a:extLst>
              </p:cNvPr>
              <p:cNvSpPr txBox="1"/>
              <p:nvPr/>
            </p:nvSpPr>
            <p:spPr>
              <a:xfrm>
                <a:off x="945917" y="3590006"/>
                <a:ext cx="3280937" cy="404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2000" dirty="0"/>
                  <a:t>Ipotesi del continuo: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it-IT" sz="2000" dirty="0">
                    <a:latin typeface="High Tower Text" panose="02040502050506030303" pitchFamily="18" charset="0"/>
                  </a:rPr>
                  <a:t> = </a:t>
                </a:r>
                <a:r>
                  <a:rPr lang="it-IT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ℵ</a:t>
                </a:r>
                <a:r>
                  <a:rPr lang="it-IT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endParaRPr lang="it-IT" sz="2000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490102F6-C273-4572-A023-EC3F923E8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917" y="3590006"/>
                <a:ext cx="3280937" cy="404278"/>
              </a:xfrm>
              <a:prstGeom prst="rect">
                <a:avLst/>
              </a:prstGeom>
              <a:blipFill>
                <a:blip r:embed="rId5"/>
                <a:stretch>
                  <a:fillRect l="-558" t="-10606" b="-272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D7E03034-75C1-4878-A7C2-1698E9A7AC0C}"/>
              </a:ext>
            </a:extLst>
          </p:cNvPr>
          <p:cNvSpPr txBox="1"/>
          <p:nvPr/>
        </p:nvSpPr>
        <p:spPr>
          <a:xfrm>
            <a:off x="1023256" y="2786745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La gerarchia degli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ℵ</a:t>
            </a:r>
            <a:r>
              <a:rPr lang="it-IT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ℵ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ℵ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ℵ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…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46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3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2B272356-5988-4AC2-BFA0-F7B6DFB53F92}"/>
              </a:ext>
            </a:extLst>
          </p:cNvPr>
          <p:cNvSpPr txBox="1"/>
          <p:nvPr/>
        </p:nvSpPr>
        <p:spPr>
          <a:xfrm>
            <a:off x="3211289" y="555168"/>
            <a:ext cx="2654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Matematica e oltre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B9D4BB84-1C11-4208-AF77-AFA33ACC4355}"/>
              </a:ext>
            </a:extLst>
          </p:cNvPr>
          <p:cNvSpPr txBox="1"/>
          <p:nvPr/>
        </p:nvSpPr>
        <p:spPr>
          <a:xfrm>
            <a:off x="881739" y="1143000"/>
            <a:ext cx="237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Teoria degli insiemi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3E6EB8C1-06C3-4EF2-BDA8-216FC8B3EEEE}"/>
              </a:ext>
            </a:extLst>
          </p:cNvPr>
          <p:cNvSpPr txBox="1"/>
          <p:nvPr/>
        </p:nvSpPr>
        <p:spPr>
          <a:xfrm>
            <a:off x="2993569" y="2275125"/>
            <a:ext cx="370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Critiche e controversie … 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D4D92E4-A23D-4E9A-8959-A244E8E7B3BB}"/>
              </a:ext>
            </a:extLst>
          </p:cNvPr>
          <p:cNvSpPr txBox="1"/>
          <p:nvPr/>
        </p:nvSpPr>
        <p:spPr>
          <a:xfrm>
            <a:off x="881739" y="1447793"/>
            <a:ext cx="2315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Natura dell’infinito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AFEC043D-C5F3-452A-A045-EDC6A3B48388}"/>
              </a:ext>
            </a:extLst>
          </p:cNvPr>
          <p:cNvSpPr txBox="1"/>
          <p:nvPr/>
        </p:nvSpPr>
        <p:spPr>
          <a:xfrm>
            <a:off x="892626" y="1752595"/>
            <a:ext cx="251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Aritmetica transfinita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14F7AC5F-E5C3-47B7-AEE8-D906421F162A}"/>
              </a:ext>
            </a:extLst>
          </p:cNvPr>
          <p:cNvSpPr txBox="1"/>
          <p:nvPr/>
        </p:nvSpPr>
        <p:spPr>
          <a:xfrm>
            <a:off x="912819" y="2813980"/>
            <a:ext cx="7197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/>
              <a:t>Kronecker</a:t>
            </a:r>
            <a:r>
              <a:rPr lang="it-IT" sz="2000" dirty="0"/>
              <a:t> (1823-1891): Cantor è un ciarlatano scientifico che corrompe le giovani menti 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4C1DF94-3656-4CA8-90B7-D42D6412A7A5}"/>
              </a:ext>
            </a:extLst>
          </p:cNvPr>
          <p:cNvSpPr txBox="1"/>
          <p:nvPr/>
        </p:nvSpPr>
        <p:spPr>
          <a:xfrm>
            <a:off x="902660" y="3433448"/>
            <a:ext cx="701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/>
              <a:t>Poincaré</a:t>
            </a:r>
            <a:r>
              <a:rPr lang="it-IT" sz="2000" b="1" dirty="0"/>
              <a:t> </a:t>
            </a:r>
            <a:r>
              <a:rPr lang="it-IT" sz="2000" dirty="0"/>
              <a:t>(1854-1912): la teoria degli insiemi è una malattia patologica, da curare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C4A0B77C-FFC7-4FB5-A9C7-5D882E874CCC}"/>
              </a:ext>
            </a:extLst>
          </p:cNvPr>
          <p:cNvSpPr txBox="1"/>
          <p:nvPr/>
        </p:nvSpPr>
        <p:spPr>
          <a:xfrm>
            <a:off x="2823341" y="4071243"/>
            <a:ext cx="3374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… ma anche entusiasmo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371795AE-244E-4146-B201-8C0B6F97E272}"/>
              </a:ext>
            </a:extLst>
          </p:cNvPr>
          <p:cNvSpPr txBox="1"/>
          <p:nvPr/>
        </p:nvSpPr>
        <p:spPr>
          <a:xfrm>
            <a:off x="900786" y="4662886"/>
            <a:ext cx="7437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/>
              <a:t>Hilbert</a:t>
            </a:r>
            <a:r>
              <a:rPr lang="it-IT" sz="2000" b="1" dirty="0"/>
              <a:t> </a:t>
            </a:r>
            <a:r>
              <a:rPr lang="it-IT" sz="2000" dirty="0"/>
              <a:t>(1862-</a:t>
            </a:r>
            <a:r>
              <a:rPr lang="it-IT" sz="2000" dirty="0" smtClean="0"/>
              <a:t>1943)</a:t>
            </a:r>
            <a:r>
              <a:rPr lang="it-IT" sz="2000" dirty="0"/>
              <a:t>: Cantor ha creato per noi un paradiso dal quale nessuno ci caccerà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1359152C-9D3C-442D-8251-959658CFC40C}"/>
              </a:ext>
            </a:extLst>
          </p:cNvPr>
          <p:cNvSpPr txBox="1"/>
          <p:nvPr/>
        </p:nvSpPr>
        <p:spPr>
          <a:xfrm>
            <a:off x="888896" y="5275568"/>
            <a:ext cx="7308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Russell</a:t>
            </a:r>
            <a:r>
              <a:rPr lang="it-IT" sz="2000" dirty="0"/>
              <a:t> (1872-1970):  la teoria degli insiemi è uno dei più alti risultati dell’attività spirituale dell’uomo</a:t>
            </a:r>
          </a:p>
        </p:txBody>
      </p:sp>
    </p:spTree>
    <p:extLst>
      <p:ext uri="{BB962C8B-B14F-4D97-AF65-F5344CB8AC3E}">
        <p14:creationId xmlns:p14="http://schemas.microsoft.com/office/powerpoint/2010/main" val="377444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9" grpId="0"/>
      <p:bldP spid="13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3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pic>
        <p:nvPicPr>
          <p:cNvPr id="20" name="Immagine 19">
            <a:extLst>
              <a:ext uri="{FF2B5EF4-FFF2-40B4-BE49-F238E27FC236}">
                <a16:creationId xmlns:a16="http://schemas.microsoft.com/office/drawing/2014/main" xmlns="" id="{6F1CA004-C92B-4EE4-B820-85B277F719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09" y="2124074"/>
            <a:ext cx="1283341" cy="1983344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78C84817-234A-4933-86C0-7019461B37B0}"/>
              </a:ext>
            </a:extLst>
          </p:cNvPr>
          <p:cNvSpPr txBox="1"/>
          <p:nvPr/>
        </p:nvSpPr>
        <p:spPr>
          <a:xfrm>
            <a:off x="2827828" y="3122840"/>
            <a:ext cx="3823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"Fintanto che non mi avrà approvato non posso che dire: </a:t>
            </a:r>
            <a:r>
              <a:rPr lang="it-IT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Je le </a:t>
            </a:r>
            <a:r>
              <a:rPr lang="it-IT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vois</a:t>
            </a:r>
            <a:r>
              <a:rPr lang="it-IT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mais je ne le </a:t>
            </a:r>
            <a:r>
              <a:rPr lang="it-IT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crois</a:t>
            </a:r>
            <a:r>
              <a:rPr lang="it-IT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pas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"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xmlns="" id="{312AB819-D10D-47FB-8FCA-9CD4547F26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882" y="2131135"/>
            <a:ext cx="1298278" cy="1622848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F547573D-15BF-4CC4-842E-6D62B0339897}"/>
              </a:ext>
            </a:extLst>
          </p:cNvPr>
          <p:cNvSpPr txBox="1"/>
          <p:nvPr/>
        </p:nvSpPr>
        <p:spPr>
          <a:xfrm>
            <a:off x="6873059" y="3706751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Richard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Dedekind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(1831-1916)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794888" y="2083283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Cantor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Dedekind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29 giugno 1877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2887668" y="545696"/>
            <a:ext cx="3357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/>
              <a:t>Il titolo: </a:t>
            </a:r>
          </a:p>
          <a:p>
            <a:pPr algn="ctr"/>
            <a:r>
              <a:rPr lang="it-IT" sz="2400" b="1" dirty="0"/>
              <a:t>lo vedo, ma non ci credo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xmlns="" id="{EB69ED02-B6F8-452A-BEF3-FB0BB6B02E48}"/>
              </a:ext>
            </a:extLst>
          </p:cNvPr>
          <p:cNvGrpSpPr/>
          <p:nvPr/>
        </p:nvGrpSpPr>
        <p:grpSpPr>
          <a:xfrm>
            <a:off x="1915885" y="4615541"/>
            <a:ext cx="5342840" cy="1037403"/>
            <a:chOff x="1262743" y="4582886"/>
            <a:chExt cx="5342840" cy="1037403"/>
          </a:xfrm>
        </p:grpSpPr>
        <p:sp>
          <p:nvSpPr>
            <p:cNvPr id="16" name="CasellaDiTesto 15"/>
            <p:cNvSpPr txBox="1"/>
            <p:nvPr/>
          </p:nvSpPr>
          <p:spPr>
            <a:xfrm>
              <a:off x="2052734" y="4943181"/>
              <a:ext cx="4552849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Equipotenza</a:t>
              </a: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 un segmento e un quadrato</a:t>
              </a:r>
            </a:p>
            <a:p>
              <a:endParaRPr lang="it-IT" dirty="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xmlns="" id="{E6FEA58D-865D-4A2F-B154-0D7E8D8831EA}"/>
                </a:ext>
              </a:extLst>
            </p:cNvPr>
            <p:cNvSpPr txBox="1"/>
            <p:nvPr/>
          </p:nvSpPr>
          <p:spPr>
            <a:xfrm>
              <a:off x="1262743" y="4582886"/>
              <a:ext cx="52164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/>
                <a:t>(1878) </a:t>
              </a:r>
              <a:r>
                <a:rPr lang="it-IT" sz="2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"</a:t>
              </a:r>
              <a:r>
                <a:rPr lang="it-IT" sz="2000" dirty="0"/>
                <a:t>Un contributo alla teoria degli insiemi</a:t>
              </a:r>
              <a:r>
                <a:rPr lang="it-IT" sz="2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"</a:t>
              </a:r>
              <a:r>
                <a:rPr lang="it-IT" sz="2000" dirty="0"/>
                <a:t>:</a:t>
              </a:r>
            </a:p>
          </p:txBody>
        </p: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88027283-4954-4C2C-A075-90D21AAFDAFD}"/>
              </a:ext>
            </a:extLst>
          </p:cNvPr>
          <p:cNvSpPr txBox="1"/>
          <p:nvPr/>
        </p:nvSpPr>
        <p:spPr>
          <a:xfrm>
            <a:off x="2013858" y="5671453"/>
            <a:ext cx="4886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R</a:t>
            </a:r>
            <a:r>
              <a:rPr lang="it-IT" sz="2000" dirty="0"/>
              <a:t> equivale a </a:t>
            </a:r>
            <a:r>
              <a:rPr lang="it-IT" sz="2000" b="1" dirty="0" err="1"/>
              <a:t>R</a:t>
            </a:r>
            <a:r>
              <a:rPr lang="it-IT" sz="2000" baseline="30000" dirty="0" err="1"/>
              <a:t>n</a:t>
            </a:r>
            <a:r>
              <a:rPr lang="it-IT" sz="2000" dirty="0"/>
              <a:t>: e la nozione di dimensione ?</a:t>
            </a:r>
          </a:p>
        </p:txBody>
      </p:sp>
    </p:spTree>
    <p:extLst>
      <p:ext uri="{BB962C8B-B14F-4D97-AF65-F5344CB8AC3E}">
        <p14:creationId xmlns:p14="http://schemas.microsoft.com/office/powerpoint/2010/main" val="428717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932B34DB-389D-464F-B79C-FA10197CBD50}"/>
              </a:ext>
            </a:extLst>
          </p:cNvPr>
          <p:cNvSpPr txBox="1"/>
          <p:nvPr/>
        </p:nvSpPr>
        <p:spPr>
          <a:xfrm>
            <a:off x="1324724" y="4975063"/>
            <a:ext cx="6752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Ogni corrispondenza biunivoca fra due varietà di dimensione diversa è necessariamente discontinua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2B80BCBF-22B6-4E88-8024-E47E7C32D2DB}"/>
              </a:ext>
            </a:extLst>
          </p:cNvPr>
          <p:cNvSpPr txBox="1"/>
          <p:nvPr/>
        </p:nvSpPr>
        <p:spPr>
          <a:xfrm>
            <a:off x="1306282" y="5701738"/>
            <a:ext cx="18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Brouwer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1911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8F415BC8-183A-4BF7-8A25-6F784761AF6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2524" y="1226635"/>
            <a:ext cx="8404246" cy="3558204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C47EBD5B-E145-4B31-A3EE-72E8164DA147}"/>
              </a:ext>
            </a:extLst>
          </p:cNvPr>
          <p:cNvSpPr txBox="1"/>
          <p:nvPr/>
        </p:nvSpPr>
        <p:spPr>
          <a:xfrm>
            <a:off x="1633380" y="539030"/>
            <a:ext cx="588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Equipotenza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un segmento e un quadrato</a:t>
            </a:r>
          </a:p>
        </p:txBody>
      </p:sp>
    </p:spTree>
    <p:extLst>
      <p:ext uri="{BB962C8B-B14F-4D97-AF65-F5344CB8AC3E}">
        <p14:creationId xmlns:p14="http://schemas.microsoft.com/office/powerpoint/2010/main" val="190232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19" name="CasellaDiTesto 18"/>
          <p:cNvSpPr txBox="1"/>
          <p:nvPr/>
        </p:nvSpPr>
        <p:spPr>
          <a:xfrm>
            <a:off x="2765659" y="536840"/>
            <a:ext cx="40343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ea typeface="Cambria Math" panose="02040503050406030204" pitchFamily="18" charset="0"/>
              </a:rPr>
              <a:t>Lo credo, ma non lo vedo (!?)</a:t>
            </a:r>
            <a:endParaRPr lang="it-IT" sz="2400" b="1" baseline="-25000" dirty="0"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D36C742C-EE0B-43BF-8DB2-60CC603862D5}"/>
              </a:ext>
            </a:extLst>
          </p:cNvPr>
          <p:cNvGrpSpPr/>
          <p:nvPr/>
        </p:nvGrpSpPr>
        <p:grpSpPr>
          <a:xfrm>
            <a:off x="1567548" y="2786731"/>
            <a:ext cx="6339372" cy="1026559"/>
            <a:chOff x="1567548" y="3886189"/>
            <a:chExt cx="6339372" cy="1026559"/>
          </a:xfrm>
        </p:grpSpPr>
        <p:grpSp>
          <p:nvGrpSpPr>
            <p:cNvPr id="21" name="Gruppo 20">
              <a:extLst>
                <a:ext uri="{FF2B5EF4-FFF2-40B4-BE49-F238E27FC236}">
                  <a16:creationId xmlns:a16="http://schemas.microsoft.com/office/drawing/2014/main" xmlns="" id="{19AD7623-7623-49CB-ACBD-83AFDBFAD4E1}"/>
                </a:ext>
              </a:extLst>
            </p:cNvPr>
            <p:cNvGrpSpPr/>
            <p:nvPr/>
          </p:nvGrpSpPr>
          <p:grpSpPr>
            <a:xfrm>
              <a:off x="1567548" y="3897078"/>
              <a:ext cx="2082621" cy="1015670"/>
              <a:chOff x="1360714" y="3886192"/>
              <a:chExt cx="2082621" cy="1015670"/>
            </a:xfrm>
          </p:grpSpPr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xmlns="" id="{EEBC4462-9AF8-4044-9693-3877A2D2D558}"/>
                  </a:ext>
                </a:extLst>
              </p:cNvPr>
              <p:cNvSpPr txBox="1"/>
              <p:nvPr/>
            </p:nvSpPr>
            <p:spPr>
              <a:xfrm>
                <a:off x="1360714" y="3886199"/>
                <a:ext cx="2082621" cy="10156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sz="2000" dirty="0"/>
                  <a:t>Certezza razionale</a:t>
                </a:r>
              </a:p>
              <a:p>
                <a:endParaRPr lang="it-IT" sz="2000" dirty="0"/>
              </a:p>
              <a:p>
                <a:pPr algn="ctr"/>
                <a:r>
                  <a:rPr lang="it-IT" sz="2000" dirty="0"/>
                  <a:t>(lo vedo)</a:t>
                </a:r>
              </a:p>
            </p:txBody>
          </p:sp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xmlns="" id="{9E186D02-52CB-44C7-994A-F4A5613E51D8}"/>
                  </a:ext>
                </a:extLst>
              </p:cNvPr>
              <p:cNvSpPr/>
              <p:nvPr/>
            </p:nvSpPr>
            <p:spPr>
              <a:xfrm>
                <a:off x="1360714" y="3886192"/>
                <a:ext cx="2082621" cy="100477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xmlns="" id="{A236E91D-0D5D-4333-BF57-DB82DE0141AE}"/>
                </a:ext>
              </a:extLst>
            </p:cNvPr>
            <p:cNvGrpSpPr/>
            <p:nvPr/>
          </p:nvGrpSpPr>
          <p:grpSpPr>
            <a:xfrm>
              <a:off x="5497286" y="3886189"/>
              <a:ext cx="2409634" cy="1015663"/>
              <a:chOff x="5192486" y="3897076"/>
              <a:chExt cx="2409634" cy="1015663"/>
            </a:xfrm>
          </p:grpSpPr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xmlns="" id="{554569BE-8100-4600-B49B-C6B684543CD0}"/>
                  </a:ext>
                </a:extLst>
              </p:cNvPr>
              <p:cNvSpPr txBox="1"/>
              <p:nvPr/>
            </p:nvSpPr>
            <p:spPr>
              <a:xfrm>
                <a:off x="5192486" y="3897076"/>
                <a:ext cx="2409634" cy="10156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sz="2000" dirty="0"/>
                  <a:t>Convinzione intuitiva</a:t>
                </a:r>
              </a:p>
              <a:p>
                <a:endParaRPr lang="it-IT" sz="2000" dirty="0"/>
              </a:p>
              <a:p>
                <a:pPr algn="ctr"/>
                <a:r>
                  <a:rPr lang="it-IT" sz="2000" dirty="0"/>
                  <a:t>(ci credo)</a:t>
                </a:r>
              </a:p>
            </p:txBody>
          </p:sp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xmlns="" id="{972AE8DC-6780-418F-8D52-BB8BF7EA7586}"/>
                  </a:ext>
                </a:extLst>
              </p:cNvPr>
              <p:cNvSpPr/>
              <p:nvPr/>
            </p:nvSpPr>
            <p:spPr>
              <a:xfrm>
                <a:off x="5203371" y="3918847"/>
                <a:ext cx="2398749" cy="99389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0" name="Freccia bidirezionale orizzontale 19">
              <a:extLst>
                <a:ext uri="{FF2B5EF4-FFF2-40B4-BE49-F238E27FC236}">
                  <a16:creationId xmlns:a16="http://schemas.microsoft.com/office/drawing/2014/main" xmlns="" id="{31C10641-BC3C-4188-9099-BA1E1C84949E}"/>
                </a:ext>
              </a:extLst>
            </p:cNvPr>
            <p:cNvSpPr/>
            <p:nvPr/>
          </p:nvSpPr>
          <p:spPr>
            <a:xfrm>
              <a:off x="3984169" y="4299859"/>
              <a:ext cx="1121229" cy="76200"/>
            </a:xfrm>
            <a:prstGeom prst="left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xmlns="" id="{CF564370-7D24-4454-B9AA-DE96A52E6AFE}"/>
                  </a:ext>
                </a:extLst>
              </p:cNvPr>
              <p:cNvSpPr txBox="1"/>
              <p:nvPr/>
            </p:nvSpPr>
            <p:spPr>
              <a:xfrm>
                <a:off x="3079523" y="1358430"/>
                <a:ext cx="2613706" cy="712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2000" dirty="0"/>
                  <a:t>Ipotesi del continuo: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it-IT" sz="2000" dirty="0">
                    <a:latin typeface="High Tower Text" panose="02040502050506030303" pitchFamily="18" charset="0"/>
                  </a:rPr>
                  <a:t> = </a:t>
                </a:r>
                <a:r>
                  <a:rPr lang="it-IT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ℵ</a:t>
                </a:r>
                <a:r>
                  <a:rPr lang="it-IT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endParaRPr lang="it-IT" sz="2000" dirty="0"/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F564370-7D24-4454-B9AA-DE96A52E6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523" y="1358430"/>
                <a:ext cx="2613706" cy="712054"/>
              </a:xfrm>
              <a:prstGeom prst="rect">
                <a:avLst/>
              </a:prstGeom>
              <a:blipFill>
                <a:blip r:embed="rId4" cstate="print"/>
                <a:stretch>
                  <a:fillRect t="-5128" b="-145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C9CC3A40-D5D1-4460-9FAD-6096A5AB805A}"/>
              </a:ext>
            </a:extLst>
          </p:cNvPr>
          <p:cNvSpPr txBox="1"/>
          <p:nvPr/>
        </p:nvSpPr>
        <p:spPr>
          <a:xfrm>
            <a:off x="870857" y="4637313"/>
            <a:ext cx="7325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Lettera a </a:t>
            </a:r>
            <a:r>
              <a:rPr lang="it-IT" sz="2000" dirty="0" err="1"/>
              <a:t>Ignatius</a:t>
            </a:r>
            <a:r>
              <a:rPr lang="it-IT" sz="2000" dirty="0"/>
              <a:t> </a:t>
            </a:r>
            <a:r>
              <a:rPr lang="it-IT" sz="2000" dirty="0" err="1"/>
              <a:t>Jeiler</a:t>
            </a:r>
            <a:r>
              <a:rPr lang="it-IT" sz="2000" dirty="0"/>
              <a:t> (1888): </a:t>
            </a:r>
            <a:r>
              <a:rPr lang="it-IT" sz="2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"</a:t>
            </a:r>
            <a:r>
              <a:rPr lang="it-IT" sz="2000" dirty="0"/>
              <a:t>… non ho dubbi sulla verità dei transfiniti, che ho riconosciuto con l’aiuto di Dio …</a:t>
            </a:r>
            <a:r>
              <a:rPr lang="it-IT" sz="2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"</a:t>
            </a:r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988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095EDF7-1171-4C38-B4F0-541A8E4B5D14}"/>
              </a:ext>
            </a:extLst>
          </p:cNvPr>
          <p:cNvSpPr txBox="1"/>
          <p:nvPr/>
        </p:nvSpPr>
        <p:spPr>
          <a:xfrm>
            <a:off x="3352792" y="566053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Le date della vita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A6E95C9B-4EC4-465F-8345-08750848A4D8}"/>
              </a:ext>
            </a:extLst>
          </p:cNvPr>
          <p:cNvSpPr txBox="1"/>
          <p:nvPr/>
        </p:nvSpPr>
        <p:spPr>
          <a:xfrm>
            <a:off x="591862" y="1677603"/>
            <a:ext cx="4464000" cy="43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1845. Nasce a San Pietroburgo, il 3 marzo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C8681683-B08E-4E7C-AF42-C144E9819EF4}"/>
              </a:ext>
            </a:extLst>
          </p:cNvPr>
          <p:cNvSpPr txBox="1"/>
          <p:nvPr/>
        </p:nvSpPr>
        <p:spPr>
          <a:xfrm>
            <a:off x="587816" y="2050648"/>
            <a:ext cx="7596000" cy="43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1856. La famiglia si trasferisce in Germania (Wiesbaden poi Francoforte)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F5436D8F-BFB4-4CC5-AA8C-72CF770F1B7E}"/>
              </a:ext>
            </a:extLst>
          </p:cNvPr>
          <p:cNvSpPr txBox="1"/>
          <p:nvPr/>
        </p:nvSpPr>
        <p:spPr>
          <a:xfrm>
            <a:off x="589419" y="2416373"/>
            <a:ext cx="7654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1862-67. Studia a Berlino con </a:t>
            </a:r>
            <a:r>
              <a:rPr lang="it-IT" sz="2000" dirty="0" err="1"/>
              <a:t>Weierstrass</a:t>
            </a:r>
            <a:r>
              <a:rPr lang="it-IT" sz="2000" dirty="0"/>
              <a:t>, </a:t>
            </a:r>
            <a:r>
              <a:rPr lang="it-IT" sz="2000" dirty="0" err="1"/>
              <a:t>Kronecker</a:t>
            </a:r>
            <a:r>
              <a:rPr lang="it-IT" sz="2000" dirty="0"/>
              <a:t> e </a:t>
            </a:r>
            <a:r>
              <a:rPr lang="it-IT" sz="2000" dirty="0" err="1"/>
              <a:t>Kummer</a:t>
            </a:r>
            <a:endParaRPr lang="it-IT" sz="20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67845DB4-6675-4FF4-9E4E-B12BA1B40A61}"/>
              </a:ext>
            </a:extLst>
          </p:cNvPr>
          <p:cNvSpPr txBox="1"/>
          <p:nvPr/>
        </p:nvSpPr>
        <p:spPr>
          <a:xfrm>
            <a:off x="598703" y="2736701"/>
            <a:ext cx="807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Dal 1869 all’università di Halle. Straordinario dal 1872, ordinario dal 1879, 	in pensione dal 1913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B29FA43C-E8E2-423A-B0E7-996ABE6A9D1B}"/>
              </a:ext>
            </a:extLst>
          </p:cNvPr>
          <p:cNvSpPr txBox="1"/>
          <p:nvPr/>
        </p:nvSpPr>
        <p:spPr>
          <a:xfrm>
            <a:off x="584917" y="3368969"/>
            <a:ext cx="4638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1874. Sposa Vally </a:t>
            </a:r>
            <a:r>
              <a:rPr lang="it-IT" sz="2000" dirty="0" err="1"/>
              <a:t>Guttmann</a:t>
            </a:r>
            <a:r>
              <a:rPr lang="it-IT" sz="2000" dirty="0"/>
              <a:t> (avrà sei figli)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5A15460B-C337-453F-A1AB-C46A5A76103A}"/>
              </a:ext>
            </a:extLst>
          </p:cNvPr>
          <p:cNvSpPr txBox="1"/>
          <p:nvPr/>
        </p:nvSpPr>
        <p:spPr>
          <a:xfrm>
            <a:off x="574371" y="3694744"/>
            <a:ext cx="7513595" cy="43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1884. Prima manifestazione di depressione. Ricovero in clinica di nervi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DFC93252-D142-4F5A-A461-5FCD3828C057}"/>
              </a:ext>
            </a:extLst>
          </p:cNvPr>
          <p:cNvSpPr txBox="1"/>
          <p:nvPr/>
        </p:nvSpPr>
        <p:spPr>
          <a:xfrm>
            <a:off x="577859" y="4051737"/>
            <a:ext cx="8266943" cy="43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1889. Fonda la Società Matematica Tedesca, di cui diventa il primo presidente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1B999313-2868-4D18-9B88-F62FC4D8E5FA}"/>
              </a:ext>
            </a:extLst>
          </p:cNvPr>
          <p:cNvSpPr txBox="1"/>
          <p:nvPr/>
        </p:nvSpPr>
        <p:spPr>
          <a:xfrm>
            <a:off x="590840" y="5142814"/>
            <a:ext cx="5707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1918. Muore nella clinica di malattie nervose di Halle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EDDF9B65-7377-4253-B12A-FB6F5E0D1312}"/>
              </a:ext>
            </a:extLst>
          </p:cNvPr>
          <p:cNvSpPr txBox="1"/>
          <p:nvPr/>
        </p:nvSpPr>
        <p:spPr>
          <a:xfrm>
            <a:off x="577880" y="4418442"/>
            <a:ext cx="7207358" cy="43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1891. Presiede il Primo congresso della Società Matematica Tedesca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A269E03A-2678-4FD2-A649-E1AEFBA26F3C}"/>
              </a:ext>
            </a:extLst>
          </p:cNvPr>
          <p:cNvSpPr txBox="1"/>
          <p:nvPr/>
        </p:nvSpPr>
        <p:spPr>
          <a:xfrm>
            <a:off x="588752" y="4776541"/>
            <a:ext cx="6958956" cy="43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1899. Secondo ricovero (ulteriori, frequenti, ricoveri fino al 1917)</a:t>
            </a:r>
          </a:p>
        </p:txBody>
      </p:sp>
    </p:spTree>
    <p:extLst>
      <p:ext uri="{BB962C8B-B14F-4D97-AF65-F5344CB8AC3E}">
        <p14:creationId xmlns:p14="http://schemas.microsoft.com/office/powerpoint/2010/main" val="124352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/>
      <p:bldP spid="21" grpId="0"/>
      <p:bldP spid="22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14" name="CasellaDiTesto 13"/>
          <p:cNvSpPr txBox="1"/>
          <p:nvPr/>
        </p:nvSpPr>
        <p:spPr>
          <a:xfrm>
            <a:off x="2182750" y="530954"/>
            <a:ext cx="475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Le origini della teoria degli insiemi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61884" y="1513816"/>
            <a:ext cx="7447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Teorema</a:t>
            </a:r>
            <a:r>
              <a:rPr lang="it-IT" sz="2000" dirty="0"/>
              <a:t> (1870):  Se una funzione continua di variabile reale </a:t>
            </a:r>
            <a:r>
              <a:rPr lang="it-IT" sz="2000" i="1" dirty="0"/>
              <a:t>f</a:t>
            </a:r>
            <a:r>
              <a:rPr lang="it-IT" sz="2000" dirty="0"/>
              <a:t>(</a:t>
            </a:r>
            <a:r>
              <a:rPr lang="it-IT" sz="2000" i="1" dirty="0"/>
              <a:t>x</a:t>
            </a:r>
            <a:r>
              <a:rPr lang="it-IT" sz="2000" dirty="0"/>
              <a:t>) è data da una serie trigonometrica  convergente per ogni valore di </a:t>
            </a:r>
            <a:r>
              <a:rPr lang="it-IT" sz="2000" i="1" dirty="0"/>
              <a:t>x</a:t>
            </a:r>
            <a:r>
              <a:rPr lang="it-IT" sz="2000" dirty="0"/>
              <a:t>, allora non esistono altre serie dello stesso tipo che convergono per ogni valore di </a:t>
            </a:r>
            <a:r>
              <a:rPr lang="it-IT" sz="2000" i="1" dirty="0"/>
              <a:t>x</a:t>
            </a:r>
            <a:r>
              <a:rPr lang="it-IT" sz="2000" dirty="0"/>
              <a:t> e rappresentano la funzione </a:t>
            </a:r>
            <a:r>
              <a:rPr lang="it-IT" sz="2000" i="1" dirty="0"/>
              <a:t>f</a:t>
            </a:r>
            <a:r>
              <a:rPr lang="it-IT" sz="2000" dirty="0"/>
              <a:t>(</a:t>
            </a:r>
            <a:r>
              <a:rPr lang="it-IT" sz="2000" i="1" dirty="0"/>
              <a:t>x</a:t>
            </a:r>
            <a:r>
              <a:rPr lang="it-IT" sz="2000" dirty="0"/>
              <a:t>)</a:t>
            </a:r>
            <a:r>
              <a:rPr lang="it-IT" sz="2000" i="1" dirty="0"/>
              <a:t>.</a:t>
            </a:r>
            <a:endParaRPr lang="it-I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sellaDiTesto 17"/>
              <p:cNvSpPr txBox="1"/>
              <p:nvPr/>
            </p:nvSpPr>
            <p:spPr>
              <a:xfrm>
                <a:off x="1106137" y="3930460"/>
                <a:ext cx="69928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/>
                  <a:t>(1872) </a:t>
                </a:r>
                <a:r>
                  <a:rPr lang="it-IT" sz="2000" b="1" dirty="0"/>
                  <a:t>I numeri irrazionali. </a:t>
                </a:r>
                <a:r>
                  <a:rPr lang="it-IT" sz="2000" dirty="0"/>
                  <a:t>Classi di equivalenza di successioni 					         fondamentali di numeri razionali </a:t>
                </a:r>
                <a14:m>
                  <m:oMath xmlns:m="http://schemas.openxmlformats.org/officeDocument/2006/math" xmlns="">
                    <m:d>
                      <m:dPr>
                        <m:begChr m:val="{"/>
                        <m:endChr m:val="}"/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it-IT" sz="2000" dirty="0"/>
              </a:p>
            </p:txBody>
          </p:sp>
        </mc:Choice>
        <mc:Fallback xmlns="">
          <p:sp>
            <p:nvSpPr>
              <p:cNvPr id="18" name="CasellaDiTes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137" y="3930460"/>
                <a:ext cx="6992833" cy="707886"/>
              </a:xfrm>
              <a:prstGeom prst="rect">
                <a:avLst/>
              </a:prstGeom>
              <a:blipFill>
                <a:blip r:embed="rId4" cstate="print"/>
                <a:stretch>
                  <a:fillRect l="-871" t="-5172" b="-146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A9CAE0A5-B717-4048-8327-725D4DE0B614}"/>
              </a:ext>
            </a:extLst>
          </p:cNvPr>
          <p:cNvSpPr txBox="1"/>
          <p:nvPr/>
        </p:nvSpPr>
        <p:spPr>
          <a:xfrm>
            <a:off x="1110339" y="3004454"/>
            <a:ext cx="7311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</a:t>
            </a:r>
            <a:r>
              <a:rPr lang="it-IT" sz="2000" dirty="0"/>
              <a:t>1871-72) Generalizzazione del teorema di unicità agli insiemi infiniti di punti eccezionali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2766429F-272A-4FE4-81EB-1386306F2DD7}"/>
              </a:ext>
            </a:extLst>
          </p:cNvPr>
          <p:cNvSpPr txBox="1"/>
          <p:nvPr/>
        </p:nvSpPr>
        <p:spPr>
          <a:xfrm>
            <a:off x="1186539" y="5475512"/>
            <a:ext cx="6030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Consistenza logica = esistenza legittima in matematica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AE5F15CC-02BF-4227-A9E5-7CAC545B9D38}"/>
              </a:ext>
            </a:extLst>
          </p:cNvPr>
          <p:cNvSpPr txBox="1"/>
          <p:nvPr/>
        </p:nvSpPr>
        <p:spPr>
          <a:xfrm>
            <a:off x="1175658" y="5159826"/>
            <a:ext cx="2821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Assioma di completezza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E3FCA9B8-EBF5-4B84-AFE6-7F784BEE9FEA}"/>
              </a:ext>
            </a:extLst>
          </p:cNvPr>
          <p:cNvSpPr txBox="1"/>
          <p:nvPr/>
        </p:nvSpPr>
        <p:spPr>
          <a:xfrm>
            <a:off x="1186539" y="4855026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Operazioni</a:t>
            </a:r>
          </a:p>
        </p:txBody>
      </p:sp>
    </p:spTree>
    <p:extLst>
      <p:ext uri="{BB962C8B-B14F-4D97-AF65-F5344CB8AC3E}">
        <p14:creationId xmlns:p14="http://schemas.microsoft.com/office/powerpoint/2010/main" val="377444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2" grpId="0"/>
      <p:bldP spid="3" grpId="0"/>
      <p:bldP spid="9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grpSp>
        <p:nvGrpSpPr>
          <p:cNvPr id="21" name="Gruppo 20"/>
          <p:cNvGrpSpPr/>
          <p:nvPr/>
        </p:nvGrpSpPr>
        <p:grpSpPr>
          <a:xfrm>
            <a:off x="1153008" y="3379132"/>
            <a:ext cx="6992315" cy="2724356"/>
            <a:chOff x="965209" y="1221313"/>
            <a:chExt cx="6992315" cy="2724356"/>
          </a:xfrm>
        </p:grpSpPr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5149" y="1231044"/>
              <a:ext cx="3762375" cy="271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CasellaDiTesto 13"/>
            <p:cNvSpPr txBox="1"/>
            <p:nvPr/>
          </p:nvSpPr>
          <p:spPr>
            <a:xfrm>
              <a:off x="965209" y="1221313"/>
              <a:ext cx="2869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/>
                <a:t>Numerabilità dei razionali</a:t>
              </a:r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2186972" y="545694"/>
            <a:ext cx="465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Maturità della teoria degli insiemi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70BBEE49-B7F0-43D2-AE6E-B452EACA7D97}"/>
              </a:ext>
            </a:extLst>
          </p:cNvPr>
          <p:cNvSpPr txBox="1"/>
          <p:nvPr/>
        </p:nvSpPr>
        <p:spPr>
          <a:xfrm>
            <a:off x="1121229" y="1426029"/>
            <a:ext cx="7024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Un insieme è una collezione di oggetti definiti e distinti che può essere colto unitariamente dalla nostra mente e per il quale è possibile decidere quali gli appartengano e quali no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759E007A-0E56-49BB-A0F3-35135D9A760E}"/>
              </a:ext>
            </a:extLst>
          </p:cNvPr>
          <p:cNvSpPr txBox="1"/>
          <p:nvPr/>
        </p:nvSpPr>
        <p:spPr>
          <a:xfrm>
            <a:off x="1130706" y="2709749"/>
            <a:ext cx="2603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- La nozione di potenza</a:t>
            </a:r>
          </a:p>
        </p:txBody>
      </p:sp>
    </p:spTree>
    <p:extLst>
      <p:ext uri="{BB962C8B-B14F-4D97-AF65-F5344CB8AC3E}">
        <p14:creationId xmlns:p14="http://schemas.microsoft.com/office/powerpoint/2010/main" val="2746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C9DF354E-A275-42D0-BE7F-83ED98AEBAA7}"/>
              </a:ext>
            </a:extLst>
          </p:cNvPr>
          <p:cNvGrpSpPr/>
          <p:nvPr/>
        </p:nvGrpSpPr>
        <p:grpSpPr>
          <a:xfrm>
            <a:off x="-126585" y="-2451439"/>
            <a:ext cx="9411995" cy="11165010"/>
            <a:chOff x="-126585" y="-2451439"/>
            <a:chExt cx="9411995" cy="11165010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xmlns="" id="{B548432E-3BF3-4DB6-B28D-7EAD4013CBB3}"/>
                </a:ext>
              </a:extLst>
            </p:cNvPr>
            <p:cNvGrpSpPr/>
            <p:nvPr/>
          </p:nvGrpSpPr>
          <p:grpSpPr>
            <a:xfrm>
              <a:off x="-126585" y="-2451439"/>
              <a:ext cx="9411995" cy="11165010"/>
              <a:chOff x="-126585" y="-2451439"/>
              <a:chExt cx="9411995" cy="1116501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xmlns="" id="{B213E71E-8824-4AD9-89F3-11AE40C7D5EA}"/>
                  </a:ext>
                </a:extLst>
              </p:cNvPr>
              <p:cNvSpPr txBox="1"/>
              <p:nvPr/>
            </p:nvSpPr>
            <p:spPr>
              <a:xfrm>
                <a:off x="-50800" y="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xmlns="" id="{69A753C1-7DF9-451F-A645-E6C7F5FC6EC2}"/>
                  </a:ext>
                </a:extLst>
              </p:cNvPr>
              <p:cNvSpPr txBox="1"/>
              <p:nvPr/>
            </p:nvSpPr>
            <p:spPr>
              <a:xfrm>
                <a:off x="-126585" y="6488668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xmlns="" id="{8FD61801-FED9-4C9C-BB30-2C4118571CAC}"/>
                  </a:ext>
                </a:extLst>
              </p:cNvPr>
              <p:cNvSpPr txBox="1"/>
              <p:nvPr/>
            </p:nvSpPr>
            <p:spPr>
              <a:xfrm rot="5400000">
                <a:off x="-4480560" y="20320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xmlns="" id="{1107E95D-D969-4B6D-978D-EF5306A90522}"/>
                  </a:ext>
                </a:extLst>
              </p:cNvPr>
              <p:cNvSpPr txBox="1"/>
              <p:nvPr/>
            </p:nvSpPr>
            <p:spPr>
              <a:xfrm rot="5400000">
                <a:off x="4297680" y="3860800"/>
                <a:ext cx="933621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                                                                                                                                                                              </a:t>
                </a:r>
              </a:p>
            </p:txBody>
          </p:sp>
        </p:grp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E1A021D8-D41A-486B-B79E-B882542C2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87" y="6125210"/>
              <a:ext cx="733425" cy="723900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1DFA0C1B-CA9F-44D3-B2E0-D2B13D4EEE31}"/>
                </a:ext>
              </a:extLst>
            </p:cNvPr>
            <p:cNvSpPr txBox="1"/>
            <p:nvPr/>
          </p:nvSpPr>
          <p:spPr>
            <a:xfrm>
              <a:off x="2783840" y="6471920"/>
              <a:ext cx="3576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Renato Betti – Politecnico di Milano</a:t>
              </a:r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2186972" y="545694"/>
            <a:ext cx="465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Maturità della teoria degli insiemi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045636E-FCE4-4FD4-BDA7-E94802968572}"/>
              </a:ext>
            </a:extLst>
          </p:cNvPr>
          <p:cNvSpPr txBox="1"/>
          <p:nvPr/>
        </p:nvSpPr>
        <p:spPr>
          <a:xfrm>
            <a:off x="642258" y="1382483"/>
            <a:ext cx="7640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(1874)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"</a:t>
            </a:r>
            <a:r>
              <a:rPr lang="it-IT" sz="2000" dirty="0"/>
              <a:t>Su una proprietà della collezione di tutti i numeri algebrici reali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"</a:t>
            </a:r>
            <a:endParaRPr lang="it-IT" sz="2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25089C97-33C5-4B52-8D6C-F6E3004F0C8A}"/>
              </a:ext>
            </a:extLst>
          </p:cNvPr>
          <p:cNvSpPr txBox="1"/>
          <p:nvPr/>
        </p:nvSpPr>
        <p:spPr>
          <a:xfrm>
            <a:off x="707566" y="2458090"/>
            <a:ext cx="7176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Una famiglia numerabile di insieme numerabili è ancora numerabile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0DCA4-3888-4204-BADE-24519B83AC76}"/>
              </a:ext>
            </a:extLst>
          </p:cNvPr>
          <p:cNvSpPr txBox="1"/>
          <p:nvPr/>
        </p:nvSpPr>
        <p:spPr>
          <a:xfrm>
            <a:off x="729343" y="2904413"/>
            <a:ext cx="4715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L’insieme dei numeri algebrici è numerabile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xmlns="" id="{C6DB1965-D6B9-44D4-A9BE-E0EDA935FA25}"/>
                  </a:ext>
                </a:extLst>
              </p:cNvPr>
              <p:cNvSpPr txBox="1"/>
              <p:nvPr/>
            </p:nvSpPr>
            <p:spPr>
              <a:xfrm>
                <a:off x="789212" y="2082536"/>
                <a:ext cx="653687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…×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×…</m:t>
                    </m:r>
                  </m:oMath>
                </a14:m>
                <a:r>
                  <a:rPr lang="it-IT" sz="2000" dirty="0"/>
                  <a:t>  è </a:t>
                </a:r>
                <a:r>
                  <a:rPr lang="it-IT" sz="2000" dirty="0" err="1"/>
                  <a:t>numerable</a:t>
                </a:r>
                <a:r>
                  <a:rPr lang="it-IT" sz="2000" dirty="0"/>
                  <a:t> se tutti gli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2000" dirty="0"/>
                  <a:t> lo sono</a:t>
                </a: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DB1965-D6B9-44D4-A9BE-E0EDA935FA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12" y="2082536"/>
                <a:ext cx="6536874" cy="307777"/>
              </a:xfrm>
              <a:prstGeom prst="rect">
                <a:avLst/>
              </a:prstGeom>
              <a:blipFill>
                <a:blip r:embed="rId4" cstate="print"/>
                <a:stretch>
                  <a:fillRect l="-1305" t="-26000" b="-5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po 18">
            <a:extLst>
              <a:ext uri="{FF2B5EF4-FFF2-40B4-BE49-F238E27FC236}">
                <a16:creationId xmlns:a16="http://schemas.microsoft.com/office/drawing/2014/main" xmlns="" id="{DE610193-5B8D-43D6-AC5F-C4F4D3333CE0}"/>
              </a:ext>
            </a:extLst>
          </p:cNvPr>
          <p:cNvGrpSpPr/>
          <p:nvPr/>
        </p:nvGrpSpPr>
        <p:grpSpPr>
          <a:xfrm>
            <a:off x="4708930" y="5668069"/>
            <a:ext cx="3937819" cy="442452"/>
            <a:chOff x="4232787" y="5692877"/>
            <a:chExt cx="3937819" cy="442452"/>
          </a:xfrm>
        </p:grpSpPr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xmlns="" id="{0316C386-0DB6-4182-956F-1BE1A22D22A1}"/>
                </a:ext>
              </a:extLst>
            </p:cNvPr>
            <p:cNvSpPr/>
            <p:nvPr/>
          </p:nvSpPr>
          <p:spPr>
            <a:xfrm>
              <a:off x="4232787" y="5692877"/>
              <a:ext cx="3937819" cy="4424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3" name="Picture 2">
              <a:extLst>
                <a:ext uri="{FF2B5EF4-FFF2-40B4-BE49-F238E27FC236}">
                  <a16:creationId xmlns:a16="http://schemas.microsoft.com/office/drawing/2014/main" xmlns="" id="{58B4F31C-66BE-476C-86FD-57F8A3BC78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48124" y="5857087"/>
              <a:ext cx="20097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Picture 3">
            <a:extLst>
              <a:ext uri="{FF2B5EF4-FFF2-40B4-BE49-F238E27FC236}">
                <a16:creationId xmlns:a16="http://schemas.microsoft.com/office/drawing/2014/main" xmlns="" id="{9411DD7C-351A-43F3-A28C-BB2D3AB56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08604" y="575745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uppo 15">
            <a:extLst>
              <a:ext uri="{FF2B5EF4-FFF2-40B4-BE49-F238E27FC236}">
                <a16:creationId xmlns:a16="http://schemas.microsoft.com/office/drawing/2014/main" xmlns="" id="{26F556D2-4403-4117-8805-60A7A6348DA5}"/>
              </a:ext>
            </a:extLst>
          </p:cNvPr>
          <p:cNvGrpSpPr/>
          <p:nvPr/>
        </p:nvGrpSpPr>
        <p:grpSpPr>
          <a:xfrm>
            <a:off x="729343" y="3960384"/>
            <a:ext cx="6623405" cy="1799578"/>
            <a:chOff x="740235" y="2285990"/>
            <a:chExt cx="6623405" cy="1799578"/>
          </a:xfrm>
        </p:grpSpPr>
        <p:grpSp>
          <p:nvGrpSpPr>
            <p:cNvPr id="24" name="Gruppo 23">
              <a:extLst>
                <a:ext uri="{FF2B5EF4-FFF2-40B4-BE49-F238E27FC236}">
                  <a16:creationId xmlns:a16="http://schemas.microsoft.com/office/drawing/2014/main" xmlns="" id="{59EA8642-FFD1-45A1-A607-D6D73CEB3E36}"/>
                </a:ext>
              </a:extLst>
            </p:cNvPr>
            <p:cNvGrpSpPr/>
            <p:nvPr/>
          </p:nvGrpSpPr>
          <p:grpSpPr>
            <a:xfrm>
              <a:off x="4708930" y="2299784"/>
              <a:ext cx="2654710" cy="1785784"/>
              <a:chOff x="2749492" y="1570450"/>
              <a:chExt cx="2654710" cy="1785784"/>
            </a:xfrm>
          </p:grpSpPr>
          <p:pic>
            <p:nvPicPr>
              <p:cNvPr id="25" name="Picture 1">
                <a:extLst>
                  <a:ext uri="{FF2B5EF4-FFF2-40B4-BE49-F238E27FC236}">
                    <a16:creationId xmlns:a16="http://schemas.microsoft.com/office/drawing/2014/main" xmlns="" id="{EE285960-A032-4125-93BB-3E651A3FFC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749492" y="2175134"/>
                <a:ext cx="2654710" cy="1181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Rettangolo 25">
                <a:extLst>
                  <a:ext uri="{FF2B5EF4-FFF2-40B4-BE49-F238E27FC236}">
                    <a16:creationId xmlns:a16="http://schemas.microsoft.com/office/drawing/2014/main" xmlns="" id="{E308620B-0727-4F08-BC4E-C0E6B9BCA160}"/>
                  </a:ext>
                </a:extLst>
              </p:cNvPr>
              <p:cNvSpPr/>
              <p:nvPr/>
            </p:nvSpPr>
            <p:spPr>
              <a:xfrm>
                <a:off x="2749492" y="1570450"/>
                <a:ext cx="2654710" cy="6046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xmlns="" id="{CFB03A76-1FC3-4C36-B8D2-2FAC08CDD5F3}"/>
                </a:ext>
              </a:extLst>
            </p:cNvPr>
            <p:cNvSpPr txBox="1"/>
            <p:nvPr/>
          </p:nvSpPr>
          <p:spPr>
            <a:xfrm>
              <a:off x="740235" y="2285990"/>
              <a:ext cx="3505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Non numerabilità dell’insieme dei numeri reali</a:t>
              </a:r>
            </a:p>
          </p:txBody>
        </p:sp>
      </p:grp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xmlns="" id="{6B00C114-ACB3-44D4-A6FE-4F17698E7D80}"/>
              </a:ext>
            </a:extLst>
          </p:cNvPr>
          <p:cNvCxnSpPr>
            <a:cxnSpLocks/>
          </p:cNvCxnSpPr>
          <p:nvPr/>
        </p:nvCxnSpPr>
        <p:spPr>
          <a:xfrm>
            <a:off x="5453752" y="4492632"/>
            <a:ext cx="1170515" cy="97083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6180</TotalTime>
  <Words>1237</Words>
  <Application>Microsoft Macintosh PowerPoint</Application>
  <PresentationFormat>Presentazione su schermo (4:3)</PresentationFormat>
  <Paragraphs>159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Renato Betti</dc:creator>
  <cp:lastModifiedBy>Desiderio Poletto</cp:lastModifiedBy>
  <cp:revision>211</cp:revision>
  <dcterms:created xsi:type="dcterms:W3CDTF">2018-03-24T10:53:42Z</dcterms:created>
  <dcterms:modified xsi:type="dcterms:W3CDTF">2018-04-15T07:19:14Z</dcterms:modified>
</cp:coreProperties>
</file>