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0" r:id="rId2"/>
    <p:sldId id="258" r:id="rId3"/>
    <p:sldId id="259" r:id="rId4"/>
    <p:sldId id="260" r:id="rId5"/>
    <p:sldId id="261" r:id="rId6"/>
    <p:sldId id="319" r:id="rId7"/>
    <p:sldId id="262" r:id="rId8"/>
    <p:sldId id="263" r:id="rId9"/>
    <p:sldId id="264" r:id="rId10"/>
    <p:sldId id="265" r:id="rId11"/>
    <p:sldId id="303" r:id="rId12"/>
    <p:sldId id="304" r:id="rId13"/>
    <p:sldId id="266" r:id="rId14"/>
    <p:sldId id="267" r:id="rId15"/>
    <p:sldId id="269" r:id="rId16"/>
    <p:sldId id="270" r:id="rId17"/>
    <p:sldId id="271" r:id="rId18"/>
    <p:sldId id="272" r:id="rId19"/>
    <p:sldId id="273"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3" r:id="rId33"/>
    <p:sldId id="294" r:id="rId34"/>
    <p:sldId id="295" r:id="rId35"/>
    <p:sldId id="311" r:id="rId36"/>
    <p:sldId id="289" r:id="rId37"/>
    <p:sldId id="297" r:id="rId38"/>
    <p:sldId id="298" r:id="rId39"/>
    <p:sldId id="309" r:id="rId40"/>
    <p:sldId id="310" r:id="rId41"/>
    <p:sldId id="312" r:id="rId42"/>
    <p:sldId id="313" r:id="rId43"/>
    <p:sldId id="314" r:id="rId44"/>
    <p:sldId id="315" r:id="rId45"/>
    <p:sldId id="316" r:id="rId46"/>
    <p:sldId id="317" r:id="rId47"/>
    <p:sldId id="318" r:id="rId4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8" autoAdjust="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68"/>
    </p:cViewPr>
  </p:sorterViewPr>
  <p:notesViewPr>
    <p:cSldViewPr>
      <p:cViewPr varScale="1">
        <p:scale>
          <a:sx n="52" d="100"/>
          <a:sy n="52" d="100"/>
        </p:scale>
        <p:origin x="-204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33C8587-D5C7-4AAF-913C-2D3AE979D07A}" type="slidenum">
              <a:rPr lang="it-IT"/>
              <a:pPr>
                <a:defRPr/>
              </a:pPr>
              <a:t>‹N›</a:t>
            </a:fld>
            <a:endParaRPr lang="it-IT"/>
          </a:p>
        </p:txBody>
      </p:sp>
    </p:spTree>
    <p:extLst>
      <p:ext uri="{BB962C8B-B14F-4D97-AF65-F5344CB8AC3E}">
        <p14:creationId xmlns:p14="http://schemas.microsoft.com/office/powerpoint/2010/main" val="14857088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a:t>
            </a:fld>
            <a:endParaRPr lang="it-IT"/>
          </a:p>
        </p:txBody>
      </p:sp>
    </p:spTree>
    <p:extLst>
      <p:ext uri="{BB962C8B-B14F-4D97-AF65-F5344CB8AC3E}">
        <p14:creationId xmlns:p14="http://schemas.microsoft.com/office/powerpoint/2010/main" val="412215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10</a:t>
            </a:fld>
            <a:endParaRPr lang="it-IT"/>
          </a:p>
        </p:txBody>
      </p:sp>
    </p:spTree>
    <p:extLst>
      <p:ext uri="{BB962C8B-B14F-4D97-AF65-F5344CB8AC3E}">
        <p14:creationId xmlns:p14="http://schemas.microsoft.com/office/powerpoint/2010/main" val="183365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11</a:t>
            </a:fld>
            <a:endParaRPr lang="it-IT"/>
          </a:p>
        </p:txBody>
      </p:sp>
    </p:spTree>
    <p:extLst>
      <p:ext uri="{BB962C8B-B14F-4D97-AF65-F5344CB8AC3E}">
        <p14:creationId xmlns:p14="http://schemas.microsoft.com/office/powerpoint/2010/main" val="306633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12</a:t>
            </a:fld>
            <a:endParaRPr lang="it-IT"/>
          </a:p>
        </p:txBody>
      </p:sp>
    </p:spTree>
    <p:extLst>
      <p:ext uri="{BB962C8B-B14F-4D97-AF65-F5344CB8AC3E}">
        <p14:creationId xmlns:p14="http://schemas.microsoft.com/office/powerpoint/2010/main" val="301571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13</a:t>
            </a:fld>
            <a:endParaRPr lang="it-IT"/>
          </a:p>
        </p:txBody>
      </p:sp>
    </p:spTree>
    <p:extLst>
      <p:ext uri="{BB962C8B-B14F-4D97-AF65-F5344CB8AC3E}">
        <p14:creationId xmlns:p14="http://schemas.microsoft.com/office/powerpoint/2010/main" val="344177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14</a:t>
            </a:fld>
            <a:endParaRPr lang="it-IT"/>
          </a:p>
        </p:txBody>
      </p:sp>
    </p:spTree>
    <p:extLst>
      <p:ext uri="{BB962C8B-B14F-4D97-AF65-F5344CB8AC3E}">
        <p14:creationId xmlns:p14="http://schemas.microsoft.com/office/powerpoint/2010/main" val="961492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15</a:t>
            </a:fld>
            <a:endParaRPr lang="it-IT"/>
          </a:p>
        </p:txBody>
      </p:sp>
    </p:spTree>
    <p:extLst>
      <p:ext uri="{BB962C8B-B14F-4D97-AF65-F5344CB8AC3E}">
        <p14:creationId xmlns:p14="http://schemas.microsoft.com/office/powerpoint/2010/main" val="390535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16</a:t>
            </a:fld>
            <a:endParaRPr lang="it-IT"/>
          </a:p>
        </p:txBody>
      </p:sp>
    </p:spTree>
    <p:extLst>
      <p:ext uri="{BB962C8B-B14F-4D97-AF65-F5344CB8AC3E}">
        <p14:creationId xmlns:p14="http://schemas.microsoft.com/office/powerpoint/2010/main" val="318467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17</a:t>
            </a:fld>
            <a:endParaRPr lang="it-IT"/>
          </a:p>
        </p:txBody>
      </p:sp>
    </p:spTree>
    <p:extLst>
      <p:ext uri="{BB962C8B-B14F-4D97-AF65-F5344CB8AC3E}">
        <p14:creationId xmlns:p14="http://schemas.microsoft.com/office/powerpoint/2010/main" val="76016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18</a:t>
            </a:fld>
            <a:endParaRPr lang="it-IT"/>
          </a:p>
        </p:txBody>
      </p:sp>
    </p:spTree>
    <p:extLst>
      <p:ext uri="{BB962C8B-B14F-4D97-AF65-F5344CB8AC3E}">
        <p14:creationId xmlns:p14="http://schemas.microsoft.com/office/powerpoint/2010/main" val="410039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19</a:t>
            </a:fld>
            <a:endParaRPr lang="it-IT"/>
          </a:p>
        </p:txBody>
      </p:sp>
    </p:spTree>
    <p:extLst>
      <p:ext uri="{BB962C8B-B14F-4D97-AF65-F5344CB8AC3E}">
        <p14:creationId xmlns:p14="http://schemas.microsoft.com/office/powerpoint/2010/main" val="269502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a:t>
            </a:fld>
            <a:endParaRPr lang="it-IT"/>
          </a:p>
        </p:txBody>
      </p:sp>
    </p:spTree>
    <p:extLst>
      <p:ext uri="{BB962C8B-B14F-4D97-AF65-F5344CB8AC3E}">
        <p14:creationId xmlns:p14="http://schemas.microsoft.com/office/powerpoint/2010/main" val="2056816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A2D23C-D678-4D07-AF5E-D22CE30B8D3F}" type="slidenum">
              <a:rPr lang="it-IT" altLang="it-IT" smtClean="0"/>
              <a:pPr eaLnBrk="1" hangingPunct="1"/>
              <a:t>20</a:t>
            </a:fld>
            <a:endParaRPr lang="it-IT" altLang="it-IT" smtClean="0"/>
          </a:p>
        </p:txBody>
      </p:sp>
      <p:sp>
        <p:nvSpPr>
          <p:cNvPr id="58371" name="Rectangle 2"/>
          <p:cNvSpPr>
            <a:spLocks noRot="1" noChangeArrowheads="1" noTextEdit="1"/>
          </p:cNvSpPr>
          <p:nvPr>
            <p:ph type="sldImg"/>
          </p:nvPr>
        </p:nvSpPr>
        <p:spPr>
          <a:xfrm>
            <a:off x="1125538" y="684213"/>
            <a:ext cx="4572000" cy="34290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2B4FE6-B0C7-449C-8E1C-215EA9C62AEE}" type="slidenum">
              <a:rPr lang="it-IT" altLang="it-IT" smtClean="0"/>
              <a:pPr eaLnBrk="1" hangingPunct="1"/>
              <a:t>21</a:t>
            </a:fld>
            <a:endParaRPr lang="it-IT" altLang="it-IT"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fretecer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3A5130-ADF2-413B-BFB1-DA66D1E264BA}" type="slidenum">
              <a:rPr lang="it-IT" altLang="it-IT" smtClean="0"/>
              <a:pPr eaLnBrk="1" hangingPunct="1"/>
              <a:t>22</a:t>
            </a:fld>
            <a:endParaRPr lang="it-IT" altLang="it-IT"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23</a:t>
            </a:fld>
            <a:endParaRPr lang="it-IT"/>
          </a:p>
        </p:txBody>
      </p:sp>
    </p:spTree>
    <p:extLst>
      <p:ext uri="{BB962C8B-B14F-4D97-AF65-F5344CB8AC3E}">
        <p14:creationId xmlns:p14="http://schemas.microsoft.com/office/powerpoint/2010/main" val="3982328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24</a:t>
            </a:fld>
            <a:endParaRPr lang="it-IT"/>
          </a:p>
        </p:txBody>
      </p:sp>
    </p:spTree>
    <p:extLst>
      <p:ext uri="{BB962C8B-B14F-4D97-AF65-F5344CB8AC3E}">
        <p14:creationId xmlns:p14="http://schemas.microsoft.com/office/powerpoint/2010/main" val="2984365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25</a:t>
            </a:fld>
            <a:endParaRPr lang="it-IT"/>
          </a:p>
        </p:txBody>
      </p:sp>
    </p:spTree>
    <p:extLst>
      <p:ext uri="{BB962C8B-B14F-4D97-AF65-F5344CB8AC3E}">
        <p14:creationId xmlns:p14="http://schemas.microsoft.com/office/powerpoint/2010/main" val="799972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26</a:t>
            </a:fld>
            <a:endParaRPr lang="it-IT"/>
          </a:p>
        </p:txBody>
      </p:sp>
    </p:spTree>
    <p:extLst>
      <p:ext uri="{BB962C8B-B14F-4D97-AF65-F5344CB8AC3E}">
        <p14:creationId xmlns:p14="http://schemas.microsoft.com/office/powerpoint/2010/main" val="930768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27</a:t>
            </a:fld>
            <a:endParaRPr lang="it-IT"/>
          </a:p>
        </p:txBody>
      </p:sp>
    </p:spTree>
    <p:extLst>
      <p:ext uri="{BB962C8B-B14F-4D97-AF65-F5344CB8AC3E}">
        <p14:creationId xmlns:p14="http://schemas.microsoft.com/office/powerpoint/2010/main" val="2096705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28</a:t>
            </a:fld>
            <a:endParaRPr lang="it-IT"/>
          </a:p>
        </p:txBody>
      </p:sp>
    </p:spTree>
    <p:extLst>
      <p:ext uri="{BB962C8B-B14F-4D97-AF65-F5344CB8AC3E}">
        <p14:creationId xmlns:p14="http://schemas.microsoft.com/office/powerpoint/2010/main" val="2169715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29</a:t>
            </a:fld>
            <a:endParaRPr lang="it-IT"/>
          </a:p>
        </p:txBody>
      </p:sp>
    </p:spTree>
    <p:extLst>
      <p:ext uri="{BB962C8B-B14F-4D97-AF65-F5344CB8AC3E}">
        <p14:creationId xmlns:p14="http://schemas.microsoft.com/office/powerpoint/2010/main" val="58110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a:t>
            </a:fld>
            <a:endParaRPr lang="it-IT"/>
          </a:p>
        </p:txBody>
      </p:sp>
    </p:spTree>
    <p:extLst>
      <p:ext uri="{BB962C8B-B14F-4D97-AF65-F5344CB8AC3E}">
        <p14:creationId xmlns:p14="http://schemas.microsoft.com/office/powerpoint/2010/main" val="2385531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30</a:t>
            </a:fld>
            <a:endParaRPr lang="it-IT"/>
          </a:p>
        </p:txBody>
      </p:sp>
    </p:spTree>
    <p:extLst>
      <p:ext uri="{BB962C8B-B14F-4D97-AF65-F5344CB8AC3E}">
        <p14:creationId xmlns:p14="http://schemas.microsoft.com/office/powerpoint/2010/main" val="1709624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31</a:t>
            </a:fld>
            <a:endParaRPr lang="it-IT"/>
          </a:p>
        </p:txBody>
      </p:sp>
    </p:spTree>
    <p:extLst>
      <p:ext uri="{BB962C8B-B14F-4D97-AF65-F5344CB8AC3E}">
        <p14:creationId xmlns:p14="http://schemas.microsoft.com/office/powerpoint/2010/main" val="2544812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32</a:t>
            </a:fld>
            <a:endParaRPr lang="it-IT"/>
          </a:p>
        </p:txBody>
      </p:sp>
    </p:spTree>
    <p:extLst>
      <p:ext uri="{BB962C8B-B14F-4D97-AF65-F5344CB8AC3E}">
        <p14:creationId xmlns:p14="http://schemas.microsoft.com/office/powerpoint/2010/main" val="2644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33</a:t>
            </a:fld>
            <a:endParaRPr lang="it-IT"/>
          </a:p>
        </p:txBody>
      </p:sp>
    </p:spTree>
    <p:extLst>
      <p:ext uri="{BB962C8B-B14F-4D97-AF65-F5344CB8AC3E}">
        <p14:creationId xmlns:p14="http://schemas.microsoft.com/office/powerpoint/2010/main" val="1217523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34</a:t>
            </a:fld>
            <a:endParaRPr lang="it-IT"/>
          </a:p>
        </p:txBody>
      </p:sp>
    </p:spTree>
    <p:extLst>
      <p:ext uri="{BB962C8B-B14F-4D97-AF65-F5344CB8AC3E}">
        <p14:creationId xmlns:p14="http://schemas.microsoft.com/office/powerpoint/2010/main" val="426657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35</a:t>
            </a:fld>
            <a:endParaRPr lang="it-IT"/>
          </a:p>
        </p:txBody>
      </p:sp>
    </p:spTree>
    <p:extLst>
      <p:ext uri="{BB962C8B-B14F-4D97-AF65-F5344CB8AC3E}">
        <p14:creationId xmlns:p14="http://schemas.microsoft.com/office/powerpoint/2010/main" val="247256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36</a:t>
            </a:fld>
            <a:endParaRPr lang="it-IT"/>
          </a:p>
        </p:txBody>
      </p:sp>
    </p:spTree>
    <p:extLst>
      <p:ext uri="{BB962C8B-B14F-4D97-AF65-F5344CB8AC3E}">
        <p14:creationId xmlns:p14="http://schemas.microsoft.com/office/powerpoint/2010/main" val="951236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37</a:t>
            </a:fld>
            <a:endParaRPr lang="it-IT"/>
          </a:p>
        </p:txBody>
      </p:sp>
    </p:spTree>
    <p:extLst>
      <p:ext uri="{BB962C8B-B14F-4D97-AF65-F5344CB8AC3E}">
        <p14:creationId xmlns:p14="http://schemas.microsoft.com/office/powerpoint/2010/main" val="227245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38</a:t>
            </a:fld>
            <a:endParaRPr lang="it-IT"/>
          </a:p>
        </p:txBody>
      </p:sp>
    </p:spTree>
    <p:extLst>
      <p:ext uri="{BB962C8B-B14F-4D97-AF65-F5344CB8AC3E}">
        <p14:creationId xmlns:p14="http://schemas.microsoft.com/office/powerpoint/2010/main" val="27813296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39</a:t>
            </a:fld>
            <a:endParaRPr lang="it-IT"/>
          </a:p>
        </p:txBody>
      </p:sp>
    </p:spTree>
    <p:extLst>
      <p:ext uri="{BB962C8B-B14F-4D97-AF65-F5344CB8AC3E}">
        <p14:creationId xmlns:p14="http://schemas.microsoft.com/office/powerpoint/2010/main" val="138743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a:t>
            </a:fld>
            <a:endParaRPr lang="it-IT"/>
          </a:p>
        </p:txBody>
      </p:sp>
    </p:spTree>
    <p:extLst>
      <p:ext uri="{BB962C8B-B14F-4D97-AF65-F5344CB8AC3E}">
        <p14:creationId xmlns:p14="http://schemas.microsoft.com/office/powerpoint/2010/main" val="3824390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40</a:t>
            </a:fld>
            <a:endParaRPr lang="it-IT"/>
          </a:p>
        </p:txBody>
      </p:sp>
    </p:spTree>
    <p:extLst>
      <p:ext uri="{BB962C8B-B14F-4D97-AF65-F5344CB8AC3E}">
        <p14:creationId xmlns:p14="http://schemas.microsoft.com/office/powerpoint/2010/main" val="44009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41</a:t>
            </a:fld>
            <a:endParaRPr lang="it-IT"/>
          </a:p>
        </p:txBody>
      </p:sp>
    </p:spTree>
    <p:extLst>
      <p:ext uri="{BB962C8B-B14F-4D97-AF65-F5344CB8AC3E}">
        <p14:creationId xmlns:p14="http://schemas.microsoft.com/office/powerpoint/2010/main" val="2190357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42</a:t>
            </a:fld>
            <a:endParaRPr lang="it-IT"/>
          </a:p>
        </p:txBody>
      </p:sp>
    </p:spTree>
    <p:extLst>
      <p:ext uri="{BB962C8B-B14F-4D97-AF65-F5344CB8AC3E}">
        <p14:creationId xmlns:p14="http://schemas.microsoft.com/office/powerpoint/2010/main" val="2548838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43</a:t>
            </a:fld>
            <a:endParaRPr lang="it-IT"/>
          </a:p>
        </p:txBody>
      </p:sp>
    </p:spTree>
    <p:extLst>
      <p:ext uri="{BB962C8B-B14F-4D97-AF65-F5344CB8AC3E}">
        <p14:creationId xmlns:p14="http://schemas.microsoft.com/office/powerpoint/2010/main" val="875826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44</a:t>
            </a:fld>
            <a:endParaRPr lang="it-IT"/>
          </a:p>
        </p:txBody>
      </p:sp>
    </p:spTree>
    <p:extLst>
      <p:ext uri="{BB962C8B-B14F-4D97-AF65-F5344CB8AC3E}">
        <p14:creationId xmlns:p14="http://schemas.microsoft.com/office/powerpoint/2010/main" val="9668664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45</a:t>
            </a:fld>
            <a:endParaRPr lang="it-IT"/>
          </a:p>
        </p:txBody>
      </p:sp>
    </p:spTree>
    <p:extLst>
      <p:ext uri="{BB962C8B-B14F-4D97-AF65-F5344CB8AC3E}">
        <p14:creationId xmlns:p14="http://schemas.microsoft.com/office/powerpoint/2010/main" val="9012861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46</a:t>
            </a:fld>
            <a:endParaRPr lang="it-IT"/>
          </a:p>
        </p:txBody>
      </p:sp>
    </p:spTree>
    <p:extLst>
      <p:ext uri="{BB962C8B-B14F-4D97-AF65-F5344CB8AC3E}">
        <p14:creationId xmlns:p14="http://schemas.microsoft.com/office/powerpoint/2010/main" val="4058417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30055D1-AAB7-4A52-B0E5-452ADE2334ED}" type="slidenum">
              <a:rPr lang="it-IT" altLang="it-IT" sz="1200"/>
              <a:pPr algn="r" eaLnBrk="1" hangingPunct="1"/>
              <a:t>47</a:t>
            </a:fld>
            <a:endParaRPr lang="it-IT" altLang="it-IT" sz="1200"/>
          </a:p>
        </p:txBody>
      </p:sp>
      <p:sp>
        <p:nvSpPr>
          <p:cNvPr id="80899" name="Rectangle 2"/>
          <p:cNvSpPr>
            <a:spLocks noRot="1" noChangeArrowheads="1" noTextEdit="1"/>
          </p:cNvSpPr>
          <p:nvPr>
            <p:ph type="sldImg"/>
          </p:nvPr>
        </p:nvSpPr>
        <p:spPr>
          <a:xfrm>
            <a:off x="1125538" y="684213"/>
            <a:ext cx="4572000" cy="34290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pic>
        <p:nvPicPr>
          <p:cNvPr id="80901" name="Picture 4" descr="nav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75" y="5148263"/>
            <a:ext cx="29575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5</a:t>
            </a:fld>
            <a:endParaRPr lang="it-IT"/>
          </a:p>
        </p:txBody>
      </p:sp>
    </p:spTree>
    <p:extLst>
      <p:ext uri="{BB962C8B-B14F-4D97-AF65-F5344CB8AC3E}">
        <p14:creationId xmlns:p14="http://schemas.microsoft.com/office/powerpoint/2010/main" val="145173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6</a:t>
            </a:fld>
            <a:endParaRPr lang="it-IT"/>
          </a:p>
        </p:txBody>
      </p:sp>
    </p:spTree>
    <p:extLst>
      <p:ext uri="{BB962C8B-B14F-4D97-AF65-F5344CB8AC3E}">
        <p14:creationId xmlns:p14="http://schemas.microsoft.com/office/powerpoint/2010/main" val="267107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7</a:t>
            </a:fld>
            <a:endParaRPr lang="it-IT"/>
          </a:p>
        </p:txBody>
      </p:sp>
    </p:spTree>
    <p:extLst>
      <p:ext uri="{BB962C8B-B14F-4D97-AF65-F5344CB8AC3E}">
        <p14:creationId xmlns:p14="http://schemas.microsoft.com/office/powerpoint/2010/main" val="3896659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8</a:t>
            </a:fld>
            <a:endParaRPr lang="it-IT"/>
          </a:p>
        </p:txBody>
      </p:sp>
    </p:spTree>
    <p:extLst>
      <p:ext uri="{BB962C8B-B14F-4D97-AF65-F5344CB8AC3E}">
        <p14:creationId xmlns:p14="http://schemas.microsoft.com/office/powerpoint/2010/main" val="425327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833C8587-D5C7-4AAF-913C-2D3AE979D07A}" type="slidenum">
              <a:rPr lang="it-IT" smtClean="0"/>
              <a:pPr>
                <a:defRPr/>
              </a:pPr>
              <a:t>9</a:t>
            </a:fld>
            <a:endParaRPr lang="it-IT"/>
          </a:p>
        </p:txBody>
      </p:sp>
    </p:spTree>
    <p:extLst>
      <p:ext uri="{BB962C8B-B14F-4D97-AF65-F5344CB8AC3E}">
        <p14:creationId xmlns:p14="http://schemas.microsoft.com/office/powerpoint/2010/main" val="208564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D8FEB63-F31D-4C0F-B4DC-844460322F1D}" type="slidenum">
              <a:rPr lang="it-IT"/>
              <a:pPr>
                <a:defRPr/>
              </a:pPr>
              <a:t>‹N›</a:t>
            </a:fld>
            <a:endParaRPr lang="it-IT"/>
          </a:p>
        </p:txBody>
      </p:sp>
    </p:spTree>
    <p:extLst>
      <p:ext uri="{BB962C8B-B14F-4D97-AF65-F5344CB8AC3E}">
        <p14:creationId xmlns:p14="http://schemas.microsoft.com/office/powerpoint/2010/main" val="327531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3128EB7-020A-401B-BFAE-53C92B01543D}" type="slidenum">
              <a:rPr lang="it-IT"/>
              <a:pPr>
                <a:defRPr/>
              </a:pPr>
              <a:t>‹N›</a:t>
            </a:fld>
            <a:endParaRPr lang="it-IT"/>
          </a:p>
        </p:txBody>
      </p:sp>
    </p:spTree>
    <p:extLst>
      <p:ext uri="{BB962C8B-B14F-4D97-AF65-F5344CB8AC3E}">
        <p14:creationId xmlns:p14="http://schemas.microsoft.com/office/powerpoint/2010/main" val="408704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DF8C919-C592-4C79-81F5-104419F633FD}" type="slidenum">
              <a:rPr lang="it-IT"/>
              <a:pPr>
                <a:defRPr/>
              </a:pPr>
              <a:t>‹N›</a:t>
            </a:fld>
            <a:endParaRPr lang="it-IT"/>
          </a:p>
        </p:txBody>
      </p:sp>
    </p:spTree>
    <p:extLst>
      <p:ext uri="{BB962C8B-B14F-4D97-AF65-F5344CB8AC3E}">
        <p14:creationId xmlns:p14="http://schemas.microsoft.com/office/powerpoint/2010/main" val="21528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040417C-3DC1-4271-9E00-30CA05F4D96D}" type="slidenum">
              <a:rPr lang="it-IT"/>
              <a:pPr>
                <a:defRPr/>
              </a:pPr>
              <a:t>‹N›</a:t>
            </a:fld>
            <a:endParaRPr lang="it-IT"/>
          </a:p>
        </p:txBody>
      </p:sp>
    </p:spTree>
    <p:extLst>
      <p:ext uri="{BB962C8B-B14F-4D97-AF65-F5344CB8AC3E}">
        <p14:creationId xmlns:p14="http://schemas.microsoft.com/office/powerpoint/2010/main" val="91060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2B5A673-F5BF-4BAA-A978-9A49B19BCB00}" type="slidenum">
              <a:rPr lang="it-IT"/>
              <a:pPr>
                <a:defRPr/>
              </a:pPr>
              <a:t>‹N›</a:t>
            </a:fld>
            <a:endParaRPr lang="it-IT"/>
          </a:p>
        </p:txBody>
      </p:sp>
    </p:spTree>
    <p:extLst>
      <p:ext uri="{BB962C8B-B14F-4D97-AF65-F5344CB8AC3E}">
        <p14:creationId xmlns:p14="http://schemas.microsoft.com/office/powerpoint/2010/main" val="329157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2813FCC7-8AE8-44A7-8340-265B3527CB6D}" type="slidenum">
              <a:rPr lang="it-IT"/>
              <a:pPr>
                <a:defRPr/>
              </a:pPr>
              <a:t>‹N›</a:t>
            </a:fld>
            <a:endParaRPr lang="it-IT"/>
          </a:p>
        </p:txBody>
      </p:sp>
    </p:spTree>
    <p:extLst>
      <p:ext uri="{BB962C8B-B14F-4D97-AF65-F5344CB8AC3E}">
        <p14:creationId xmlns:p14="http://schemas.microsoft.com/office/powerpoint/2010/main" val="14981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E48CC975-6019-4EC4-A954-55504A1CF0B7}" type="slidenum">
              <a:rPr lang="it-IT"/>
              <a:pPr>
                <a:defRPr/>
              </a:pPr>
              <a:t>‹N›</a:t>
            </a:fld>
            <a:endParaRPr lang="it-IT"/>
          </a:p>
        </p:txBody>
      </p:sp>
    </p:spTree>
    <p:extLst>
      <p:ext uri="{BB962C8B-B14F-4D97-AF65-F5344CB8AC3E}">
        <p14:creationId xmlns:p14="http://schemas.microsoft.com/office/powerpoint/2010/main" val="18072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7AEE1C8-A994-493B-8E29-DB464657BB01}" type="slidenum">
              <a:rPr lang="it-IT"/>
              <a:pPr>
                <a:defRPr/>
              </a:pPr>
              <a:t>‹N›</a:t>
            </a:fld>
            <a:endParaRPr lang="it-IT"/>
          </a:p>
        </p:txBody>
      </p:sp>
    </p:spTree>
    <p:extLst>
      <p:ext uri="{BB962C8B-B14F-4D97-AF65-F5344CB8AC3E}">
        <p14:creationId xmlns:p14="http://schemas.microsoft.com/office/powerpoint/2010/main" val="219758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BD67A83-E4EB-4E2F-AD82-AE0821FC3821}" type="slidenum">
              <a:rPr lang="it-IT"/>
              <a:pPr>
                <a:defRPr/>
              </a:pPr>
              <a:t>‹N›</a:t>
            </a:fld>
            <a:endParaRPr lang="it-IT"/>
          </a:p>
        </p:txBody>
      </p:sp>
    </p:spTree>
    <p:extLst>
      <p:ext uri="{BB962C8B-B14F-4D97-AF65-F5344CB8AC3E}">
        <p14:creationId xmlns:p14="http://schemas.microsoft.com/office/powerpoint/2010/main" val="203453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4CBC7D-87DE-4AE6-8648-206674AF88D7}" type="slidenum">
              <a:rPr lang="it-IT"/>
              <a:pPr>
                <a:defRPr/>
              </a:pPr>
              <a:t>‹N›</a:t>
            </a:fld>
            <a:endParaRPr lang="it-IT"/>
          </a:p>
        </p:txBody>
      </p:sp>
    </p:spTree>
    <p:extLst>
      <p:ext uri="{BB962C8B-B14F-4D97-AF65-F5344CB8AC3E}">
        <p14:creationId xmlns:p14="http://schemas.microsoft.com/office/powerpoint/2010/main" val="274333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12A43BA-0DFB-4BEB-B47B-AA221FDC2934}" type="slidenum">
              <a:rPr lang="it-IT"/>
              <a:pPr>
                <a:defRPr/>
              </a:pPr>
              <a:t>‹N›</a:t>
            </a:fld>
            <a:endParaRPr lang="it-IT"/>
          </a:p>
        </p:txBody>
      </p:sp>
    </p:spTree>
    <p:extLst>
      <p:ext uri="{BB962C8B-B14F-4D97-AF65-F5344CB8AC3E}">
        <p14:creationId xmlns:p14="http://schemas.microsoft.com/office/powerpoint/2010/main" val="112519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2BD7F4E-7367-4AAF-BD75-83E977FBBBC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it/url?sa=i&amp;source=images&amp;cd=&amp;cad=rja&amp;docid=J4Ng0OAoOgCceM&amp;tbnid=pdDFHkggi32ikM:&amp;ved=0CAgQjRwwAA&amp;url=http%3A%2F%2Fen.wikipedia.org%2Fwiki%2FMelencolia_I&amp;ei=8jsrUrLUBcGatQbUhICADg&amp;psig=AFQjCNEvxZwnw6azWI7OsqkYTRHkJM7H1w&amp;ust=1378651506269838"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1331913" y="4724400"/>
            <a:ext cx="6400800" cy="1752600"/>
          </a:xfrm>
        </p:spPr>
        <p:txBody>
          <a:bodyPr/>
          <a:lstStyle/>
          <a:p>
            <a:pPr eaLnBrk="1" hangingPunct="1">
              <a:lnSpc>
                <a:spcPct val="90000"/>
              </a:lnSpc>
            </a:pPr>
            <a:endParaRPr lang="it-IT" altLang="it-IT" sz="2400" smtClean="0"/>
          </a:p>
          <a:p>
            <a:pPr eaLnBrk="1" hangingPunct="1">
              <a:lnSpc>
                <a:spcPct val="90000"/>
              </a:lnSpc>
            </a:pPr>
            <a:r>
              <a:rPr lang="it-IT" altLang="it-IT" sz="2800" smtClean="0"/>
              <a:t>Magia, spettacolo e diletto nella matematica di Luca Pacioli</a:t>
            </a:r>
          </a:p>
          <a:p>
            <a:pPr eaLnBrk="1" hangingPunct="1">
              <a:lnSpc>
                <a:spcPct val="90000"/>
              </a:lnSpc>
            </a:pPr>
            <a:r>
              <a:rPr lang="it-IT" altLang="it-IT" sz="2000" smtClean="0"/>
              <a:t>(Sansepolcro 1445 - Roma / Sansepolcro 1517)</a:t>
            </a:r>
          </a:p>
        </p:txBody>
      </p:sp>
      <p:pic>
        <p:nvPicPr>
          <p:cNvPr id="3076" name="Picture 4" descr="de_barbari_luca_paci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76250"/>
            <a:ext cx="5665787"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1763713" y="981075"/>
            <a:ext cx="6985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b) Un’altra conseguenza paradossale della convergenza dei pesi al centro della Terra è che le pareti degli edifici non sono parallele:</a:t>
            </a:r>
          </a:p>
          <a:p>
            <a:pPr eaLnBrk="1" hangingPunct="1"/>
            <a:r>
              <a:rPr lang="it-IT" altLang="it-IT">
                <a:solidFill>
                  <a:srgbClr val="FF3300"/>
                </a:solidFill>
              </a:rPr>
              <a:t>“</a:t>
            </a:r>
            <a:r>
              <a:rPr lang="it-IT" altLang="it-IT"/>
              <a:t> </a:t>
            </a:r>
            <a:r>
              <a:rPr lang="it-IT" altLang="it-IT">
                <a:solidFill>
                  <a:srgbClr val="FF0000"/>
                </a:solidFill>
              </a:rPr>
              <a:t>così se conclude de le lampade et altri pesi che a corde fossero atacati, che non sono paralelli ma più larghi alto che abasso, conciosia che li pessi resguardano el centro pendendo et per consequente sempre se restrengano.” </a:t>
            </a:r>
          </a:p>
        </p:txBody>
      </p:sp>
      <p:sp>
        <p:nvSpPr>
          <p:cNvPr id="13316" name="Text Box 4"/>
          <p:cNvSpPr txBox="1">
            <a:spLocks noChangeArrowheads="1"/>
          </p:cNvSpPr>
          <p:nvPr/>
        </p:nvSpPr>
        <p:spPr bwMode="auto">
          <a:xfrm>
            <a:off x="179388" y="3644900"/>
            <a:ext cx="8424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it-IT" altLang="it-IT">
              <a:solidFill>
                <a:srgbClr val="FF3300"/>
              </a:solidFill>
            </a:endParaRPr>
          </a:p>
        </p:txBody>
      </p:sp>
      <p:sp>
        <p:nvSpPr>
          <p:cNvPr id="13317" name="Text Box 5"/>
          <p:cNvSpPr txBox="1">
            <a:spLocks noChangeArrowheads="1"/>
          </p:cNvSpPr>
          <p:nvPr/>
        </p:nvSpPr>
        <p:spPr bwMode="auto">
          <a:xfrm>
            <a:off x="1835150" y="333375"/>
            <a:ext cx="691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b="1">
                <a:solidFill>
                  <a:srgbClr val="FF3300"/>
                </a:solidFill>
              </a:rPr>
              <a:t>Ancora sui risultati teorici sorprendenti</a:t>
            </a:r>
          </a:p>
        </p:txBody>
      </p:sp>
      <p:pic>
        <p:nvPicPr>
          <p:cNvPr id="11270" name="Picture 6" descr="le tor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2781300"/>
            <a:ext cx="26066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7"/>
          <p:cNvSpPr txBox="1">
            <a:spLocks noChangeArrowheads="1"/>
          </p:cNvSpPr>
          <p:nvPr/>
        </p:nvSpPr>
        <p:spPr bwMode="auto">
          <a:xfrm>
            <a:off x="611188" y="3429000"/>
            <a:ext cx="38893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Anche in questo caso Pacioli rileva la difficoltà ad accettare questa conclusione: “ </a:t>
            </a:r>
            <a:r>
              <a:rPr lang="it-IT" altLang="it-IT">
                <a:solidFill>
                  <a:srgbClr val="FF0000"/>
                </a:solidFill>
              </a:rPr>
              <a:t>ma in sì poca distanza  el senso non lo percipe (...). Ma simil ragioni el rozzo non le admeterrà (...)”</a:t>
            </a:r>
          </a:p>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 calcmode="lin" valueType="num">
                                      <p:cBhvr additive="base">
                                        <p:cTn id="17" dur="500" fill="hold"/>
                                        <p:tgtEl>
                                          <p:spTgt spid="11270"/>
                                        </p:tgtEl>
                                        <p:attrNameLst>
                                          <p:attrName>ppt_x</p:attrName>
                                        </p:attrNameLst>
                                      </p:cBhvr>
                                      <p:tavLst>
                                        <p:tav tm="0">
                                          <p:val>
                                            <p:strVal val="#ppt_x"/>
                                          </p:val>
                                        </p:tav>
                                        <p:tav tm="100000">
                                          <p:val>
                                            <p:strVal val="#ppt_x"/>
                                          </p:val>
                                        </p:tav>
                                      </p:tavLst>
                                    </p:anim>
                                    <p:anim calcmode="lin" valueType="num">
                                      <p:cBhvr additive="base">
                                        <p:cTn id="1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271"/>
                                        </p:tgtEl>
                                        <p:attrNameLst>
                                          <p:attrName>style.visibility</p:attrName>
                                        </p:attrNameLst>
                                      </p:cBhvr>
                                      <p:to>
                                        <p:strVal val="visible"/>
                                      </p:to>
                                    </p:set>
                                    <p:anim calcmode="lin" valueType="num">
                                      <p:cBhvr additive="base">
                                        <p:cTn id="23" dur="500" fill="hold"/>
                                        <p:tgtEl>
                                          <p:spTgt spid="11271"/>
                                        </p:tgtEl>
                                        <p:attrNameLst>
                                          <p:attrName>ppt_x</p:attrName>
                                        </p:attrNameLst>
                                      </p:cBhvr>
                                      <p:tavLst>
                                        <p:tav tm="0">
                                          <p:val>
                                            <p:strVal val="#ppt_x"/>
                                          </p:val>
                                        </p:tav>
                                        <p:tav tm="100000">
                                          <p:val>
                                            <p:strVal val="#ppt_x"/>
                                          </p:val>
                                        </p:tav>
                                      </p:tavLst>
                                    </p:anim>
                                    <p:anim calcmode="lin" valueType="num">
                                      <p:cBhvr additive="base">
                                        <p:cTn id="24"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1403350" y="404813"/>
            <a:ext cx="7416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solidFill>
                  <a:schemeClr val="accent2"/>
                </a:solidFill>
              </a:rPr>
              <a:t>I riferimenti storici di questa questione</a:t>
            </a:r>
          </a:p>
          <a:p>
            <a:pPr eaLnBrk="1" hangingPunct="1"/>
            <a:endParaRPr lang="it-IT" altLang="it-IT">
              <a:solidFill>
                <a:schemeClr val="accent2"/>
              </a:solidFill>
            </a:endParaRPr>
          </a:p>
          <a:p>
            <a:pPr eaLnBrk="1" hangingPunct="1"/>
            <a:r>
              <a:rPr lang="it-IT" altLang="it-IT"/>
              <a:t>Alberto di Sassonia (1325 c.a - 1390), uno dei massimi esponenti della meccanica del Trecento, docente e poi rettore alla Sorbona di Parigi ne parla nelle </a:t>
            </a:r>
            <a:r>
              <a:rPr lang="it-IT" altLang="it-IT" i="1"/>
              <a:t>Acutissimae quaestiones</a:t>
            </a:r>
            <a:r>
              <a:rPr lang="it-IT" altLang="it-IT"/>
              <a:t>, dove sostiene le sue tesi sulla gravità e la sfericità della Terra.</a:t>
            </a:r>
          </a:p>
        </p:txBody>
      </p:sp>
      <p:pic>
        <p:nvPicPr>
          <p:cNvPr id="15363" name="Picture 5"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6"/>
          <p:cNvSpPr txBox="1">
            <a:spLocks noChangeArrowheads="1"/>
          </p:cNvSpPr>
          <p:nvPr/>
        </p:nvSpPr>
        <p:spPr bwMode="auto">
          <a:xfrm>
            <a:off x="468313" y="2492375"/>
            <a:ext cx="82804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Ecco alcune sue considerazioni:</a:t>
            </a:r>
          </a:p>
          <a:p>
            <a:pPr eaLnBrk="1" hangingPunct="1">
              <a:spcBef>
                <a:spcPct val="50000"/>
              </a:spcBef>
            </a:pPr>
            <a:r>
              <a:rPr lang="it-IT" altLang="it-IT"/>
              <a:t>Tanto più le torri sono alte quanto più si allontaneranno l’una dall’altra.</a:t>
            </a:r>
          </a:p>
          <a:p>
            <a:pPr eaLnBrk="1" hangingPunct="1">
              <a:spcBef>
                <a:spcPct val="50000"/>
              </a:spcBef>
            </a:pPr>
            <a:r>
              <a:rPr lang="it-IT" altLang="it-IT"/>
              <a:t>Scavando un pozzo seguendo il filo a piombo, esso sarà più largo vicino all’apertura di quanto lo sia sul fondo</a:t>
            </a:r>
          </a:p>
          <a:p>
            <a:pPr eaLnBrk="1" hangingPunct="1">
              <a:spcBef>
                <a:spcPct val="50000"/>
              </a:spcBef>
            </a:pPr>
            <a:r>
              <a:rPr lang="it-IT" altLang="it-IT"/>
              <a:t>Quando un uomo cammina sulla superficie della Terra la sua testa si muove più velocemente dei suoi piedi e si può concepire un uomo così alto che la sua testa si muova nell’aria due volte più velocemente di quanto si muovano i suoi piedi sulla Terra.</a:t>
            </a:r>
          </a:p>
          <a:p>
            <a:pPr eaLnBrk="1" hangingPunct="1">
              <a:spcBef>
                <a:spcPct val="50000"/>
              </a:spcBef>
            </a:pPr>
            <a:r>
              <a:rPr lang="it-IT" altLang="it-IT"/>
              <a:t>Inoltre se una linea tocca la superficie della terra nel suo punto di mezzo, questo sarà più vicino al centro della Terra delle estremità della linea ; ne segue che se un uomo cammina lungo questa linea, prima scenderà e poi risalirà. </a:t>
            </a:r>
          </a:p>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4">
                                            <p:txEl>
                                              <p:pRg st="2" end="2"/>
                                            </p:txEl>
                                          </p:spTgt>
                                        </p:tgtEl>
                                        <p:attrNameLst>
                                          <p:attrName>style.visibility</p:attrName>
                                        </p:attrNameLst>
                                      </p:cBhvr>
                                      <p:to>
                                        <p:strVal val="visible"/>
                                      </p:to>
                                    </p:set>
                                    <p:anim calcmode="lin" valueType="num">
                                      <p:cBhvr additive="base">
                                        <p:cTn id="7" dur="500" fill="hold"/>
                                        <p:tgtEl>
                                          <p:spTgt spid="563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6">
                                            <p:txEl>
                                              <p:pRg st="0" end="0"/>
                                            </p:txEl>
                                          </p:spTgt>
                                        </p:tgtEl>
                                        <p:attrNameLst>
                                          <p:attrName>style.visibility</p:attrName>
                                        </p:attrNameLst>
                                      </p:cBhvr>
                                      <p:to>
                                        <p:strVal val="visible"/>
                                      </p:to>
                                    </p:set>
                                    <p:anim calcmode="lin" valueType="num">
                                      <p:cBhvr additive="base">
                                        <p:cTn id="13" dur="500" fill="hold"/>
                                        <p:tgtEl>
                                          <p:spTgt spid="563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6">
                                            <p:txEl>
                                              <p:pRg st="1" end="1"/>
                                            </p:txEl>
                                          </p:spTgt>
                                        </p:tgtEl>
                                        <p:attrNameLst>
                                          <p:attrName>style.visibility</p:attrName>
                                        </p:attrNameLst>
                                      </p:cBhvr>
                                      <p:to>
                                        <p:strVal val="visible"/>
                                      </p:to>
                                    </p:set>
                                    <p:anim calcmode="lin" valueType="num">
                                      <p:cBhvr additive="base">
                                        <p:cTn id="19" dur="500" fill="hold"/>
                                        <p:tgtEl>
                                          <p:spTgt spid="563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6">
                                            <p:txEl>
                                              <p:pRg st="2" end="2"/>
                                            </p:txEl>
                                          </p:spTgt>
                                        </p:tgtEl>
                                        <p:attrNameLst>
                                          <p:attrName>style.visibility</p:attrName>
                                        </p:attrNameLst>
                                      </p:cBhvr>
                                      <p:to>
                                        <p:strVal val="visible"/>
                                      </p:to>
                                    </p:set>
                                    <p:anim calcmode="lin" valueType="num">
                                      <p:cBhvr additive="base">
                                        <p:cTn id="25" dur="500" fill="hold"/>
                                        <p:tgtEl>
                                          <p:spTgt spid="5632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6326">
                                            <p:txEl>
                                              <p:pRg st="3" end="3"/>
                                            </p:txEl>
                                          </p:spTgt>
                                        </p:tgtEl>
                                        <p:attrNameLst>
                                          <p:attrName>style.visibility</p:attrName>
                                        </p:attrNameLst>
                                      </p:cBhvr>
                                      <p:to>
                                        <p:strVal val="visible"/>
                                      </p:to>
                                    </p:set>
                                    <p:anim calcmode="lin" valueType="num">
                                      <p:cBhvr additive="base">
                                        <p:cTn id="31" dur="500" fill="hold"/>
                                        <p:tgtEl>
                                          <p:spTgt spid="5632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6326">
                                            <p:txEl>
                                              <p:pRg st="4" end="4"/>
                                            </p:txEl>
                                          </p:spTgt>
                                        </p:tgtEl>
                                        <p:attrNameLst>
                                          <p:attrName>style.visibility</p:attrName>
                                        </p:attrNameLst>
                                      </p:cBhvr>
                                      <p:to>
                                        <p:strVal val="visible"/>
                                      </p:to>
                                    </p:set>
                                    <p:anim calcmode="lin" valueType="num">
                                      <p:cBhvr additive="base">
                                        <p:cTn id="37" dur="500" fill="hold"/>
                                        <p:tgtEl>
                                          <p:spTgt spid="5632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lberto di Sasso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31083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paciol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763713" y="404813"/>
            <a:ext cx="71294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b="1">
                <a:solidFill>
                  <a:srgbClr val="FF0000"/>
                </a:solidFill>
              </a:rPr>
              <a:t>Ma la matematica sorprende anche per le sue applicazioni che talvolta hanno del  miracoloso: il caso della velocità della nave</a:t>
            </a:r>
          </a:p>
        </p:txBody>
      </p:sp>
      <p:sp>
        <p:nvSpPr>
          <p:cNvPr id="12292" name="Text Box 4"/>
          <p:cNvSpPr txBox="1">
            <a:spLocks noChangeArrowheads="1"/>
          </p:cNvSpPr>
          <p:nvPr/>
        </p:nvSpPr>
        <p:spPr bwMode="auto">
          <a:xfrm>
            <a:off x="323850" y="3879850"/>
            <a:ext cx="86407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Il Pacioli conclude alla sua maniera, trionfalmente: </a:t>
            </a:r>
          </a:p>
          <a:p>
            <a:pPr eaLnBrk="1" hangingPunct="1">
              <a:spcBef>
                <a:spcPct val="50000"/>
              </a:spcBef>
            </a:pPr>
            <a:r>
              <a:rPr lang="it-IT" altLang="it-IT">
                <a:solidFill>
                  <a:srgbClr val="FF0000"/>
                </a:solidFill>
              </a:rPr>
              <a:t>“Medesimamente, quando fossero più vele in mare e tu in terra, vedendo l’una inanze più de l’altre, per questa via saprai conoscere qual più di loro camina per ora (…). E così saperai quanti miglia fa il dì et per hora caminando, correndo, commo si voglia etc., et così uno homo e  ucello et altri animali etc.; et quanto cammina il sole, luna et altre stelle etc., sempre con ditto oriuolo»</a:t>
            </a:r>
          </a:p>
        </p:txBody>
      </p:sp>
      <p:sp>
        <p:nvSpPr>
          <p:cNvPr id="17413" name="Text Box 5"/>
          <p:cNvSpPr txBox="1">
            <a:spLocks noChangeArrowheads="1"/>
          </p:cNvSpPr>
          <p:nvPr/>
        </p:nvSpPr>
        <p:spPr bwMode="auto">
          <a:xfrm>
            <a:off x="1763713" y="404813"/>
            <a:ext cx="71294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b="1">
                <a:solidFill>
                  <a:srgbClr val="FF0000"/>
                </a:solidFill>
              </a:rPr>
              <a:t>Ma la matematica sorprende anche per le sue applicazioni che talvolta hanno del  miracoloso: il caso della velocità della nave</a:t>
            </a:r>
          </a:p>
        </p:txBody>
      </p:sp>
      <p:pic>
        <p:nvPicPr>
          <p:cNvPr id="12294" name="Picture 6" descr="na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700213"/>
            <a:ext cx="35655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ppt_x"/>
                                          </p:val>
                                        </p:tav>
                                        <p:tav tm="100000">
                                          <p:val>
                                            <p:strVal val="#ppt_x"/>
                                          </p:val>
                                        </p:tav>
                                      </p:tavLst>
                                    </p:anim>
                                    <p:anim calcmode="lin" valueType="num">
                                      <p:cBhvr additive="base">
                                        <p:cTn id="8"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calcmode="lin" valueType="num">
                                      <p:cBhvr additive="base">
                                        <p:cTn id="13" dur="5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anim calcmode="lin" valueType="num">
                                      <p:cBhvr additive="base">
                                        <p:cTn id="19" dur="500" fill="hold"/>
                                        <p:tgtEl>
                                          <p:spTgt spid="1229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1619250" y="1052513"/>
            <a:ext cx="72009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L’esperimento mentale della nave proposto da Pacioli è comunque corretto dal punto di visto teorico, ma non sempre gli va così bene: </a:t>
            </a:r>
            <a:r>
              <a:rPr lang="it-IT" altLang="it-IT">
                <a:solidFill>
                  <a:srgbClr val="FF3300"/>
                </a:solidFill>
              </a:rPr>
              <a:t>in un caso precedente,</a:t>
            </a:r>
            <a:r>
              <a:rPr lang="it-IT" altLang="it-IT"/>
              <a:t> </a:t>
            </a:r>
            <a:r>
              <a:rPr lang="it-IT" altLang="it-IT">
                <a:solidFill>
                  <a:srgbClr val="FF3300"/>
                </a:solidFill>
              </a:rPr>
              <a:t>aveva proposto un esperimento per  sapere, con misurazioni fatte sotto coperta, se una nave è ferma o si muove e in questo ultimo caso di calcolare la sua velocità. </a:t>
            </a:r>
          </a:p>
          <a:p>
            <a:pPr eaLnBrk="1" hangingPunct="1">
              <a:spcBef>
                <a:spcPct val="50000"/>
              </a:spcBef>
            </a:pPr>
            <a:endParaRPr lang="it-IT" altLang="it-IT">
              <a:solidFill>
                <a:srgbClr val="FF3300"/>
              </a:solidFill>
            </a:endParaRPr>
          </a:p>
        </p:txBody>
      </p:sp>
      <p:sp>
        <p:nvSpPr>
          <p:cNvPr id="19460" name="Text Box 4"/>
          <p:cNvSpPr txBox="1">
            <a:spLocks noChangeArrowheads="1"/>
          </p:cNvSpPr>
          <p:nvPr/>
        </p:nvSpPr>
        <p:spPr bwMode="auto">
          <a:xfrm>
            <a:off x="323850" y="2924175"/>
            <a:ext cx="8497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sp>
        <p:nvSpPr>
          <p:cNvPr id="19461" name="Text Box 5"/>
          <p:cNvSpPr txBox="1">
            <a:spLocks noChangeArrowheads="1"/>
          </p:cNvSpPr>
          <p:nvPr/>
        </p:nvSpPr>
        <p:spPr bwMode="auto">
          <a:xfrm>
            <a:off x="1547813" y="333375"/>
            <a:ext cx="7272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b="1">
                <a:solidFill>
                  <a:srgbClr val="FF3300"/>
                </a:solidFill>
              </a:rPr>
              <a:t>Ancora il caso della nave</a:t>
            </a:r>
          </a:p>
        </p:txBody>
      </p:sp>
      <p:pic>
        <p:nvPicPr>
          <p:cNvPr id="13319" name="Picture 7" descr="nav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2781300"/>
            <a:ext cx="27019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nav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708275"/>
            <a:ext cx="29575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1403350" y="4076700"/>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    Nave ferma</a:t>
            </a:r>
          </a:p>
        </p:txBody>
      </p:sp>
      <p:sp>
        <p:nvSpPr>
          <p:cNvPr id="13322" name="Text Box 10"/>
          <p:cNvSpPr txBox="1">
            <a:spLocks noChangeArrowheads="1"/>
          </p:cNvSpPr>
          <p:nvPr/>
        </p:nvSpPr>
        <p:spPr bwMode="auto">
          <a:xfrm>
            <a:off x="5003800" y="4437063"/>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Nave in moto  v = GH/tempo di caduta</a:t>
            </a:r>
          </a:p>
        </p:txBody>
      </p:sp>
      <p:sp>
        <p:nvSpPr>
          <p:cNvPr id="13323" name="Line 11"/>
          <p:cNvSpPr>
            <a:spLocks noChangeShapeType="1"/>
          </p:cNvSpPr>
          <p:nvPr/>
        </p:nvSpPr>
        <p:spPr bwMode="auto">
          <a:xfrm flipH="1">
            <a:off x="6084888" y="4076700"/>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325" name="Text Box 13"/>
          <p:cNvSpPr txBox="1">
            <a:spLocks noChangeArrowheads="1"/>
          </p:cNvSpPr>
          <p:nvPr/>
        </p:nvSpPr>
        <p:spPr bwMode="auto">
          <a:xfrm>
            <a:off x="250825" y="5229225"/>
            <a:ext cx="84978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solidFill>
                  <a:srgbClr val="FF3300"/>
                </a:solidFill>
              </a:rPr>
              <a:t>Per Luca l’aspetto stupefacente che rende la scienza magica è che si riesce a sapere se la nave sta ferma o si muove con esperimenti fatti sotto coperta in cui l’osservatore non ha la possibilità di vedere ciò che succede all’esterno.</a:t>
            </a:r>
          </a:p>
        </p:txBody>
      </p:sp>
      <p:pic>
        <p:nvPicPr>
          <p:cNvPr id="19468" name="Picture 14"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anim calcmode="lin" valueType="num">
                                      <p:cBhvr additive="base">
                                        <p:cTn id="13" dur="500" fill="hold"/>
                                        <p:tgtEl>
                                          <p:spTgt spid="13320"/>
                                        </p:tgtEl>
                                        <p:attrNameLst>
                                          <p:attrName>ppt_x</p:attrName>
                                        </p:attrNameLst>
                                      </p:cBhvr>
                                      <p:tavLst>
                                        <p:tav tm="0">
                                          <p:val>
                                            <p:strVal val="#ppt_x"/>
                                          </p:val>
                                        </p:tav>
                                        <p:tav tm="100000">
                                          <p:val>
                                            <p:strVal val="#ppt_x"/>
                                          </p:val>
                                        </p:tav>
                                      </p:tavLst>
                                    </p:anim>
                                    <p:anim calcmode="lin" valueType="num">
                                      <p:cBhvr additive="base">
                                        <p:cTn id="14"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21"/>
                                        </p:tgtEl>
                                        <p:attrNameLst>
                                          <p:attrName>style.visibility</p:attrName>
                                        </p:attrNameLst>
                                      </p:cBhvr>
                                      <p:to>
                                        <p:strVal val="visible"/>
                                      </p:to>
                                    </p:set>
                                    <p:anim calcmode="lin" valueType="num">
                                      <p:cBhvr additive="base">
                                        <p:cTn id="19" dur="500" fill="hold"/>
                                        <p:tgtEl>
                                          <p:spTgt spid="13321"/>
                                        </p:tgtEl>
                                        <p:attrNameLst>
                                          <p:attrName>ppt_x</p:attrName>
                                        </p:attrNameLst>
                                      </p:cBhvr>
                                      <p:tavLst>
                                        <p:tav tm="0">
                                          <p:val>
                                            <p:strVal val="#ppt_x"/>
                                          </p:val>
                                        </p:tav>
                                        <p:tav tm="100000">
                                          <p:val>
                                            <p:strVal val="#ppt_x"/>
                                          </p:val>
                                        </p:tav>
                                      </p:tavLst>
                                    </p:anim>
                                    <p:anim calcmode="lin" valueType="num">
                                      <p:cBhvr additive="base">
                                        <p:cTn id="20"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ppt_x"/>
                                          </p:val>
                                        </p:tav>
                                        <p:tav tm="100000">
                                          <p:val>
                                            <p:strVal val="#ppt_x"/>
                                          </p:val>
                                        </p:tav>
                                      </p:tavLst>
                                    </p:anim>
                                    <p:anim calcmode="lin" valueType="num">
                                      <p:cBhvr additive="base">
                                        <p:cTn id="26" dur="500" fill="hold"/>
                                        <p:tgtEl>
                                          <p:spTgt spid="133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323"/>
                                        </p:tgtEl>
                                        <p:attrNameLst>
                                          <p:attrName>style.visibility</p:attrName>
                                        </p:attrNameLst>
                                      </p:cBhvr>
                                      <p:to>
                                        <p:strVal val="visible"/>
                                      </p:to>
                                    </p:set>
                                    <p:anim calcmode="lin" valueType="num">
                                      <p:cBhvr additive="base">
                                        <p:cTn id="29" dur="500" fill="hold"/>
                                        <p:tgtEl>
                                          <p:spTgt spid="13323"/>
                                        </p:tgtEl>
                                        <p:attrNameLst>
                                          <p:attrName>ppt_x</p:attrName>
                                        </p:attrNameLst>
                                      </p:cBhvr>
                                      <p:tavLst>
                                        <p:tav tm="0">
                                          <p:val>
                                            <p:strVal val="#ppt_x"/>
                                          </p:val>
                                        </p:tav>
                                        <p:tav tm="100000">
                                          <p:val>
                                            <p:strVal val="#ppt_x"/>
                                          </p:val>
                                        </p:tav>
                                      </p:tavLst>
                                    </p:anim>
                                    <p:anim calcmode="lin" valueType="num">
                                      <p:cBhvr additive="base">
                                        <p:cTn id="30"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3322">
                                            <p:txEl>
                                              <p:pRg st="0" end="0"/>
                                            </p:txEl>
                                          </p:spTgt>
                                        </p:tgtEl>
                                        <p:attrNameLst>
                                          <p:attrName>style.visibility</p:attrName>
                                        </p:attrNameLst>
                                      </p:cBhvr>
                                      <p:to>
                                        <p:strVal val="visible"/>
                                      </p:to>
                                    </p:set>
                                    <p:anim calcmode="lin" valueType="num">
                                      <p:cBhvr additive="base">
                                        <p:cTn id="35" dur="500" fill="hold"/>
                                        <p:tgtEl>
                                          <p:spTgt spid="1332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5"/>
                                        </p:tgtEl>
                                        <p:attrNameLst>
                                          <p:attrName>style.visibility</p:attrName>
                                        </p:attrNameLst>
                                      </p:cBhvr>
                                      <p:to>
                                        <p:strVal val="visible"/>
                                      </p:to>
                                    </p:set>
                                    <p:anim calcmode="lin" valueType="num">
                                      <p:cBhvr additive="base">
                                        <p:cTn id="41" dur="500" fill="hold"/>
                                        <p:tgtEl>
                                          <p:spTgt spid="13325"/>
                                        </p:tgtEl>
                                        <p:attrNameLst>
                                          <p:attrName>ppt_x</p:attrName>
                                        </p:attrNameLst>
                                      </p:cBhvr>
                                      <p:tavLst>
                                        <p:tav tm="0">
                                          <p:val>
                                            <p:strVal val="#ppt_x"/>
                                          </p:val>
                                        </p:tav>
                                        <p:tav tm="100000">
                                          <p:val>
                                            <p:strVal val="#ppt_x"/>
                                          </p:val>
                                        </p:tav>
                                      </p:tavLst>
                                    </p:anim>
                                    <p:anim calcmode="lin" valueType="num">
                                      <p:cBhvr additive="base">
                                        <p:cTn id="42"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P spid="13323" grpId="0" animBg="1"/>
      <p:bldP spid="133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908175" y="404813"/>
            <a:ext cx="6767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Le applicazioni in congegni utili nella vita quotidiana</a:t>
            </a:r>
          </a:p>
        </p:txBody>
      </p:sp>
      <p:sp>
        <p:nvSpPr>
          <p:cNvPr id="15364" name="Text Box 4"/>
          <p:cNvSpPr txBox="1">
            <a:spLocks noChangeArrowheads="1"/>
          </p:cNvSpPr>
          <p:nvPr/>
        </p:nvSpPr>
        <p:spPr bwMode="auto">
          <a:xfrm>
            <a:off x="179388" y="4365625"/>
            <a:ext cx="84978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Pacioli descrive questi tre congegni con dovizia di particolari costruttivi e di funzionamento, senza però addentrarsi mai nell’analisi delle leggi fisiche coinvolte. Non possiamo dire quanto Pacioli sia ferrato su tali argomenti anche perché il </a:t>
            </a:r>
            <a:r>
              <a:rPr lang="it-IT" altLang="it-IT" i="1"/>
              <a:t>De viribus</a:t>
            </a:r>
            <a:r>
              <a:rPr lang="it-IT" altLang="it-IT"/>
              <a:t> è </a:t>
            </a:r>
            <a:r>
              <a:rPr lang="it-IT" altLang="it-IT">
                <a:solidFill>
                  <a:srgbClr val="FF0000"/>
                </a:solidFill>
              </a:rPr>
              <a:t>un’opera che deve stupire e non spiegare</a:t>
            </a:r>
            <a:r>
              <a:rPr lang="it-IT" altLang="it-IT"/>
              <a:t>.</a:t>
            </a:r>
          </a:p>
        </p:txBody>
      </p:sp>
      <p:pic>
        <p:nvPicPr>
          <p:cNvPr id="15365" name="Picture 5" descr="sif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908050"/>
            <a:ext cx="314007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1619250" y="1484313"/>
            <a:ext cx="403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sp>
        <p:nvSpPr>
          <p:cNvPr id="15367" name="Text Box 7"/>
          <p:cNvSpPr txBox="1">
            <a:spLocks noChangeArrowheads="1"/>
          </p:cNvSpPr>
          <p:nvPr/>
        </p:nvSpPr>
        <p:spPr bwMode="auto">
          <a:xfrm>
            <a:off x="323850" y="1773238"/>
            <a:ext cx="540067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Fra le altre applicazioni pratiche che fanno spettacolo e destano meraviglia ci sono anche tutta una serie di congegni tecnici, per esempio un congegno per “</a:t>
            </a:r>
            <a:r>
              <a:rPr lang="it-IT" altLang="it-IT">
                <a:solidFill>
                  <a:srgbClr val="FF3300"/>
                </a:solidFill>
              </a:rPr>
              <a:t>sapere dire quanta neve et aqua mette et piove sopra l’universo una nocte</a:t>
            </a:r>
            <a:r>
              <a:rPr lang="it-IT" altLang="it-IT"/>
              <a:t>”  </a:t>
            </a:r>
            <a:r>
              <a:rPr lang="it-IT" altLang="it-IT">
                <a:solidFill>
                  <a:srgbClr val="FF3300"/>
                </a:solidFill>
              </a:rPr>
              <a:t>(</a:t>
            </a:r>
            <a:r>
              <a:rPr lang="it-IT" altLang="it-IT">
                <a:solidFill>
                  <a:srgbClr val="FF0000"/>
                </a:solidFill>
              </a:rPr>
              <a:t>pluviometro),</a:t>
            </a:r>
            <a:r>
              <a:rPr lang="it-IT" altLang="it-IT"/>
              <a:t> “</a:t>
            </a:r>
            <a:r>
              <a:rPr lang="it-IT" altLang="it-IT">
                <a:solidFill>
                  <a:srgbClr val="FF0000"/>
                </a:solidFill>
              </a:rPr>
              <a:t>un arlogio pratico marinaresco</a:t>
            </a:r>
            <a:r>
              <a:rPr lang="it-IT" altLang="it-IT"/>
              <a:t>”, un congegno per “</a:t>
            </a:r>
            <a:r>
              <a:rPr lang="it-IT" altLang="it-IT">
                <a:solidFill>
                  <a:srgbClr val="FF3300"/>
                </a:solidFill>
              </a:rPr>
              <a:t>voitare ogni gran fondo d’aqua con doi canelle, pur per forza et virtù de linea</a:t>
            </a:r>
            <a:r>
              <a:rPr lang="it-IT" altLang="it-IT"/>
              <a:t>” (</a:t>
            </a:r>
            <a:r>
              <a:rPr lang="it-IT" altLang="it-IT">
                <a:solidFill>
                  <a:srgbClr val="FF0000"/>
                </a:solidFill>
              </a:rPr>
              <a:t>uso del sifone) </a:t>
            </a:r>
          </a:p>
          <a:p>
            <a:pPr eaLnBrk="1" hangingPunct="1">
              <a:spcBef>
                <a:spcPct val="50000"/>
              </a:spcBef>
            </a:pPr>
            <a:endParaRPr lang="it-IT" altLang="it-IT">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7">
                                            <p:txEl>
                                              <p:pRg st="0" end="0"/>
                                            </p:txEl>
                                          </p:spTgt>
                                        </p:tgtEl>
                                        <p:attrNameLst>
                                          <p:attrName>style.visibility</p:attrName>
                                        </p:attrNameLst>
                                      </p:cBhvr>
                                      <p:to>
                                        <p:strVal val="visible"/>
                                      </p:to>
                                    </p:set>
                                    <p:anim calcmode="lin" valueType="num">
                                      <p:cBhvr additive="base">
                                        <p:cTn id="7" dur="500" fill="hold"/>
                                        <p:tgtEl>
                                          <p:spTgt spid="153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ppt_x"/>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0" end="0"/>
                                            </p:txEl>
                                          </p:spTgt>
                                        </p:tgtEl>
                                        <p:attrNameLst>
                                          <p:attrName>style.visibility</p:attrName>
                                        </p:attrNameLst>
                                      </p:cBhvr>
                                      <p:to>
                                        <p:strVal val="visible"/>
                                      </p:to>
                                    </p:set>
                                    <p:anim calcmode="lin" valueType="num">
                                      <p:cBhvr additive="base">
                                        <p:cTn id="19"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1835150" y="476250"/>
            <a:ext cx="684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Lo spettacolo degli esperimenti fisici fatti in casa</a:t>
            </a:r>
          </a:p>
        </p:txBody>
      </p:sp>
      <p:sp>
        <p:nvSpPr>
          <p:cNvPr id="16388" name="Text Box 4"/>
          <p:cNvSpPr txBox="1">
            <a:spLocks noChangeArrowheads="1"/>
          </p:cNvSpPr>
          <p:nvPr/>
        </p:nvSpPr>
        <p:spPr bwMode="auto">
          <a:xfrm>
            <a:off x="468313" y="2349500"/>
            <a:ext cx="8424862"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solidFill>
                  <a:srgbClr val="FF0000"/>
                </a:solidFill>
              </a:rPr>
              <a:t>E’ il caso del noto esperimento in cui l’acqua sale dentro una bottiglia vuota, dopo averne scaldato il fondo, averla rovesciata e posta con la bocca sulla superficie dell’acqua contenuta in una bacinella.</a:t>
            </a:r>
          </a:p>
          <a:p>
            <a:pPr eaLnBrk="1" hangingPunct="1">
              <a:spcBef>
                <a:spcPct val="50000"/>
              </a:spcBef>
            </a:pPr>
            <a:endParaRPr lang="it-IT" altLang="it-IT">
              <a:solidFill>
                <a:srgbClr val="FF0000"/>
              </a:solidFill>
            </a:endParaRPr>
          </a:p>
          <a:p>
            <a:pPr eaLnBrk="1" hangingPunct="1"/>
            <a:r>
              <a:rPr lang="it-IT" altLang="it-IT"/>
              <a:t>Un altro esperimento anche più spettacolare – «et li rozzi stimeranno miraculo»- si può ottenere nel modo seguente: </a:t>
            </a:r>
            <a:r>
              <a:rPr lang="it-IT" altLang="it-IT">
                <a:solidFill>
                  <a:srgbClr val="FF0000"/>
                </a:solidFill>
              </a:rPr>
              <a:t>si mette in una bottiglia «uno quatrino», sporcato con polvere di calamita, la stessa polvere la si mette nelle dita. Spostando le dita lungo la bottiglia, la moneta si muove. </a:t>
            </a:r>
          </a:p>
          <a:p>
            <a:pPr eaLnBrk="1" hangingPunct="1"/>
            <a:endParaRPr lang="it-IT" altLang="it-IT">
              <a:solidFill>
                <a:srgbClr val="FF0000"/>
              </a:solidFill>
            </a:endParaRPr>
          </a:p>
          <a:p>
            <a:pPr eaLnBrk="1" hangingPunct="1"/>
            <a:r>
              <a:rPr lang="it-IT" altLang="it-IT"/>
              <a:t>Ci sono poi altri esperimenti che coinvolgono la spinta di Archimede: ad esempio, </a:t>
            </a:r>
            <a:r>
              <a:rPr lang="it-IT" altLang="it-IT">
                <a:solidFill>
                  <a:srgbClr val="FF0000"/>
                </a:solidFill>
              </a:rPr>
              <a:t>si mette un uovo in una bacinella con acqua dolce e in un’altra in cui all’acqua è stato aggiunto molto sale – «et quanto più salata sia, tanto è meglio»- . Nell’acqua dolce l’uovo andrà a fondo, in quella salata starà a galla, e «parrà cosa miracolosa».</a:t>
            </a:r>
            <a:r>
              <a:rPr lang="it-IT" altLang="it-IT">
                <a:solidFill>
                  <a:srgbClr val="FF0000"/>
                </a:solidFill>
                <a:hlinkClick r:id="" action="ppaction://noaction"/>
              </a:rPr>
              <a:t> </a:t>
            </a:r>
            <a:r>
              <a:rPr lang="it-IT" altLang="it-IT">
                <a:solidFill>
                  <a:srgbClr val="FF0000"/>
                </a:solidFill>
              </a:rPr>
              <a:t> </a:t>
            </a:r>
          </a:p>
          <a:p>
            <a:pPr eaLnBrk="1" hangingPunct="1"/>
            <a:r>
              <a:rPr lang="it-IT" altLang="it-IT"/>
              <a:t/>
            </a:r>
            <a:br>
              <a:rPr lang="it-IT" altLang="it-IT"/>
            </a:br>
            <a:endParaRPr lang="it-IT" altLang="it-IT"/>
          </a:p>
        </p:txBody>
      </p:sp>
      <p:sp>
        <p:nvSpPr>
          <p:cNvPr id="16389" name="Text Box 5"/>
          <p:cNvSpPr txBox="1">
            <a:spLocks noChangeArrowheads="1"/>
          </p:cNvSpPr>
          <p:nvPr/>
        </p:nvSpPr>
        <p:spPr bwMode="auto">
          <a:xfrm>
            <a:off x="1619250" y="1125538"/>
            <a:ext cx="71294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Accanto al Pacioli “dotto” e a quello “pratico”, nel </a:t>
            </a:r>
            <a:r>
              <a:rPr lang="it-IT" altLang="it-IT" i="1"/>
              <a:t>De viribus</a:t>
            </a:r>
            <a:r>
              <a:rPr lang="it-IT" altLang="it-IT"/>
              <a:t> emerge anche un Pacioli che si occupa della “fisica in casa”, nell’ambito della quale descrive esperimenti curiosi e spettacolari realizzati con materiale povero, preso dalla vita quotidiana. </a:t>
            </a:r>
          </a:p>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additive="base">
                                        <p:cTn id="19"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8">
                                            <p:txEl>
                                              <p:pRg st="4" end="4"/>
                                            </p:txEl>
                                          </p:spTgt>
                                        </p:tgtEl>
                                        <p:attrNameLst>
                                          <p:attrName>style.visibility</p:attrName>
                                        </p:attrNameLst>
                                      </p:cBhvr>
                                      <p:to>
                                        <p:strVal val="visible"/>
                                      </p:to>
                                    </p:set>
                                    <p:anim calcmode="lin" valueType="num">
                                      <p:cBhvr additive="base">
                                        <p:cTn id="25"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equilib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692150"/>
            <a:ext cx="1754188"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323850" y="2060575"/>
            <a:ext cx="619283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Vengono poi descritti alcuni esperimenti di equilibrio. Uno di questi si realizza conficcando all’estremità di un regolo la punta di un coltello e ponendo l’altra estremità appoggiata ad un tavolo. Con il manico del coltello di consistenza adeguata e rivolto verso il tavolo, il sistema starà in equilibrio: «alo idiota parrà miraculo et pur el matematico l’asetta in modo che vi stia». </a:t>
            </a:r>
          </a:p>
          <a:p>
            <a:pPr eaLnBrk="1" hangingPunct="1"/>
            <a:endParaRPr lang="it-IT" altLang="it-IT"/>
          </a:p>
          <a:p>
            <a:pPr eaLnBrk="1" hangingPunct="1"/>
            <a:r>
              <a:rPr lang="it-IT" altLang="it-IT"/>
              <a:t>Luca ci informa di avere visto un giocoliere a Milano porsi nella posizione analoga a quella del coltello, con i piedi su un asse posto fuori da una finestra e con l’altro estremo appoggiato sull’orlo della stessa. Anche i «gioccolatori» realizzano equilibri spettacolari facendo «miraculose destrezze supra li canapi» e «portando in mano una certa mazza con piombo a le teste a suo contrappeso». </a:t>
            </a:r>
          </a:p>
          <a:p>
            <a:pPr eaLnBrk="1" hangingPunct="1"/>
            <a:r>
              <a:rPr lang="it-IT" altLang="it-IT"/>
              <a:t/>
            </a:r>
            <a:br>
              <a:rPr lang="it-IT" altLang="it-IT"/>
            </a:br>
            <a:endParaRPr lang="it-IT" altLang="it-IT"/>
          </a:p>
        </p:txBody>
      </p:sp>
      <p:sp>
        <p:nvSpPr>
          <p:cNvPr id="27653" name="Text Box 5"/>
          <p:cNvSpPr txBox="1">
            <a:spLocks noChangeArrowheads="1"/>
          </p:cNvSpPr>
          <p:nvPr/>
        </p:nvSpPr>
        <p:spPr bwMode="auto">
          <a:xfrm>
            <a:off x="1763713" y="476250"/>
            <a:ext cx="5040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Gli esperimenti sull’equilibrio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 calcmode="lin" valueType="num">
                                      <p:cBhvr additive="base">
                                        <p:cTn id="13"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1908175" y="549275"/>
            <a:ext cx="6696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sp>
        <p:nvSpPr>
          <p:cNvPr id="18436" name="Text Box 4"/>
          <p:cNvSpPr txBox="1">
            <a:spLocks noChangeArrowheads="1"/>
          </p:cNvSpPr>
          <p:nvPr/>
        </p:nvSpPr>
        <p:spPr bwMode="auto">
          <a:xfrm>
            <a:off x="755650" y="2060575"/>
            <a:ext cx="7848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Ciò che colpisce nell’esposizione del Pacioli è la natura dell’approccio a questi temi che può definirsi “magico” piuttosto che scientifico. Luca non è interessato veramente allo studio delle leggi che sovrintendono i fenomeni descritti quanto all’effetto straordinario che producono presso i non addetti ai lavori. Il suo scopo è quello di promuovere le “discipline matematiche” nell’ambito culturale e dimostrare che esse sono indispensabili per la vita dell’uomo.</a:t>
            </a:r>
          </a:p>
        </p:txBody>
      </p:sp>
      <p:sp>
        <p:nvSpPr>
          <p:cNvPr id="28677" name="Text Box 5"/>
          <p:cNvSpPr txBox="1">
            <a:spLocks noChangeArrowheads="1"/>
          </p:cNvSpPr>
          <p:nvPr/>
        </p:nvSpPr>
        <p:spPr bwMode="auto">
          <a:xfrm>
            <a:off x="1763713" y="549275"/>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0000"/>
                </a:solidFill>
              </a:rPr>
              <a:t>L’approccio magico del Pacioli</a:t>
            </a:r>
          </a:p>
        </p:txBody>
      </p:sp>
      <p:sp>
        <p:nvSpPr>
          <p:cNvPr id="28689" name="Text Box 17"/>
          <p:cNvSpPr txBox="1">
            <a:spLocks noChangeArrowheads="1"/>
          </p:cNvSpPr>
          <p:nvPr/>
        </p:nvSpPr>
        <p:spPr bwMode="auto">
          <a:xfrm>
            <a:off x="755650" y="4138613"/>
            <a:ext cx="7561263"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b="1"/>
              <a:t>Originalità del Pacioli</a:t>
            </a:r>
            <a:r>
              <a:rPr lang="it-IT" altLang="it-IT"/>
              <a:t> </a:t>
            </a:r>
          </a:p>
          <a:p>
            <a:pPr>
              <a:spcBef>
                <a:spcPct val="50000"/>
              </a:spcBef>
            </a:pPr>
            <a:r>
              <a:rPr lang="it-IT" altLang="it-IT"/>
              <a:t>È soprattutto in questi exibit di carattere fisico che non hanno riscontro nelle opere precedenti. Probabilmente Pacioli raccoglie una tradizione non scritta di questa scienza dilettevole e curiosa che fra l’altro è molto significativa dello stato delle conoscenze in campo fisico e “chimico” dell’inizio del Cinquecento che meriterebbe uno studio particolare.</a:t>
            </a:r>
          </a:p>
          <a:p>
            <a:pPr>
              <a:spcBef>
                <a:spcPct val="50000"/>
              </a:spcBef>
            </a:pPr>
            <a:r>
              <a:rPr lang="it-IT" altLang="it-IT"/>
              <a:t>E’ inoltre uno spaccato vivace della scienza dilettevole del tempo e della sua diffusione nella vita delle corti, nella realtà delle scuole.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89">
                                            <p:txEl>
                                              <p:pRg st="0" end="0"/>
                                            </p:txEl>
                                          </p:spTgt>
                                        </p:tgtEl>
                                        <p:attrNameLst>
                                          <p:attrName>style.visibility</p:attrName>
                                        </p:attrNameLst>
                                      </p:cBhvr>
                                      <p:to>
                                        <p:strVal val="visible"/>
                                      </p:to>
                                    </p:set>
                                    <p:anim calcmode="lin" valueType="num">
                                      <p:cBhvr additive="base">
                                        <p:cTn id="13" dur="500" fill="hold"/>
                                        <p:tgtEl>
                                          <p:spTgt spid="2868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89">
                                            <p:txEl>
                                              <p:pRg st="1" end="1"/>
                                            </p:txEl>
                                          </p:spTgt>
                                        </p:tgtEl>
                                        <p:attrNameLst>
                                          <p:attrName>style.visibility</p:attrName>
                                        </p:attrNameLst>
                                      </p:cBhvr>
                                      <p:to>
                                        <p:strVal val="visible"/>
                                      </p:to>
                                    </p:set>
                                    <p:anim calcmode="lin" valueType="num">
                                      <p:cBhvr additive="base">
                                        <p:cTn id="19" dur="500" fill="hold"/>
                                        <p:tgtEl>
                                          <p:spTgt spid="2868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89">
                                            <p:txEl>
                                              <p:pRg st="2" end="2"/>
                                            </p:txEl>
                                          </p:spTgt>
                                        </p:tgtEl>
                                        <p:attrNameLst>
                                          <p:attrName>style.visibility</p:attrName>
                                        </p:attrNameLst>
                                      </p:cBhvr>
                                      <p:to>
                                        <p:strVal val="visible"/>
                                      </p:to>
                                    </p:set>
                                    <p:anim calcmode="lin" valueType="num">
                                      <p:cBhvr additive="base">
                                        <p:cTn id="25" dur="500" fill="hold"/>
                                        <p:tgtEl>
                                          <p:spTgt spid="2868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763713" y="476250"/>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0000"/>
                </a:solidFill>
              </a:rPr>
              <a:t>I giochi matematici</a:t>
            </a:r>
          </a:p>
        </p:txBody>
      </p:sp>
      <p:sp>
        <p:nvSpPr>
          <p:cNvPr id="19460" name="Text Box 4"/>
          <p:cNvSpPr txBox="1">
            <a:spLocks noChangeArrowheads="1"/>
          </p:cNvSpPr>
          <p:nvPr/>
        </p:nvSpPr>
        <p:spPr bwMode="auto">
          <a:xfrm>
            <a:off x="468313" y="2997200"/>
            <a:ext cx="835183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Il </a:t>
            </a:r>
            <a:r>
              <a:rPr lang="it-IT" altLang="it-IT" i="1"/>
              <a:t>De viribus </a:t>
            </a:r>
            <a:r>
              <a:rPr lang="it-IT" altLang="it-IT"/>
              <a:t>rappresenta in questo campo una delle sintesi più complete di tutto ciò che la tradizione abachistica abbia prodotto. Anche in questo campo Pacioli non ha inventato nulla, ma ha organizzato il tanto materiale che era a disposizione.</a:t>
            </a:r>
          </a:p>
          <a:p>
            <a:pPr eaLnBrk="1" hangingPunct="1"/>
            <a:endParaRPr lang="it-IT" altLang="it-IT"/>
          </a:p>
        </p:txBody>
      </p:sp>
      <p:pic>
        <p:nvPicPr>
          <p:cNvPr id="29701" name="Picture 5"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 Box 11"/>
          <p:cNvSpPr txBox="1">
            <a:spLocks noChangeArrowheads="1"/>
          </p:cNvSpPr>
          <p:nvPr/>
        </p:nvSpPr>
        <p:spPr bwMode="auto">
          <a:xfrm>
            <a:off x="539750" y="4292600"/>
            <a:ext cx="8281988"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solidFill>
                  <a:srgbClr val="FF0000"/>
                </a:solidFill>
              </a:rPr>
              <a:t>E’ invece originale la presentazione del gioco: Luca non si limita a enunciare il gioco o il testo del problema “curioso” e a darne la soluzione, la sua forma espositiva non è asciutta ed essenziale come per esempio quella di Leonardo Pisano, ma attorno al gioco  imbastisce una storia o studia tutte le sue varianti ai fini di renderne gli effetti più eclatanti e interessanti per il pubblico; in definitiva si propone come regista, affabulatore e uomo di spettacolo. I suoi giochi sono giochi di prestigio veri e propri.</a:t>
            </a:r>
          </a:p>
          <a:p>
            <a:pPr>
              <a:spcBef>
                <a:spcPct val="50000"/>
              </a:spcBef>
            </a:pPr>
            <a:endParaRPr lang="it-IT" altLang="it-IT"/>
          </a:p>
        </p:txBody>
      </p:sp>
      <p:sp>
        <p:nvSpPr>
          <p:cNvPr id="29708" name="Text Box 12"/>
          <p:cNvSpPr txBox="1">
            <a:spLocks noChangeArrowheads="1"/>
          </p:cNvSpPr>
          <p:nvPr/>
        </p:nvSpPr>
        <p:spPr bwMode="auto">
          <a:xfrm>
            <a:off x="1908175" y="1412875"/>
            <a:ext cx="691197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t>I giochi sono il campo migliore in cui la “magia” della matematica si manifesta. </a:t>
            </a:r>
          </a:p>
          <a:p>
            <a:r>
              <a:rPr lang="it-IT" altLang="it-IT"/>
              <a:t>Il gioco ha per Pacioli una grande importanza sia sociale -“ per dar dilecto alla brigata”-, sia formativa – “[i giochi] sonno de grande speculatione e fanse fra li giovani per acomodare loro ingegni”-. </a:t>
            </a:r>
          </a:p>
          <a:p>
            <a:pPr>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708"/>
                                        </p:tgtEl>
                                        <p:attrNameLst>
                                          <p:attrName>style.visibility</p:attrName>
                                        </p:attrNameLst>
                                      </p:cBhvr>
                                      <p:to>
                                        <p:strVal val="visible"/>
                                      </p:to>
                                    </p:set>
                                    <p:anim calcmode="lin" valueType="num">
                                      <p:cBhvr additive="base">
                                        <p:cTn id="7" dur="500" fill="hold"/>
                                        <p:tgtEl>
                                          <p:spTgt spid="29708"/>
                                        </p:tgtEl>
                                        <p:attrNameLst>
                                          <p:attrName>ppt_x</p:attrName>
                                        </p:attrNameLst>
                                      </p:cBhvr>
                                      <p:tavLst>
                                        <p:tav tm="0">
                                          <p:val>
                                            <p:strVal val="#ppt_x"/>
                                          </p:val>
                                        </p:tav>
                                        <p:tav tm="100000">
                                          <p:val>
                                            <p:strVal val="#ppt_x"/>
                                          </p:val>
                                        </p:tav>
                                      </p:tavLst>
                                    </p:anim>
                                    <p:anim calcmode="lin" valueType="num">
                                      <p:cBhvr additive="base">
                                        <p:cTn id="8" dur="500" fill="hold"/>
                                        <p:tgtEl>
                                          <p:spTgt spid="297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ppt_x"/>
                                          </p:val>
                                        </p:tav>
                                        <p:tav tm="100000">
                                          <p:val>
                                            <p:strVal val="#ppt_x"/>
                                          </p:val>
                                        </p:tav>
                                      </p:tavLst>
                                    </p:anim>
                                    <p:anim calcmode="lin" valueType="num">
                                      <p:cBhvr additive="base">
                                        <p:cTn id="14"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707"/>
                                        </p:tgtEl>
                                        <p:attrNameLst>
                                          <p:attrName>style.visibility</p:attrName>
                                        </p:attrNameLst>
                                      </p:cBhvr>
                                      <p:to>
                                        <p:strVal val="visible"/>
                                      </p:to>
                                    </p:set>
                                    <p:anim calcmode="lin" valueType="num">
                                      <p:cBhvr additive="base">
                                        <p:cTn id="19" dur="500" fill="hold"/>
                                        <p:tgtEl>
                                          <p:spTgt spid="29707"/>
                                        </p:tgtEl>
                                        <p:attrNameLst>
                                          <p:attrName>ppt_x</p:attrName>
                                        </p:attrNameLst>
                                      </p:cBhvr>
                                      <p:tavLst>
                                        <p:tav tm="0">
                                          <p:val>
                                            <p:strVal val="#ppt_x"/>
                                          </p:val>
                                        </p:tav>
                                        <p:tav tm="100000">
                                          <p:val>
                                            <p:strVal val="#ppt_x"/>
                                          </p:val>
                                        </p:tav>
                                      </p:tavLst>
                                    </p:anim>
                                    <p:anim calcmode="lin" valueType="num">
                                      <p:cBhvr additive="base">
                                        <p:cTn id="20"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29707" grpId="0"/>
      <p:bldP spid="2970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430213" y="2781300"/>
            <a:ext cx="87137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b="1"/>
              <a:t>gli “effecti” della matematica, siano essi conclusioni teoriche che applicazioni pratiche, sono “divini, extranaturali e sopranaturali”, suscitano quindi meraviglia, stupore e sbalordimento nelle “brigate”. Tutte le “discipline matematiche” sono fortemente magiche: agli occhi  degli “idioti” i fenomeni scientifici paiono “miraculi”. </a:t>
            </a:r>
          </a:p>
        </p:txBody>
      </p:sp>
      <p:sp>
        <p:nvSpPr>
          <p:cNvPr id="5125" name="Text Box 5"/>
          <p:cNvSpPr txBox="1">
            <a:spLocks noChangeArrowheads="1"/>
          </p:cNvSpPr>
          <p:nvPr/>
        </p:nvSpPr>
        <p:spPr bwMode="auto">
          <a:xfrm>
            <a:off x="1835150" y="333375"/>
            <a:ext cx="6913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3300"/>
                </a:solidFill>
              </a:rPr>
              <a:t>La sua concezione della matematica</a:t>
            </a:r>
          </a:p>
        </p:txBody>
      </p:sp>
      <p:pic>
        <p:nvPicPr>
          <p:cNvPr id="5126" name="Picture 6"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547813" y="1196975"/>
            <a:ext cx="66960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Nel </a:t>
            </a:r>
            <a:r>
              <a:rPr lang="it-IT" altLang="it-IT" i="1"/>
              <a:t>De viribus</a:t>
            </a:r>
            <a:r>
              <a:rPr lang="it-IT" altLang="it-IT"/>
              <a:t>, fra gli 80 “effecti” della prima parte ci sono innanzitutto i classici rompicapo come il seguente: </a:t>
            </a:r>
          </a:p>
          <a:p>
            <a:pPr eaLnBrk="1" hangingPunct="1"/>
            <a:r>
              <a:rPr lang="it-IT" altLang="it-IT">
                <a:solidFill>
                  <a:srgbClr val="FF0000"/>
                </a:solidFill>
              </a:rPr>
              <a:t>Tre belle donne e tre mariti gelosi devono passare un fiume con una barca che può portare solo due persone per volta. Ma nessun marito si fida di lasciare la propria moglie sola con un altro. Si chiede come fanno a passare il fiume. </a:t>
            </a:r>
            <a:endParaRPr lang="it-IT" altLang="it-IT"/>
          </a:p>
        </p:txBody>
      </p:sp>
      <p:sp>
        <p:nvSpPr>
          <p:cNvPr id="23556" name="Text Box 4"/>
          <p:cNvSpPr txBox="1">
            <a:spLocks noChangeArrowheads="1"/>
          </p:cNvSpPr>
          <p:nvPr/>
        </p:nvSpPr>
        <p:spPr bwMode="auto">
          <a:xfrm>
            <a:off x="323850" y="3284538"/>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Poi ci sono dei giochi di società che si configurano come veri e propri giochi di prestigio.</a:t>
            </a:r>
          </a:p>
        </p:txBody>
      </p:sp>
      <p:sp>
        <p:nvSpPr>
          <p:cNvPr id="33797" name="Text Box 5"/>
          <p:cNvSpPr txBox="1">
            <a:spLocks noChangeArrowheads="1"/>
          </p:cNvSpPr>
          <p:nvPr/>
        </p:nvSpPr>
        <p:spPr bwMode="auto">
          <a:xfrm>
            <a:off x="1835150" y="404813"/>
            <a:ext cx="6697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0000"/>
                </a:solidFill>
              </a:rPr>
              <a:t>I giochi matematici del De Viribus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3556">
                                            <p:txEl>
                                              <p:pRg st="0" end="0"/>
                                            </p:txEl>
                                          </p:spTgt>
                                        </p:tgtEl>
                                        <p:attrNameLst>
                                          <p:attrName>style.visibility</p:attrName>
                                        </p:attrNameLst>
                                      </p:cBhvr>
                                      <p:to>
                                        <p:strVal val="visible"/>
                                      </p:to>
                                    </p:set>
                                    <p:anim calcmode="lin" valueType="num">
                                      <p:cBhvr additive="base">
                                        <p:cTn id="17"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1835150" y="476250"/>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Esempi di giochi</a:t>
            </a:r>
          </a:p>
        </p:txBody>
      </p:sp>
      <p:sp>
        <p:nvSpPr>
          <p:cNvPr id="24580" name="Text Box 4"/>
          <p:cNvSpPr txBox="1">
            <a:spLocks noChangeArrowheads="1"/>
          </p:cNvSpPr>
          <p:nvPr/>
        </p:nvSpPr>
        <p:spPr bwMode="auto">
          <a:xfrm>
            <a:off x="1692275" y="1125538"/>
            <a:ext cx="698341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Tx/>
              <a:buAutoNum type="arabicParenR"/>
            </a:pPr>
            <a:r>
              <a:rPr lang="it-IT" altLang="it-IT"/>
              <a:t>Tre persone si sono divise una quantità nota di oggetti, ad esempio 10 ducati, in parti che il “mago” indovinerà facendo fare ai giocatori certe operazioni aritmetiche. </a:t>
            </a:r>
          </a:p>
          <a:p>
            <a:pPr eaLnBrk="1" hangingPunct="1">
              <a:spcBef>
                <a:spcPct val="50000"/>
              </a:spcBef>
            </a:pPr>
            <a:r>
              <a:rPr lang="it-IT" altLang="it-IT"/>
              <a:t>     Precisamente: il primo giocatore deve raddoppiare il numero degli oggetti presi, il secondo deve moltiplicarli per il numero degli oggetti iniziali e il terzo per il numero degli oggetti iniziali +1. Devono poi sommare i tre numeri così ottenuti e togliere la somma dal prodotto del numero degli oggetti iniziali per il numero degli oggetti iniziali +1. Dal risultato finale ottenuto “il mago” indovina gli oggetti presi dai tre giocatori.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 calcmode="lin" valueType="num">
                                      <p:cBhvr additive="base">
                                        <p:cTn id="7" dur="500" fill="hold"/>
                                        <p:tgtEl>
                                          <p:spTgt spid="245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80">
                                            <p:txEl>
                                              <p:pRg st="1" end="1"/>
                                            </p:txEl>
                                          </p:spTgt>
                                        </p:tgtEl>
                                        <p:attrNameLst>
                                          <p:attrName>style.visibility</p:attrName>
                                        </p:attrNameLst>
                                      </p:cBhvr>
                                      <p:to>
                                        <p:strVal val="visible"/>
                                      </p:to>
                                    </p:set>
                                    <p:anim calcmode="lin" valueType="num">
                                      <p:cBhvr additive="base">
                                        <p:cTn id="13" dur="500" fill="hold"/>
                                        <p:tgtEl>
                                          <p:spTgt spid="245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835150" y="404813"/>
            <a:ext cx="67691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a = oggetti da dividere 				Es: a=10</a:t>
            </a:r>
          </a:p>
          <a:p>
            <a:pPr eaLnBrk="1" hangingPunct="1"/>
            <a:r>
              <a:rPr lang="it-IT" altLang="it-IT"/>
              <a:t>x = oggetti presi dal 1° giocatore			      x= 2</a:t>
            </a:r>
          </a:p>
          <a:p>
            <a:pPr eaLnBrk="1" hangingPunct="1"/>
            <a:r>
              <a:rPr lang="it-IT" altLang="it-IT"/>
              <a:t>y = oggetti presi dal 2° giocatore                                         y= 3</a:t>
            </a:r>
          </a:p>
          <a:p>
            <a:pPr eaLnBrk="1" hangingPunct="1"/>
            <a:r>
              <a:rPr lang="it-IT" altLang="it-IT"/>
              <a:t>z = a-x-y = oggetti presi dal 3° giocatore                             z= 5</a:t>
            </a:r>
          </a:p>
          <a:p>
            <a:pPr eaLnBrk="1" hangingPunct="1">
              <a:spcBef>
                <a:spcPct val="50000"/>
              </a:spcBef>
            </a:pPr>
            <a:endParaRPr lang="it-IT" altLang="it-IT"/>
          </a:p>
        </p:txBody>
      </p:sp>
      <p:sp>
        <p:nvSpPr>
          <p:cNvPr id="25604" name="Text Box 4"/>
          <p:cNvSpPr txBox="1">
            <a:spLocks noChangeArrowheads="1"/>
          </p:cNvSpPr>
          <p:nvPr/>
        </p:nvSpPr>
        <p:spPr bwMode="auto">
          <a:xfrm>
            <a:off x="395288" y="2133600"/>
            <a:ext cx="8424862"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Procedura:</a:t>
            </a:r>
          </a:p>
          <a:p>
            <a:pPr eaLnBrk="1" hangingPunct="1">
              <a:spcBef>
                <a:spcPct val="50000"/>
              </a:spcBef>
            </a:pPr>
            <a:r>
              <a:rPr lang="it-IT" altLang="it-IT"/>
              <a:t>→2x 					2·2 = 4</a:t>
            </a:r>
          </a:p>
          <a:p>
            <a:pPr eaLnBrk="1" hangingPunct="1">
              <a:spcBef>
                <a:spcPct val="50000"/>
              </a:spcBef>
            </a:pPr>
            <a:r>
              <a:rPr lang="it-IT" altLang="it-IT"/>
              <a:t>→ay               				10·3 = 30</a:t>
            </a:r>
          </a:p>
          <a:p>
            <a:pPr eaLnBrk="1" hangingPunct="1">
              <a:spcBef>
                <a:spcPct val="50000"/>
              </a:spcBef>
            </a:pPr>
            <a:r>
              <a:rPr lang="it-IT" altLang="it-IT"/>
              <a:t>→(a+1)z					11·5 = 55</a:t>
            </a:r>
          </a:p>
          <a:p>
            <a:pPr eaLnBrk="1" hangingPunct="1">
              <a:spcBef>
                <a:spcPct val="50000"/>
              </a:spcBef>
            </a:pPr>
            <a:r>
              <a:rPr lang="it-IT" altLang="it-IT"/>
              <a:t>→2x+ay+(a+1)z				4+30+55 = 89</a:t>
            </a:r>
          </a:p>
          <a:p>
            <a:pPr eaLnBrk="1" hangingPunct="1">
              <a:spcBef>
                <a:spcPct val="50000"/>
              </a:spcBef>
            </a:pPr>
            <a:r>
              <a:rPr lang="it-IT" altLang="it-IT"/>
              <a:t>→a(a+1)-[2x+ay+(a+1)z]=x(a-1)+y  		110-89 =21</a:t>
            </a:r>
          </a:p>
          <a:p>
            <a:pPr eaLnBrk="1" hangingPunct="1">
              <a:spcBef>
                <a:spcPct val="50000"/>
              </a:spcBef>
            </a:pPr>
            <a:r>
              <a:rPr lang="it-IT" altLang="it-IT"/>
              <a:t>→[x(a-1)+y]</a:t>
            </a:r>
            <a:r>
              <a:rPr lang="it-IT" altLang="it-IT">
                <a:sym typeface="Wingdings" pitchFamily="2" charset="2"/>
              </a:rPr>
              <a:t>:(a-1) 				21:9;  quoziente 2  e resto 3</a:t>
            </a:r>
          </a:p>
          <a:p>
            <a:pPr eaLnBrk="1" hangingPunct="1">
              <a:spcBef>
                <a:spcPct val="50000"/>
              </a:spcBef>
            </a:pPr>
            <a:r>
              <a:rPr lang="it-IT" altLang="it-IT">
                <a:sym typeface="Wingdings" pitchFamily="2" charset="2"/>
              </a:rPr>
              <a:t>→quoziente x (oggetti del 1° giocatore) </a:t>
            </a:r>
          </a:p>
          <a:p>
            <a:pPr eaLnBrk="1" hangingPunct="1">
              <a:spcBef>
                <a:spcPct val="50000"/>
              </a:spcBef>
            </a:pPr>
            <a:r>
              <a:rPr lang="it-IT" altLang="it-IT">
                <a:sym typeface="Wingdings" pitchFamily="2" charset="2"/>
              </a:rPr>
              <a:t>    e resto y (oggetti del 2° giocatore)</a:t>
            </a:r>
          </a:p>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604">
                                            <p:txEl>
                                              <p:pRg st="0" end="0"/>
                                            </p:txEl>
                                          </p:spTgt>
                                        </p:tgtEl>
                                        <p:attrNameLst>
                                          <p:attrName>style.visibility</p:attrName>
                                        </p:attrNameLst>
                                      </p:cBhvr>
                                      <p:to>
                                        <p:strVal val="visible"/>
                                      </p:to>
                                    </p:set>
                                    <p:anim calcmode="lin" valueType="num">
                                      <p:cBhvr additive="base">
                                        <p:cTn id="13"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604">
                                            <p:txEl>
                                              <p:pRg st="1" end="1"/>
                                            </p:txEl>
                                          </p:spTgt>
                                        </p:tgtEl>
                                        <p:attrNameLst>
                                          <p:attrName>style.visibility</p:attrName>
                                        </p:attrNameLst>
                                      </p:cBhvr>
                                      <p:to>
                                        <p:strVal val="visible"/>
                                      </p:to>
                                    </p:set>
                                    <p:anim calcmode="lin" valueType="num">
                                      <p:cBhvr additive="base">
                                        <p:cTn id="19"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604">
                                            <p:txEl>
                                              <p:pRg st="2" end="2"/>
                                            </p:txEl>
                                          </p:spTgt>
                                        </p:tgtEl>
                                        <p:attrNameLst>
                                          <p:attrName>style.visibility</p:attrName>
                                        </p:attrNameLst>
                                      </p:cBhvr>
                                      <p:to>
                                        <p:strVal val="visible"/>
                                      </p:to>
                                    </p:set>
                                    <p:anim calcmode="lin" valueType="num">
                                      <p:cBhvr additive="base">
                                        <p:cTn id="25"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604">
                                            <p:txEl>
                                              <p:pRg st="3" end="3"/>
                                            </p:txEl>
                                          </p:spTgt>
                                        </p:tgtEl>
                                        <p:attrNameLst>
                                          <p:attrName>style.visibility</p:attrName>
                                        </p:attrNameLst>
                                      </p:cBhvr>
                                      <p:to>
                                        <p:strVal val="visible"/>
                                      </p:to>
                                    </p:set>
                                    <p:anim calcmode="lin" valueType="num">
                                      <p:cBhvr additive="base">
                                        <p:cTn id="31"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5604">
                                            <p:txEl>
                                              <p:pRg st="4" end="4"/>
                                            </p:txEl>
                                          </p:spTgt>
                                        </p:tgtEl>
                                        <p:attrNameLst>
                                          <p:attrName>style.visibility</p:attrName>
                                        </p:attrNameLst>
                                      </p:cBhvr>
                                      <p:to>
                                        <p:strVal val="visible"/>
                                      </p:to>
                                    </p:set>
                                    <p:anim calcmode="lin" valueType="num">
                                      <p:cBhvr additive="base">
                                        <p:cTn id="37" dur="5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604">
                                            <p:txEl>
                                              <p:pRg st="5" end="5"/>
                                            </p:txEl>
                                          </p:spTgt>
                                        </p:tgtEl>
                                        <p:attrNameLst>
                                          <p:attrName>style.visibility</p:attrName>
                                        </p:attrNameLst>
                                      </p:cBhvr>
                                      <p:to>
                                        <p:strVal val="visible"/>
                                      </p:to>
                                    </p:set>
                                    <p:anim calcmode="lin" valueType="num">
                                      <p:cBhvr additive="base">
                                        <p:cTn id="43" dur="500" fill="hold"/>
                                        <p:tgtEl>
                                          <p:spTgt spid="2560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5604">
                                            <p:txEl>
                                              <p:pRg st="6" end="6"/>
                                            </p:txEl>
                                          </p:spTgt>
                                        </p:tgtEl>
                                        <p:attrNameLst>
                                          <p:attrName>style.visibility</p:attrName>
                                        </p:attrNameLst>
                                      </p:cBhvr>
                                      <p:to>
                                        <p:strVal val="visible"/>
                                      </p:to>
                                    </p:set>
                                    <p:anim calcmode="lin" valueType="num">
                                      <p:cBhvr additive="base">
                                        <p:cTn id="49" dur="500" fill="hold"/>
                                        <p:tgtEl>
                                          <p:spTgt spid="2560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5604">
                                            <p:txEl>
                                              <p:pRg st="7" end="7"/>
                                            </p:txEl>
                                          </p:spTgt>
                                        </p:tgtEl>
                                        <p:attrNameLst>
                                          <p:attrName>style.visibility</p:attrName>
                                        </p:attrNameLst>
                                      </p:cBhvr>
                                      <p:to>
                                        <p:strVal val="visible"/>
                                      </p:to>
                                    </p:set>
                                    <p:anim calcmode="lin" valueType="num">
                                      <p:cBhvr additive="base">
                                        <p:cTn id="55" dur="500" fill="hold"/>
                                        <p:tgtEl>
                                          <p:spTgt spid="2560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4">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5604">
                                            <p:txEl>
                                              <p:pRg st="8" end="8"/>
                                            </p:txEl>
                                          </p:spTgt>
                                        </p:tgtEl>
                                        <p:attrNameLst>
                                          <p:attrName>style.visibility</p:attrName>
                                        </p:attrNameLst>
                                      </p:cBhvr>
                                      <p:to>
                                        <p:strVal val="visible"/>
                                      </p:to>
                                    </p:set>
                                    <p:anim calcmode="lin" valueType="num">
                                      <p:cBhvr additive="base">
                                        <p:cTn id="59" dur="500" fill="hold"/>
                                        <p:tgtEl>
                                          <p:spTgt spid="25604">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560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468313" y="2060575"/>
            <a:ext cx="82804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Pacioli non si limita alla spiegazione matematica del gioco e alla relativa esemplificazione numerica, ma si preoccupa della sua realizzazione pratica che tenga conto degli effetti spettacolari e delle possibili difficoltà di calcolo dei giocatori derivanti dalla loro scarsa preparazione in aritmetica: </a:t>
            </a:r>
          </a:p>
          <a:p>
            <a:pPr eaLnBrk="1" hangingPunct="1"/>
            <a:r>
              <a:rPr lang="it-IT" altLang="it-IT"/>
              <a:t>“ </a:t>
            </a:r>
            <a:r>
              <a:rPr lang="it-IT" altLang="it-IT">
                <a:solidFill>
                  <a:srgbClr val="FF0000"/>
                </a:solidFill>
              </a:rPr>
              <a:t>(…) Questo medesimo potrai fare con quartaroli, fave o altre monette: sirà più facile a lo idiota et de numeri ignaro (…) et a tutti sia chiaro, maxime alle donne che così tutte non sanno moltiplicare (…)”.</a:t>
            </a:r>
            <a:r>
              <a:rPr lang="it-IT" altLang="it-IT"/>
              <a:t> </a:t>
            </a:r>
          </a:p>
          <a:p>
            <a:pPr eaLnBrk="1" hangingPunct="1"/>
            <a:r>
              <a:rPr lang="it-IT" altLang="it-IT"/>
              <a:t>Pacioli consiglia di porre sul tavolo 10 monete e invitare i giocatori a dividersele senza che il “mago” veda. Poi vengono disposte sul tavolo 110 monete cioè  a(a+1)=10·11 e il “mago” inviterà i giocatori a prenderne, non visti, il primo il doppio di quelle che ha, il secondo 10 volte, il terzo 11 volte. Le monete che resteranno in tavola saranno 21 cioè il risultato finale delle operazioni prima viste. A questo punto si prosegue come visto precedentemente.</a:t>
            </a:r>
          </a:p>
          <a:p>
            <a:pPr eaLnBrk="1" hangingPunct="1"/>
            <a:r>
              <a:rPr lang="it-IT" altLang="it-IT"/>
              <a:t/>
            </a:r>
            <a:br>
              <a:rPr lang="it-IT" altLang="it-IT"/>
            </a:b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additive="base">
                                        <p:cTn id="17"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763713" y="404813"/>
            <a:ext cx="691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Altro gioco reso scenografico da Pacioli</a:t>
            </a:r>
          </a:p>
        </p:txBody>
      </p:sp>
      <p:sp>
        <p:nvSpPr>
          <p:cNvPr id="27652" name="Text Box 4"/>
          <p:cNvSpPr txBox="1">
            <a:spLocks noChangeArrowheads="1"/>
          </p:cNvSpPr>
          <p:nvPr/>
        </p:nvSpPr>
        <p:spPr bwMode="auto">
          <a:xfrm>
            <a:off x="468313" y="1989138"/>
            <a:ext cx="82804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Il “mago” invita una persona del pubblico a pensare un numero (intero o frazionario) e a moltiplicarlo per dei numeri che egli stesso suggerisce, la invita poi a dividere il prodotto così ottenuto per il numero pensato, il “mago” indovina il risultato finale. </a:t>
            </a:r>
          </a:p>
          <a:p>
            <a:pPr eaLnBrk="1" hangingPunct="1">
              <a:spcBef>
                <a:spcPct val="50000"/>
              </a:spcBef>
            </a:pPr>
            <a:r>
              <a:rPr lang="it-IT" altLang="it-IT"/>
              <a:t>Ad esempio la persona pensa il numero 6 ed è invitata a moltiplicarlo successivamente per 2, 3, 4 ,5. Otterrà 720, dividendo 720 per 6 otterrà 120 che il “mago” indovina. Ovviamente qui la magia non c’entra nulla in quanto, indipendentemente dal numero pensato dal giocatore, il risultato finale sarà esattamente il prodotto dei numeri che il “mago” ha suggerito,  nel nostro caso 2·3·4·5 = 120. Su questo impianto matematico si inserisce la proposta scenografica seguente:</a:t>
            </a:r>
          </a:p>
          <a:p>
            <a:pPr eaLnBrk="1" hangingPunct="1">
              <a:spcBef>
                <a:spcPct val="50000"/>
              </a:spcBef>
            </a:pPr>
            <a:r>
              <a:rPr lang="it-IT" altLang="it-IT">
                <a:solidFill>
                  <a:srgbClr val="FF3300"/>
                </a:solidFill>
              </a:rPr>
              <a:t>Un aiutante del “mago” (“maxime fanciulino”) si rinchiude in una stanza dove può consultare una tabella dove sono riportati una serie di prodotti di numeri suggeriti dal “mago”. In tal caso, fra la meraviglia di tutti, il ragazzo potrebbe indovinare il risultato delle operazioni mentali compiute dal giocatore senza essere neppure presente fisicamente alla scena.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2">
                                            <p:txEl>
                                              <p:pRg st="1" end="1"/>
                                            </p:txEl>
                                          </p:spTgt>
                                        </p:tgtEl>
                                        <p:attrNameLst>
                                          <p:attrName>style.visibility</p:attrName>
                                        </p:attrNameLst>
                                      </p:cBhvr>
                                      <p:to>
                                        <p:strVal val="visible"/>
                                      </p:to>
                                    </p:set>
                                    <p:anim calcmode="lin" valueType="num">
                                      <p:cBhvr additive="base">
                                        <p:cTn id="13" dur="500" fill="hold"/>
                                        <p:tgtEl>
                                          <p:spTgt spid="276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2">
                                            <p:txEl>
                                              <p:pRg st="2" end="2"/>
                                            </p:txEl>
                                          </p:spTgt>
                                        </p:tgtEl>
                                        <p:attrNameLst>
                                          <p:attrName>style.visibility</p:attrName>
                                        </p:attrNameLst>
                                      </p:cBhvr>
                                      <p:to>
                                        <p:strVal val="visible"/>
                                      </p:to>
                                    </p:set>
                                    <p:anim calcmode="lin" valueType="num">
                                      <p:cBhvr additive="base">
                                        <p:cTn id="19" dur="5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835150" y="476250"/>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3° gioco</a:t>
            </a:r>
          </a:p>
        </p:txBody>
      </p:sp>
      <p:sp>
        <p:nvSpPr>
          <p:cNvPr id="28676" name="Text Box 4"/>
          <p:cNvSpPr txBox="1">
            <a:spLocks noChangeArrowheads="1"/>
          </p:cNvSpPr>
          <p:nvPr/>
        </p:nvSpPr>
        <p:spPr bwMode="auto">
          <a:xfrm>
            <a:off x="395288" y="2060575"/>
            <a:ext cx="8497887"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 Si mettono le persone in ordine e si assegna loro un numero 1, 2, 3 ecc.. (qualunque). </a:t>
            </a:r>
          </a:p>
          <a:p>
            <a:pPr eaLnBrk="1" hangingPunct="1"/>
            <a:endParaRPr lang="it-IT" altLang="it-IT"/>
          </a:p>
          <a:p>
            <a:pPr eaLnBrk="1" hangingPunct="1">
              <a:buFontTx/>
              <a:buChar char="•"/>
            </a:pPr>
            <a:r>
              <a:rPr lang="it-IT" altLang="it-IT"/>
              <a:t> Si numerano le dita delle due mani assegnando 1 al mignolo della mano sinistra, 2 all’anulare ecc. 6 al mignolo della mano destra e .. 10 al pollice della mano destra. In questo modo con un numero si individua insieme la mano e il dito. </a:t>
            </a:r>
          </a:p>
          <a:p>
            <a:pPr eaLnBrk="1" hangingPunct="1">
              <a:buFontTx/>
              <a:buChar char="•"/>
            </a:pPr>
            <a:endParaRPr lang="it-IT" altLang="it-IT"/>
          </a:p>
          <a:p>
            <a:pPr eaLnBrk="1" hangingPunct="1">
              <a:buFontTx/>
              <a:buChar char="•"/>
            </a:pPr>
            <a:r>
              <a:rPr lang="it-IT" altLang="it-IT"/>
              <a:t> Poi si assegna 1 alla prima falange del dito (cominciando dal basso, 2 alla seconda e 3 alla terza) </a:t>
            </a:r>
          </a:p>
          <a:p>
            <a:pPr eaLnBrk="1" hangingPunct="1">
              <a:buFontTx/>
              <a:buChar char="•"/>
            </a:pPr>
            <a:endParaRPr lang="it-IT" altLang="it-IT"/>
          </a:p>
          <a:p>
            <a:pPr eaLnBrk="1" hangingPunct="1"/>
            <a:r>
              <a:rPr lang="it-IT" altLang="it-IT"/>
              <a:t>Il gioco procede in questo modo. Si dice:</a:t>
            </a:r>
          </a:p>
          <a:p>
            <a:pPr eaLnBrk="1" hangingPunct="1"/>
            <a:r>
              <a:rPr lang="it-IT" altLang="it-IT"/>
              <a:t>Chi ha l’anello moltiplichi il suo numero per 2, poi sommi 5, poi moltiplichi per 5, aggiunga il numero del dito in cui ha l’anello, sommi 10, moltiplichi per 10, sommi il numero della falange del dito in cui ha l’anello. Dichiari il numero uscito. </a:t>
            </a:r>
          </a:p>
          <a:p>
            <a:pPr eaLnBrk="1" hangingPunct="1"/>
            <a:r>
              <a:rPr lang="it-IT" altLang="it-IT"/>
              <a:t>Il mago indovina chi ha l’anello, in che mano, in che dito e in che falange del dito.</a:t>
            </a:r>
          </a:p>
        </p:txBody>
      </p:sp>
      <p:sp>
        <p:nvSpPr>
          <p:cNvPr id="38923" name="Text Box 11"/>
          <p:cNvSpPr txBox="1">
            <a:spLocks noChangeArrowheads="1"/>
          </p:cNvSpPr>
          <p:nvPr/>
        </p:nvSpPr>
        <p:spPr bwMode="auto">
          <a:xfrm>
            <a:off x="1763713" y="1125538"/>
            <a:ext cx="71294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t>Il gioco consiste nell’indovinare fra più persone chi ha un anello, in che mano e in quale dito e in quale falange del dito.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xEl>
                                              <p:pRg st="2" end="2"/>
                                            </p:txEl>
                                          </p:spTgt>
                                        </p:tgtEl>
                                        <p:attrNameLst>
                                          <p:attrName>style.visibility</p:attrName>
                                        </p:attrNameLst>
                                      </p:cBhvr>
                                      <p:to>
                                        <p:strVal val="visible"/>
                                      </p:to>
                                    </p:set>
                                    <p:anim calcmode="lin" valueType="num">
                                      <p:cBhvr additive="base">
                                        <p:cTn id="13" dur="5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anim calcmode="lin" valueType="num">
                                      <p:cBhvr additive="base">
                                        <p:cTn id="19" dur="5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6">
                                            <p:txEl>
                                              <p:pRg st="6" end="6"/>
                                            </p:txEl>
                                          </p:spTgt>
                                        </p:tgtEl>
                                        <p:attrNameLst>
                                          <p:attrName>style.visibility</p:attrName>
                                        </p:attrNameLst>
                                      </p:cBhvr>
                                      <p:to>
                                        <p:strVal val="visible"/>
                                      </p:to>
                                    </p:set>
                                    <p:anim calcmode="lin" valueType="num">
                                      <p:cBhvr additive="base">
                                        <p:cTn id="25" dur="500" fill="hold"/>
                                        <p:tgtEl>
                                          <p:spTgt spid="2867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6">
                                            <p:txEl>
                                              <p:pRg st="7" end="7"/>
                                            </p:txEl>
                                          </p:spTgt>
                                        </p:tgtEl>
                                        <p:attrNameLst>
                                          <p:attrName>style.visibility</p:attrName>
                                        </p:attrNameLst>
                                      </p:cBhvr>
                                      <p:to>
                                        <p:strVal val="visible"/>
                                      </p:to>
                                    </p:set>
                                    <p:anim calcmode="lin" valueType="num">
                                      <p:cBhvr additive="base">
                                        <p:cTn id="31" dur="500" fill="hold"/>
                                        <p:tgtEl>
                                          <p:spTgt spid="2867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676">
                                            <p:txEl>
                                              <p:pRg st="8" end="8"/>
                                            </p:txEl>
                                          </p:spTgt>
                                        </p:tgtEl>
                                        <p:attrNameLst>
                                          <p:attrName>style.visibility</p:attrName>
                                        </p:attrNameLst>
                                      </p:cBhvr>
                                      <p:to>
                                        <p:strVal val="visible"/>
                                      </p:to>
                                    </p:set>
                                    <p:anim calcmode="lin" valueType="num">
                                      <p:cBhvr additive="base">
                                        <p:cTn id="35" dur="500" fill="hold"/>
                                        <p:tgtEl>
                                          <p:spTgt spid="28676">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867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835150" y="404813"/>
            <a:ext cx="5545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3° gioco</a:t>
            </a:r>
          </a:p>
        </p:txBody>
      </p:sp>
      <p:sp>
        <p:nvSpPr>
          <p:cNvPr id="29700" name="Text Box 4"/>
          <p:cNvSpPr txBox="1">
            <a:spLocks noChangeArrowheads="1"/>
          </p:cNvSpPr>
          <p:nvPr/>
        </p:nvSpPr>
        <p:spPr bwMode="auto">
          <a:xfrm>
            <a:off x="395288" y="2205038"/>
            <a:ext cx="8424862"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n= numero della persona che ha l’anello</a:t>
            </a:r>
          </a:p>
          <a:p>
            <a:pPr eaLnBrk="1" hangingPunct="1">
              <a:spcBef>
                <a:spcPct val="50000"/>
              </a:spcBef>
            </a:pPr>
            <a:r>
              <a:rPr lang="it-IT" altLang="it-IT"/>
              <a:t>m= numero del dito</a:t>
            </a:r>
          </a:p>
          <a:p>
            <a:pPr eaLnBrk="1" hangingPunct="1">
              <a:spcBef>
                <a:spcPct val="50000"/>
              </a:spcBef>
            </a:pPr>
            <a:r>
              <a:rPr lang="it-IT" altLang="it-IT"/>
              <a:t>r = numero della falange</a:t>
            </a:r>
          </a:p>
          <a:p>
            <a:pPr eaLnBrk="1" hangingPunct="1">
              <a:spcBef>
                <a:spcPct val="50000"/>
              </a:spcBef>
            </a:pPr>
            <a:r>
              <a:rPr lang="it-IT" altLang="it-IT"/>
              <a:t>n</a:t>
            </a:r>
            <a:r>
              <a:rPr lang="it-IT" altLang="it-IT" sz="1200" i="1"/>
              <a:t>x</a:t>
            </a:r>
            <a:r>
              <a:rPr lang="it-IT" altLang="it-IT"/>
              <a:t>2</a:t>
            </a:r>
          </a:p>
          <a:p>
            <a:pPr eaLnBrk="1" hangingPunct="1">
              <a:spcBef>
                <a:spcPct val="50000"/>
              </a:spcBef>
            </a:pPr>
            <a:r>
              <a:rPr lang="it-IT" altLang="it-IT"/>
              <a:t>+5</a:t>
            </a:r>
          </a:p>
          <a:p>
            <a:pPr eaLnBrk="1" hangingPunct="1">
              <a:spcBef>
                <a:spcPct val="50000"/>
              </a:spcBef>
            </a:pPr>
            <a:r>
              <a:rPr lang="it-IT" altLang="it-IT" sz="1200"/>
              <a:t>x</a:t>
            </a:r>
            <a:r>
              <a:rPr lang="it-IT" altLang="it-IT"/>
              <a:t>5</a:t>
            </a:r>
          </a:p>
          <a:p>
            <a:pPr eaLnBrk="1" hangingPunct="1">
              <a:spcBef>
                <a:spcPct val="50000"/>
              </a:spcBef>
            </a:pPr>
            <a:r>
              <a:rPr lang="it-IT" altLang="it-IT"/>
              <a:t>+m</a:t>
            </a:r>
          </a:p>
          <a:p>
            <a:pPr eaLnBrk="1" hangingPunct="1">
              <a:spcBef>
                <a:spcPct val="50000"/>
              </a:spcBef>
            </a:pPr>
            <a:r>
              <a:rPr lang="it-IT" altLang="it-IT"/>
              <a:t>+10</a:t>
            </a:r>
          </a:p>
          <a:p>
            <a:pPr eaLnBrk="1" hangingPunct="1">
              <a:spcBef>
                <a:spcPct val="50000"/>
              </a:spcBef>
            </a:pPr>
            <a:r>
              <a:rPr lang="it-IT" altLang="it-IT" sz="1200"/>
              <a:t>x</a:t>
            </a:r>
            <a:r>
              <a:rPr lang="it-IT" altLang="it-IT"/>
              <a:t>10</a:t>
            </a:r>
          </a:p>
          <a:p>
            <a:pPr eaLnBrk="1" hangingPunct="1">
              <a:spcBef>
                <a:spcPct val="50000"/>
              </a:spcBef>
            </a:pPr>
            <a:r>
              <a:rPr lang="it-IT" altLang="it-IT"/>
              <a:t>+r</a:t>
            </a:r>
          </a:p>
          <a:p>
            <a:pPr eaLnBrk="1" hangingPunct="1">
              <a:spcBef>
                <a:spcPct val="50000"/>
              </a:spcBef>
            </a:pPr>
            <a:endParaRPr lang="it-IT" altLang="it-IT"/>
          </a:p>
          <a:p>
            <a:pPr eaLnBrk="1" hangingPunct="1">
              <a:spcBef>
                <a:spcPct val="50000"/>
              </a:spcBef>
            </a:pPr>
            <a:endParaRPr lang="it-IT" altLang="it-IT"/>
          </a:p>
          <a:p>
            <a:pPr eaLnBrk="1" hangingPunct="1">
              <a:spcBef>
                <a:spcPct val="50000"/>
              </a:spcBef>
            </a:pPr>
            <a:endParaRPr lang="it-IT" altLang="it-IT"/>
          </a:p>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 calcmode="lin" valueType="num">
                                      <p:cBhvr additive="base">
                                        <p:cTn id="7" dur="5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anim calcmode="lin" valueType="num">
                                      <p:cBhvr additive="base">
                                        <p:cTn id="11" dur="5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70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 calcmode="lin" valueType="num">
                                      <p:cBhvr additive="base">
                                        <p:cTn id="15" dur="5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7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9700">
                                            <p:txEl>
                                              <p:pRg st="3" end="3"/>
                                            </p:txEl>
                                          </p:spTgt>
                                        </p:tgtEl>
                                        <p:attrNameLst>
                                          <p:attrName>style.visibility</p:attrName>
                                        </p:attrNameLst>
                                      </p:cBhvr>
                                      <p:to>
                                        <p:strVal val="visible"/>
                                      </p:to>
                                    </p:set>
                                    <p:anim calcmode="lin" valueType="num">
                                      <p:cBhvr additive="base">
                                        <p:cTn id="21" dur="500" fill="hold"/>
                                        <p:tgtEl>
                                          <p:spTgt spid="2970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970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700">
                                            <p:txEl>
                                              <p:pRg st="4" end="4"/>
                                            </p:txEl>
                                          </p:spTgt>
                                        </p:tgtEl>
                                        <p:attrNameLst>
                                          <p:attrName>style.visibility</p:attrName>
                                        </p:attrNameLst>
                                      </p:cBhvr>
                                      <p:to>
                                        <p:strVal val="visible"/>
                                      </p:to>
                                    </p:set>
                                    <p:anim calcmode="lin" valueType="num">
                                      <p:cBhvr additive="base">
                                        <p:cTn id="25" dur="5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700">
                                            <p:txEl>
                                              <p:pRg st="5" end="5"/>
                                            </p:txEl>
                                          </p:spTgt>
                                        </p:tgtEl>
                                        <p:attrNameLst>
                                          <p:attrName>style.visibility</p:attrName>
                                        </p:attrNameLst>
                                      </p:cBhvr>
                                      <p:to>
                                        <p:strVal val="visible"/>
                                      </p:to>
                                    </p:set>
                                    <p:anim calcmode="lin" valueType="num">
                                      <p:cBhvr additive="base">
                                        <p:cTn id="29" dur="5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70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700">
                                            <p:txEl>
                                              <p:pRg st="6" end="6"/>
                                            </p:txEl>
                                          </p:spTgt>
                                        </p:tgtEl>
                                        <p:attrNameLst>
                                          <p:attrName>style.visibility</p:attrName>
                                        </p:attrNameLst>
                                      </p:cBhvr>
                                      <p:to>
                                        <p:strVal val="visible"/>
                                      </p:to>
                                    </p:set>
                                    <p:anim calcmode="lin" valueType="num">
                                      <p:cBhvr additive="base">
                                        <p:cTn id="33" dur="500" fill="hold"/>
                                        <p:tgtEl>
                                          <p:spTgt spid="2970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700">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700">
                                            <p:txEl>
                                              <p:pRg st="7" end="7"/>
                                            </p:txEl>
                                          </p:spTgt>
                                        </p:tgtEl>
                                        <p:attrNameLst>
                                          <p:attrName>style.visibility</p:attrName>
                                        </p:attrNameLst>
                                      </p:cBhvr>
                                      <p:to>
                                        <p:strVal val="visible"/>
                                      </p:to>
                                    </p:set>
                                    <p:anim calcmode="lin" valueType="num">
                                      <p:cBhvr additive="base">
                                        <p:cTn id="37" dur="500" fill="hold"/>
                                        <p:tgtEl>
                                          <p:spTgt spid="2970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700">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700">
                                            <p:txEl>
                                              <p:pRg st="8" end="8"/>
                                            </p:txEl>
                                          </p:spTgt>
                                        </p:tgtEl>
                                        <p:attrNameLst>
                                          <p:attrName>style.visibility</p:attrName>
                                        </p:attrNameLst>
                                      </p:cBhvr>
                                      <p:to>
                                        <p:strVal val="visible"/>
                                      </p:to>
                                    </p:set>
                                    <p:anim calcmode="lin" valueType="num">
                                      <p:cBhvr additive="base">
                                        <p:cTn id="41" dur="500" fill="hold"/>
                                        <p:tgtEl>
                                          <p:spTgt spid="29700">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700">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9700">
                                            <p:txEl>
                                              <p:pRg st="9" end="9"/>
                                            </p:txEl>
                                          </p:spTgt>
                                        </p:tgtEl>
                                        <p:attrNameLst>
                                          <p:attrName>style.visibility</p:attrName>
                                        </p:attrNameLst>
                                      </p:cBhvr>
                                      <p:to>
                                        <p:strVal val="visible"/>
                                      </p:to>
                                    </p:set>
                                    <p:anim calcmode="lin" valueType="num">
                                      <p:cBhvr additive="base">
                                        <p:cTn id="45" dur="500" fill="hold"/>
                                        <p:tgtEl>
                                          <p:spTgt spid="29700">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970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1692275" y="476250"/>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Soluzione del gioco dell’anello</a:t>
            </a:r>
          </a:p>
        </p:txBody>
      </p:sp>
      <p:sp>
        <p:nvSpPr>
          <p:cNvPr id="30724" name="Text Box 4"/>
          <p:cNvSpPr txBox="1">
            <a:spLocks noChangeArrowheads="1"/>
          </p:cNvSpPr>
          <p:nvPr/>
        </p:nvSpPr>
        <p:spPr bwMode="auto">
          <a:xfrm>
            <a:off x="323850" y="1989138"/>
            <a:ext cx="85693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Sia </a:t>
            </a:r>
            <a:r>
              <a:rPr lang="it-IT" altLang="it-IT" i="1"/>
              <a:t>n</a:t>
            </a:r>
            <a:r>
              <a:rPr lang="it-IT" altLang="it-IT"/>
              <a:t> il numero di chi possiede l’anello, </a:t>
            </a:r>
            <a:r>
              <a:rPr lang="it-IT" altLang="it-IT" i="1"/>
              <a:t>m</a:t>
            </a:r>
            <a:r>
              <a:rPr lang="it-IT" altLang="it-IT"/>
              <a:t> il numero del dito e </a:t>
            </a:r>
            <a:r>
              <a:rPr lang="it-IT" altLang="it-IT" i="1"/>
              <a:t>r</a:t>
            </a:r>
            <a:r>
              <a:rPr lang="it-IT" altLang="it-IT"/>
              <a:t> il numero della falange.</a:t>
            </a:r>
          </a:p>
          <a:p>
            <a:pPr eaLnBrk="1" hangingPunct="1"/>
            <a:r>
              <a:rPr lang="it-IT" altLang="it-IT" i="1"/>
              <a:t>n → (x2) = 2n → (+5)= (2n+5) → (x5) = 10n+25→ (+m)= 10n+25+m→ (+10)= 10n+35+m → (x10)= 100n+350+10m→ (+r)= 100n+10m+r+350. </a:t>
            </a:r>
          </a:p>
          <a:p>
            <a:pPr eaLnBrk="1" hangingPunct="1"/>
            <a:r>
              <a:rPr lang="it-IT" altLang="it-IT"/>
              <a:t>Si toglie</a:t>
            </a:r>
            <a:r>
              <a:rPr lang="it-IT" altLang="it-IT" i="1"/>
              <a:t> 350 </a:t>
            </a:r>
            <a:r>
              <a:rPr lang="it-IT" altLang="it-IT"/>
              <a:t>rimane </a:t>
            </a:r>
            <a:r>
              <a:rPr lang="it-IT" altLang="it-IT" i="1"/>
              <a:t>100n+10m+r </a:t>
            </a:r>
            <a:r>
              <a:rPr lang="it-IT" altLang="it-IT"/>
              <a:t>per cui</a:t>
            </a:r>
            <a:r>
              <a:rPr lang="it-IT" altLang="it-IT" i="1"/>
              <a:t> n </a:t>
            </a:r>
            <a:r>
              <a:rPr lang="it-IT" altLang="it-IT"/>
              <a:t>è il numero delle centinaia</a:t>
            </a:r>
            <a:r>
              <a:rPr lang="it-IT" altLang="it-IT" i="1"/>
              <a:t>, m </a:t>
            </a:r>
            <a:r>
              <a:rPr lang="it-IT" altLang="it-IT"/>
              <a:t>quello delle decine</a:t>
            </a:r>
            <a:r>
              <a:rPr lang="it-IT" altLang="it-IT" i="1"/>
              <a:t> e r </a:t>
            </a:r>
            <a:r>
              <a:rPr lang="it-IT" altLang="it-IT"/>
              <a:t>quello delle unità.</a:t>
            </a:r>
          </a:p>
          <a:p>
            <a:pPr eaLnBrk="1" hangingPunct="1"/>
            <a:r>
              <a:rPr lang="it-IT" altLang="it-IT"/>
              <a:t>Esempio sia</a:t>
            </a:r>
            <a:r>
              <a:rPr lang="it-IT" altLang="it-IT" i="1"/>
              <a:t> n=10, m=6, r=3</a:t>
            </a:r>
          </a:p>
          <a:p>
            <a:pPr eaLnBrk="1" hangingPunct="1"/>
            <a:r>
              <a:rPr lang="it-IT" altLang="it-IT" i="1"/>
              <a:t>10x2 =20;  20+5=25; 25x5=125; 125+6=131; 131+10=141; 141x10=1410; 1410+3=1413, 1413-350= 1063  n=10 </a:t>
            </a:r>
            <a:r>
              <a:rPr lang="it-IT" altLang="it-IT"/>
              <a:t>numero delle centinaia</a:t>
            </a:r>
            <a:r>
              <a:rPr lang="it-IT" altLang="it-IT" i="1"/>
              <a:t>;  m=6 </a:t>
            </a:r>
            <a:r>
              <a:rPr lang="it-IT" altLang="it-IT"/>
              <a:t>numero delle decine</a:t>
            </a:r>
            <a:r>
              <a:rPr lang="it-IT" altLang="it-IT" i="1"/>
              <a:t>; r=3 </a:t>
            </a:r>
            <a:r>
              <a:rPr lang="it-IT" altLang="it-IT"/>
              <a:t>numero delle unità</a:t>
            </a:r>
          </a:p>
          <a:p>
            <a:pPr eaLnBrk="1" hangingPunct="1"/>
            <a:endParaRPr lang="it-IT" altLang="it-IT" i="1"/>
          </a:p>
          <a:p>
            <a:pPr eaLnBrk="1" hangingPunct="1"/>
            <a:r>
              <a:rPr lang="it-IT" altLang="it-IT"/>
              <a:t>Altro esempio</a:t>
            </a:r>
            <a:r>
              <a:rPr lang="it-IT" altLang="it-IT" i="1"/>
              <a:t> n=25 m=8 r=1</a:t>
            </a:r>
          </a:p>
          <a:p>
            <a:pPr eaLnBrk="1" hangingPunct="1"/>
            <a:r>
              <a:rPr lang="it-IT" altLang="it-IT" i="1"/>
              <a:t>25x2=50; 50+5=55; 55x5=275; 275+8=283; 283+10=293; 293x10=2930; 2930+1=2931, 2931-350=2581  n=25; n=8; r=1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4">
                                            <p:txEl>
                                              <p:pRg st="2" end="2"/>
                                            </p:txEl>
                                          </p:spTgt>
                                        </p:tgtEl>
                                        <p:attrNameLst>
                                          <p:attrName>style.visibility</p:attrName>
                                        </p:attrNameLst>
                                      </p:cBhvr>
                                      <p:to>
                                        <p:strVal val="visible"/>
                                      </p:to>
                                    </p:set>
                                    <p:anim calcmode="lin" valueType="num">
                                      <p:cBhvr additive="base">
                                        <p:cTn id="19" dur="5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24">
                                            <p:txEl>
                                              <p:pRg st="3" end="3"/>
                                            </p:txEl>
                                          </p:spTgt>
                                        </p:tgtEl>
                                        <p:attrNameLst>
                                          <p:attrName>style.visibility</p:attrName>
                                        </p:attrNameLst>
                                      </p:cBhvr>
                                      <p:to>
                                        <p:strVal val="visible"/>
                                      </p:to>
                                    </p:set>
                                    <p:anim calcmode="lin" valueType="num">
                                      <p:cBhvr additive="base">
                                        <p:cTn id="25" dur="500" fill="hold"/>
                                        <p:tgtEl>
                                          <p:spTgt spid="3072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24">
                                            <p:txEl>
                                              <p:pRg st="4" end="4"/>
                                            </p:txEl>
                                          </p:spTgt>
                                        </p:tgtEl>
                                        <p:attrNameLst>
                                          <p:attrName>style.visibility</p:attrName>
                                        </p:attrNameLst>
                                      </p:cBhvr>
                                      <p:to>
                                        <p:strVal val="visible"/>
                                      </p:to>
                                    </p:set>
                                    <p:anim calcmode="lin" valueType="num">
                                      <p:cBhvr additive="base">
                                        <p:cTn id="31" dur="500" fill="hold"/>
                                        <p:tgtEl>
                                          <p:spTgt spid="3072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724">
                                            <p:txEl>
                                              <p:pRg st="6" end="6"/>
                                            </p:txEl>
                                          </p:spTgt>
                                        </p:tgtEl>
                                        <p:attrNameLst>
                                          <p:attrName>style.visibility</p:attrName>
                                        </p:attrNameLst>
                                      </p:cBhvr>
                                      <p:to>
                                        <p:strVal val="visible"/>
                                      </p:to>
                                    </p:set>
                                    <p:anim calcmode="lin" valueType="num">
                                      <p:cBhvr additive="base">
                                        <p:cTn id="37" dur="500" fill="hold"/>
                                        <p:tgtEl>
                                          <p:spTgt spid="3072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0724">
                                            <p:txEl>
                                              <p:pRg st="7" end="7"/>
                                            </p:txEl>
                                          </p:spTgt>
                                        </p:tgtEl>
                                        <p:attrNameLst>
                                          <p:attrName>style.visibility</p:attrName>
                                        </p:attrNameLst>
                                      </p:cBhvr>
                                      <p:to>
                                        <p:strVal val="visible"/>
                                      </p:to>
                                    </p:set>
                                    <p:anim calcmode="lin" valueType="num">
                                      <p:cBhvr additive="base">
                                        <p:cTn id="43" dur="500" fill="hold"/>
                                        <p:tgtEl>
                                          <p:spTgt spid="3072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1763713" y="404813"/>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4° gioco</a:t>
            </a:r>
          </a:p>
        </p:txBody>
      </p:sp>
      <p:sp>
        <p:nvSpPr>
          <p:cNvPr id="31748" name="Text Box 4"/>
          <p:cNvSpPr txBox="1">
            <a:spLocks noChangeArrowheads="1"/>
          </p:cNvSpPr>
          <p:nvPr/>
        </p:nvSpPr>
        <p:spPr bwMode="auto">
          <a:xfrm>
            <a:off x="468313" y="2060575"/>
            <a:ext cx="82804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Distribuite 3 cose ( es: nell’ordine 1° una penna, 2° un fazzoletto, 3° un cellulare) a tre persone, il “mago” indovina chi ha ciascuna delle 3 cose, nell’ordine dato. </a:t>
            </a:r>
          </a:p>
          <a:p>
            <a:pPr eaLnBrk="1" hangingPunct="1"/>
            <a:endParaRPr lang="it-IT" altLang="it-IT"/>
          </a:p>
          <a:p>
            <a:pPr eaLnBrk="1" hangingPunct="1"/>
            <a:r>
              <a:rPr lang="it-IT" altLang="it-IT"/>
              <a:t>Alla 1° persona A viene assegnato il numero 12</a:t>
            </a:r>
          </a:p>
          <a:p>
            <a:pPr eaLnBrk="1" hangingPunct="1"/>
            <a:r>
              <a:rPr lang="it-IT" altLang="it-IT"/>
              <a:t>Alla 2° persona B il numero 24</a:t>
            </a:r>
          </a:p>
          <a:p>
            <a:pPr eaLnBrk="1" hangingPunct="1"/>
            <a:r>
              <a:rPr lang="it-IT" altLang="it-IT"/>
              <a:t>Alla 3° persona C il numero</a:t>
            </a:r>
            <a:r>
              <a:rPr lang="it-IT" altLang="it-IT" i="1"/>
              <a:t> </a:t>
            </a:r>
            <a:r>
              <a:rPr lang="it-IT" altLang="it-IT"/>
              <a:t>36</a:t>
            </a:r>
          </a:p>
          <a:p>
            <a:pPr eaLnBrk="1" hangingPunct="1"/>
            <a:endParaRPr lang="it-IT" altLang="it-IT"/>
          </a:p>
          <a:p>
            <a:pPr eaLnBrk="1" hangingPunct="1"/>
            <a:r>
              <a:rPr lang="it-IT" altLang="it-IT"/>
              <a:t>Poi si dice che chi ha la prima cosa (penna) divida il suo numero per 2, chi ha la seconda (fazzoletto) prenda 1/3 del suo numero e chi la terza cosa (cellulare) prenda 1/4 del suo numero. </a:t>
            </a:r>
          </a:p>
          <a:p>
            <a:pPr eaLnBrk="1" hangingPunct="1"/>
            <a:endParaRPr lang="it-IT" altLang="it-IT"/>
          </a:p>
          <a:p>
            <a:pPr eaLnBrk="1" hangingPunct="1"/>
            <a:r>
              <a:rPr lang="it-IT" altLang="it-IT"/>
              <a:t>Poi si chiede di sommare i numeri rimasti e di dichiarare la somma.</a:t>
            </a:r>
          </a:p>
          <a:p>
            <a:pPr eaLnBrk="1" hangingPunct="1"/>
            <a:r>
              <a:rPr lang="it-IT" altLang="it-IT"/>
              <a:t>Il “mago” indovina quali sono le persone che hanno le tre cose.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8">
                                            <p:txEl>
                                              <p:pRg st="2" end="2"/>
                                            </p:txEl>
                                          </p:spTgt>
                                        </p:tgtEl>
                                        <p:attrNameLst>
                                          <p:attrName>style.visibility</p:attrName>
                                        </p:attrNameLst>
                                      </p:cBhvr>
                                      <p:to>
                                        <p:strVal val="visible"/>
                                      </p:to>
                                    </p:set>
                                    <p:anim calcmode="lin" valueType="num">
                                      <p:cBhvr additive="base">
                                        <p:cTn id="13"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1748">
                                            <p:txEl>
                                              <p:pRg st="3" end="3"/>
                                            </p:txEl>
                                          </p:spTgt>
                                        </p:tgtEl>
                                        <p:attrNameLst>
                                          <p:attrName>style.visibility</p:attrName>
                                        </p:attrNameLst>
                                      </p:cBhvr>
                                      <p:to>
                                        <p:strVal val="visible"/>
                                      </p:to>
                                    </p:set>
                                    <p:anim calcmode="lin" valueType="num">
                                      <p:cBhvr additive="base">
                                        <p:cTn id="17"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74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748">
                                            <p:txEl>
                                              <p:pRg st="4" end="4"/>
                                            </p:txEl>
                                          </p:spTgt>
                                        </p:tgtEl>
                                        <p:attrNameLst>
                                          <p:attrName>style.visibility</p:attrName>
                                        </p:attrNameLst>
                                      </p:cBhvr>
                                      <p:to>
                                        <p:strVal val="visible"/>
                                      </p:to>
                                    </p:set>
                                    <p:anim calcmode="lin" valueType="num">
                                      <p:cBhvr additive="base">
                                        <p:cTn id="21" dur="500" fill="hold"/>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1748">
                                            <p:txEl>
                                              <p:pRg st="6" end="6"/>
                                            </p:txEl>
                                          </p:spTgt>
                                        </p:tgtEl>
                                        <p:attrNameLst>
                                          <p:attrName>style.visibility</p:attrName>
                                        </p:attrNameLst>
                                      </p:cBhvr>
                                      <p:to>
                                        <p:strVal val="visible"/>
                                      </p:to>
                                    </p:set>
                                    <p:anim calcmode="lin" valueType="num">
                                      <p:cBhvr additive="base">
                                        <p:cTn id="27" dur="500" fill="hold"/>
                                        <p:tgtEl>
                                          <p:spTgt spid="3174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74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1748">
                                            <p:txEl>
                                              <p:pRg st="8" end="8"/>
                                            </p:txEl>
                                          </p:spTgt>
                                        </p:tgtEl>
                                        <p:attrNameLst>
                                          <p:attrName>style.visibility</p:attrName>
                                        </p:attrNameLst>
                                      </p:cBhvr>
                                      <p:to>
                                        <p:strVal val="visible"/>
                                      </p:to>
                                    </p:set>
                                    <p:anim calcmode="lin" valueType="num">
                                      <p:cBhvr additive="base">
                                        <p:cTn id="33" dur="500" fill="hold"/>
                                        <p:tgtEl>
                                          <p:spTgt spid="3174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748">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1748">
                                            <p:txEl>
                                              <p:pRg st="9" end="9"/>
                                            </p:txEl>
                                          </p:spTgt>
                                        </p:tgtEl>
                                        <p:attrNameLst>
                                          <p:attrName>style.visibility</p:attrName>
                                        </p:attrNameLst>
                                      </p:cBhvr>
                                      <p:to>
                                        <p:strVal val="visible"/>
                                      </p:to>
                                    </p:set>
                                    <p:anim calcmode="lin" valueType="num">
                                      <p:cBhvr additive="base">
                                        <p:cTn id="37" dur="500" fill="hold"/>
                                        <p:tgtEl>
                                          <p:spTgt spid="3174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619250" y="476250"/>
            <a:ext cx="720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Soluzione del 4° gioco</a:t>
            </a:r>
          </a:p>
        </p:txBody>
      </p:sp>
      <p:sp>
        <p:nvSpPr>
          <p:cNvPr id="32772" name="Text Box 4"/>
          <p:cNvSpPr txBox="1">
            <a:spLocks noChangeArrowheads="1"/>
          </p:cNvSpPr>
          <p:nvPr/>
        </p:nvSpPr>
        <p:spPr bwMode="auto">
          <a:xfrm>
            <a:off x="395288" y="2060575"/>
            <a:ext cx="849788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i="1"/>
              <a:t>Se esce 23 hanno nell’ordine le tre cose ABC perché: 12/2 + 1/3 ·24 + 1/4 ·36 =6+8+9 = 23</a:t>
            </a:r>
          </a:p>
          <a:p>
            <a:pPr eaLnBrk="1" hangingPunct="1"/>
            <a:endParaRPr lang="it-IT" altLang="it-IT" i="1"/>
          </a:p>
          <a:p>
            <a:pPr eaLnBrk="1" hangingPunct="1"/>
            <a:r>
              <a:rPr lang="it-IT" altLang="it-IT" i="1"/>
              <a:t>Se esce 24 hanno nell’ordine le tre cose ACB perché 12/2 + 1/3 ·36 + 1/4 ·24= </a:t>
            </a:r>
            <a:r>
              <a:rPr lang="it-IT" altLang="it-IT"/>
              <a:t> </a:t>
            </a:r>
            <a:r>
              <a:rPr lang="it-IT" altLang="it-IT" i="1"/>
              <a:t>6+12+6=24 </a:t>
            </a:r>
          </a:p>
          <a:p>
            <a:pPr eaLnBrk="1" hangingPunct="1"/>
            <a:endParaRPr lang="it-IT" altLang="it-IT" i="1"/>
          </a:p>
          <a:p>
            <a:pPr eaLnBrk="1" hangingPunct="1"/>
            <a:r>
              <a:rPr lang="it-IT" altLang="it-IT" i="1"/>
              <a:t>Se esce 25 hanno nell’ordine le tre cose BAC (12+4+9=25)</a:t>
            </a:r>
          </a:p>
          <a:p>
            <a:pPr eaLnBrk="1" hangingPunct="1"/>
            <a:r>
              <a:rPr lang="it-IT" altLang="it-IT" i="1"/>
              <a:t>Se esce 27 hanno nell’ordine le tre cose BCA (12+12+3=27)</a:t>
            </a:r>
          </a:p>
          <a:p>
            <a:pPr eaLnBrk="1" hangingPunct="1"/>
            <a:r>
              <a:rPr lang="it-IT" altLang="it-IT" i="1"/>
              <a:t>Se esce 28 hanno nell’ordine le tre cose CAB (18+4+6=28)</a:t>
            </a:r>
          </a:p>
          <a:p>
            <a:pPr eaLnBrk="1" hangingPunct="1"/>
            <a:r>
              <a:rPr lang="it-IT" altLang="it-IT" i="1"/>
              <a:t>Se esce 29 hanno nell’ordine le tre cose CBA (18+8+3=29)</a:t>
            </a:r>
          </a:p>
        </p:txBody>
      </p:sp>
      <p:sp>
        <p:nvSpPr>
          <p:cNvPr id="43021" name="Text Box 13"/>
          <p:cNvSpPr txBox="1">
            <a:spLocks noChangeArrowheads="1"/>
          </p:cNvSpPr>
          <p:nvPr/>
        </p:nvSpPr>
        <p:spPr bwMode="auto">
          <a:xfrm>
            <a:off x="468313" y="5002213"/>
            <a:ext cx="8207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ltLang="it-IT">
                <a:solidFill>
                  <a:srgbClr val="FF3300"/>
                </a:solidFill>
              </a:rPr>
              <a:t>Anche qui per venire incontro alle difficoltà di calcolo del pubblico Pacioli prevede che alla 1° persona siano assegnate 12 fave, ecc…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additive="base">
                                        <p:cTn id="7"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2">
                                            <p:txEl>
                                              <p:pRg st="2" end="2"/>
                                            </p:txEl>
                                          </p:spTgt>
                                        </p:tgtEl>
                                        <p:attrNameLst>
                                          <p:attrName>style.visibility</p:attrName>
                                        </p:attrNameLst>
                                      </p:cBhvr>
                                      <p:to>
                                        <p:strVal val="visible"/>
                                      </p:to>
                                    </p:set>
                                    <p:anim calcmode="lin" valueType="num">
                                      <p:cBhvr additive="base">
                                        <p:cTn id="13" dur="500" fill="hold"/>
                                        <p:tgtEl>
                                          <p:spTgt spid="327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2">
                                            <p:txEl>
                                              <p:pRg st="4" end="4"/>
                                            </p:txEl>
                                          </p:spTgt>
                                        </p:tgtEl>
                                        <p:attrNameLst>
                                          <p:attrName>style.visibility</p:attrName>
                                        </p:attrNameLst>
                                      </p:cBhvr>
                                      <p:to>
                                        <p:strVal val="visible"/>
                                      </p:to>
                                    </p:set>
                                    <p:anim calcmode="lin" valueType="num">
                                      <p:cBhvr additive="base">
                                        <p:cTn id="19" dur="500" fill="hold"/>
                                        <p:tgtEl>
                                          <p:spTgt spid="3277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2">
                                            <p:txEl>
                                              <p:pRg st="5" end="5"/>
                                            </p:txEl>
                                          </p:spTgt>
                                        </p:tgtEl>
                                        <p:attrNameLst>
                                          <p:attrName>style.visibility</p:attrName>
                                        </p:attrNameLst>
                                      </p:cBhvr>
                                      <p:to>
                                        <p:strVal val="visible"/>
                                      </p:to>
                                    </p:set>
                                    <p:anim calcmode="lin" valueType="num">
                                      <p:cBhvr additive="base">
                                        <p:cTn id="23" dur="500" fill="hold"/>
                                        <p:tgtEl>
                                          <p:spTgt spid="3277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772">
                                            <p:txEl>
                                              <p:pRg st="6" end="6"/>
                                            </p:txEl>
                                          </p:spTgt>
                                        </p:tgtEl>
                                        <p:attrNameLst>
                                          <p:attrName>style.visibility</p:attrName>
                                        </p:attrNameLst>
                                      </p:cBhvr>
                                      <p:to>
                                        <p:strVal val="visible"/>
                                      </p:to>
                                    </p:set>
                                    <p:anim calcmode="lin" valueType="num">
                                      <p:cBhvr additive="base">
                                        <p:cTn id="27" dur="500" fill="hold"/>
                                        <p:tgtEl>
                                          <p:spTgt spid="3277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7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772">
                                            <p:txEl>
                                              <p:pRg st="7" end="7"/>
                                            </p:txEl>
                                          </p:spTgt>
                                        </p:tgtEl>
                                        <p:attrNameLst>
                                          <p:attrName>style.visibility</p:attrName>
                                        </p:attrNameLst>
                                      </p:cBhvr>
                                      <p:to>
                                        <p:strVal val="visible"/>
                                      </p:to>
                                    </p:set>
                                    <p:anim calcmode="lin" valueType="num">
                                      <p:cBhvr additive="base">
                                        <p:cTn id="31" dur="500" fill="hold"/>
                                        <p:tgtEl>
                                          <p:spTgt spid="3277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3021">
                                            <p:txEl>
                                              <p:pRg st="0" end="0"/>
                                            </p:txEl>
                                          </p:spTgt>
                                        </p:tgtEl>
                                        <p:attrNameLst>
                                          <p:attrName>style.visibility</p:attrName>
                                        </p:attrNameLst>
                                      </p:cBhvr>
                                      <p:to>
                                        <p:strVal val="visible"/>
                                      </p:to>
                                    </p:set>
                                    <p:anim calcmode="lin" valueType="num">
                                      <p:cBhvr additive="base">
                                        <p:cTn id="37" dur="500" fill="hold"/>
                                        <p:tgtEl>
                                          <p:spTgt spid="4302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30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3850" y="1052513"/>
            <a:ext cx="48958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000"/>
              <a:t>L’opera in cui egli esprime in modo più compiuto la visione della matematica che abbiamo sopra tratteggiato è il </a:t>
            </a:r>
            <a:r>
              <a:rPr lang="it-IT" altLang="it-IT" sz="2000" i="1"/>
              <a:t>De viribus quantitatis. </a:t>
            </a:r>
            <a:endParaRPr lang="it-IT" altLang="it-IT" sz="2000"/>
          </a:p>
        </p:txBody>
      </p:sp>
      <p:sp>
        <p:nvSpPr>
          <p:cNvPr id="5123" name="Text Box 3"/>
          <p:cNvSpPr txBox="1">
            <a:spLocks noChangeArrowheads="1"/>
          </p:cNvSpPr>
          <p:nvPr/>
        </p:nvSpPr>
        <p:spPr bwMode="auto">
          <a:xfrm>
            <a:off x="323850" y="3284538"/>
            <a:ext cx="482441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000"/>
              <a:t>L’opera più che un testo tecnico di applicazioni della scienza si configura come un vero e proprio libro di intrattenimento, uno zibaldone di temi ricreativi.</a:t>
            </a:r>
          </a:p>
        </p:txBody>
      </p:sp>
      <p:pic>
        <p:nvPicPr>
          <p:cNvPr id="5124" name="Picture 4" descr="de viri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981075"/>
            <a:ext cx="37846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1835150" y="404813"/>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b="1">
                <a:solidFill>
                  <a:srgbClr val="FF0000"/>
                </a:solidFill>
              </a:rPr>
              <a:t>Il De viribus quantitatis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additive="base">
                                        <p:cTn id="19"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1763713" y="404813"/>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5° gioco</a:t>
            </a:r>
          </a:p>
        </p:txBody>
      </p:sp>
      <p:sp>
        <p:nvSpPr>
          <p:cNvPr id="33796" name="Text Box 4"/>
          <p:cNvSpPr txBox="1">
            <a:spLocks noChangeArrowheads="1"/>
          </p:cNvSpPr>
          <p:nvPr/>
        </p:nvSpPr>
        <p:spPr bwMode="auto">
          <a:xfrm>
            <a:off x="468313" y="2060575"/>
            <a:ext cx="8351837"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Si fissa un numero come somma finale (es: 30). Due giocatori partono da un certo numero e sommano al più 6 (i numeri del dado). Vince che arriva per primo al numero 30 senza oltrepassarlo.</a:t>
            </a:r>
          </a:p>
          <a:p>
            <a:pPr eaLnBrk="1" hangingPunct="1"/>
            <a:endParaRPr lang="it-IT" altLang="it-IT"/>
          </a:p>
          <a:p>
            <a:pPr eaLnBrk="1" hangingPunct="1"/>
            <a:r>
              <a:rPr lang="it-IT" altLang="it-IT"/>
              <a:t>Luca Pacioli dice che chi gioca per primo deve seguire la seguente scala di numeri </a:t>
            </a:r>
            <a:r>
              <a:rPr lang="it-IT" altLang="it-IT">
                <a:solidFill>
                  <a:srgbClr val="FF3300"/>
                </a:solidFill>
              </a:rPr>
              <a:t>2, 9, 16, 23</a:t>
            </a:r>
            <a:r>
              <a:rPr lang="it-IT" altLang="it-IT"/>
              <a:t>.</a:t>
            </a:r>
          </a:p>
          <a:p>
            <a:pPr eaLnBrk="1" hangingPunct="1"/>
            <a:endParaRPr lang="it-IT" altLang="it-IT"/>
          </a:p>
          <a:p>
            <a:pPr eaLnBrk="1" hangingPunct="1"/>
            <a:r>
              <a:rPr lang="it-IT" altLang="it-IT"/>
              <a:t>Infatti se A gioca 2, B al massimo può arrivare a 8 e al minimo a 3. </a:t>
            </a:r>
          </a:p>
          <a:p>
            <a:pPr eaLnBrk="1" hangingPunct="1"/>
            <a:r>
              <a:rPr lang="it-IT" altLang="it-IT"/>
              <a:t>Quindi A, aggiungendo opportunamente un numero da 1 a 6, può arrivare sempre a 9. </a:t>
            </a:r>
          </a:p>
          <a:p>
            <a:pPr eaLnBrk="1" hangingPunct="1"/>
            <a:r>
              <a:rPr lang="it-IT" altLang="it-IT"/>
              <a:t>B al minimo arriva a 10 e al massimo a 15, quindi A può arrivare a 16. </a:t>
            </a:r>
          </a:p>
          <a:p>
            <a:pPr eaLnBrk="1" hangingPunct="1"/>
            <a:r>
              <a:rPr lang="it-IT" altLang="it-IT"/>
              <a:t>B al minimo arriva a 17 e al massimo a 22. </a:t>
            </a:r>
          </a:p>
          <a:p>
            <a:pPr eaLnBrk="1" hangingPunct="1"/>
            <a:r>
              <a:rPr lang="it-IT" altLang="it-IT"/>
              <a:t>A può sempre arrivare a 23. </a:t>
            </a:r>
          </a:p>
          <a:p>
            <a:pPr eaLnBrk="1" hangingPunct="1"/>
            <a:r>
              <a:rPr lang="it-IT" altLang="it-IT"/>
              <a:t>B arriva al minimo a 24 e al massimo a 29 e quindi A arriva per primo a</a:t>
            </a:r>
            <a:r>
              <a:rPr lang="it-IT" altLang="it-IT" i="1"/>
              <a:t> 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xEl>
                                              <p:pRg st="2" end="2"/>
                                            </p:txEl>
                                          </p:spTgt>
                                        </p:tgtEl>
                                        <p:attrNameLst>
                                          <p:attrName>style.visibility</p:attrName>
                                        </p:attrNameLst>
                                      </p:cBhvr>
                                      <p:to>
                                        <p:strVal val="visible"/>
                                      </p:to>
                                    </p:set>
                                    <p:anim calcmode="lin" valueType="num">
                                      <p:cBhvr additive="base">
                                        <p:cTn id="13"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6">
                                            <p:txEl>
                                              <p:pRg st="4" end="4"/>
                                            </p:txEl>
                                          </p:spTgt>
                                        </p:tgtEl>
                                        <p:attrNameLst>
                                          <p:attrName>style.visibility</p:attrName>
                                        </p:attrNameLst>
                                      </p:cBhvr>
                                      <p:to>
                                        <p:strVal val="visible"/>
                                      </p:to>
                                    </p:set>
                                    <p:anim calcmode="lin" valueType="num">
                                      <p:cBhvr additive="base">
                                        <p:cTn id="19"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6">
                                            <p:txEl>
                                              <p:pRg st="5" end="5"/>
                                            </p:txEl>
                                          </p:spTgt>
                                        </p:tgtEl>
                                        <p:attrNameLst>
                                          <p:attrName>style.visibility</p:attrName>
                                        </p:attrNameLst>
                                      </p:cBhvr>
                                      <p:to>
                                        <p:strVal val="visible"/>
                                      </p:to>
                                    </p:set>
                                    <p:anim calcmode="lin" valueType="num">
                                      <p:cBhvr additive="base">
                                        <p:cTn id="25" dur="500" fill="hold"/>
                                        <p:tgtEl>
                                          <p:spTgt spid="3379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6">
                                            <p:txEl>
                                              <p:pRg st="6" end="6"/>
                                            </p:txEl>
                                          </p:spTgt>
                                        </p:tgtEl>
                                        <p:attrNameLst>
                                          <p:attrName>style.visibility</p:attrName>
                                        </p:attrNameLst>
                                      </p:cBhvr>
                                      <p:to>
                                        <p:strVal val="visible"/>
                                      </p:to>
                                    </p:set>
                                    <p:anim calcmode="lin" valueType="num">
                                      <p:cBhvr additive="base">
                                        <p:cTn id="31" dur="500" fill="hold"/>
                                        <p:tgtEl>
                                          <p:spTgt spid="3379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796">
                                            <p:txEl>
                                              <p:pRg st="7" end="7"/>
                                            </p:txEl>
                                          </p:spTgt>
                                        </p:tgtEl>
                                        <p:attrNameLst>
                                          <p:attrName>style.visibility</p:attrName>
                                        </p:attrNameLst>
                                      </p:cBhvr>
                                      <p:to>
                                        <p:strVal val="visible"/>
                                      </p:to>
                                    </p:set>
                                    <p:anim calcmode="lin" valueType="num">
                                      <p:cBhvr additive="base">
                                        <p:cTn id="37" dur="500" fill="hold"/>
                                        <p:tgtEl>
                                          <p:spTgt spid="3379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3796">
                                            <p:txEl>
                                              <p:pRg st="8" end="8"/>
                                            </p:txEl>
                                          </p:spTgt>
                                        </p:tgtEl>
                                        <p:attrNameLst>
                                          <p:attrName>style.visibility</p:attrName>
                                        </p:attrNameLst>
                                      </p:cBhvr>
                                      <p:to>
                                        <p:strVal val="visible"/>
                                      </p:to>
                                    </p:set>
                                    <p:anim calcmode="lin" valueType="num">
                                      <p:cBhvr additive="base">
                                        <p:cTn id="43" dur="500" fill="hold"/>
                                        <p:tgtEl>
                                          <p:spTgt spid="3379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796">
                                            <p:txEl>
                                              <p:pRg st="9" end="9"/>
                                            </p:txEl>
                                          </p:spTgt>
                                        </p:tgtEl>
                                        <p:attrNameLst>
                                          <p:attrName>style.visibility</p:attrName>
                                        </p:attrNameLst>
                                      </p:cBhvr>
                                      <p:to>
                                        <p:strVal val="visible"/>
                                      </p:to>
                                    </p:set>
                                    <p:anim calcmode="lin" valueType="num">
                                      <p:cBhvr additive="base">
                                        <p:cTn id="49" dur="500" fill="hold"/>
                                        <p:tgtEl>
                                          <p:spTgt spid="3379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379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1619250" y="404813"/>
            <a:ext cx="727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0000"/>
                </a:solidFill>
              </a:rPr>
              <a:t>Soluzione del 5° gioco</a:t>
            </a:r>
          </a:p>
        </p:txBody>
      </p:sp>
      <p:sp>
        <p:nvSpPr>
          <p:cNvPr id="34820" name="Text Box 4"/>
          <p:cNvSpPr txBox="1">
            <a:spLocks noChangeArrowheads="1"/>
          </p:cNvSpPr>
          <p:nvPr/>
        </p:nvSpPr>
        <p:spPr bwMode="auto">
          <a:xfrm>
            <a:off x="395288" y="1989138"/>
            <a:ext cx="8497887"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Sia</a:t>
            </a:r>
            <a:r>
              <a:rPr lang="it-IT" altLang="it-IT" i="1"/>
              <a:t> s </a:t>
            </a:r>
            <a:r>
              <a:rPr lang="it-IT" altLang="it-IT"/>
              <a:t>la somma da raggiungere e</a:t>
            </a:r>
            <a:r>
              <a:rPr lang="it-IT" altLang="it-IT" i="1"/>
              <a:t> r </a:t>
            </a:r>
            <a:r>
              <a:rPr lang="it-IT" altLang="it-IT"/>
              <a:t>il numero massimo che può essere aggiunto.</a:t>
            </a:r>
            <a:r>
              <a:rPr lang="it-IT" altLang="it-IT" i="1"/>
              <a:t> </a:t>
            </a:r>
            <a:r>
              <a:rPr lang="it-IT" altLang="it-IT"/>
              <a:t>Si divide</a:t>
            </a:r>
            <a:r>
              <a:rPr lang="it-IT" altLang="it-IT" i="1"/>
              <a:t> s </a:t>
            </a:r>
            <a:r>
              <a:rPr lang="it-IT" altLang="it-IT"/>
              <a:t>per</a:t>
            </a:r>
            <a:r>
              <a:rPr lang="it-IT" altLang="it-IT" i="1"/>
              <a:t> r+1. </a:t>
            </a:r>
            <a:r>
              <a:rPr lang="it-IT" altLang="it-IT"/>
              <a:t>Il resto è il primo numero della scala</a:t>
            </a:r>
            <a:r>
              <a:rPr lang="it-IT" altLang="it-IT" i="1"/>
              <a:t>. </a:t>
            </a:r>
            <a:r>
              <a:rPr lang="it-IT" altLang="it-IT"/>
              <a:t>Gli altri numeri si ottengono sommando al 1°</a:t>
            </a:r>
            <a:r>
              <a:rPr lang="it-IT" altLang="it-IT" i="1"/>
              <a:t> r+1.</a:t>
            </a:r>
          </a:p>
          <a:p>
            <a:pPr eaLnBrk="1" hangingPunct="1"/>
            <a:endParaRPr lang="it-IT" altLang="it-IT" i="1"/>
          </a:p>
          <a:p>
            <a:pPr eaLnBrk="1" hangingPunct="1"/>
            <a:r>
              <a:rPr lang="it-IT" altLang="it-IT" i="1"/>
              <a:t>Es. s = 30 e r = 6 ;   30:7 = 4 </a:t>
            </a:r>
            <a:r>
              <a:rPr lang="it-IT" altLang="it-IT"/>
              <a:t>e resto</a:t>
            </a:r>
            <a:r>
              <a:rPr lang="it-IT" altLang="it-IT" i="1"/>
              <a:t> 2,  </a:t>
            </a:r>
            <a:r>
              <a:rPr lang="it-IT" altLang="it-IT" i="1">
                <a:solidFill>
                  <a:srgbClr val="FF3300"/>
                </a:solidFill>
              </a:rPr>
              <a:t>2</a:t>
            </a:r>
            <a:r>
              <a:rPr lang="it-IT" altLang="it-IT" i="1"/>
              <a:t> </a:t>
            </a:r>
            <a:r>
              <a:rPr lang="it-IT" altLang="it-IT"/>
              <a:t>è il primo numero della scala</a:t>
            </a:r>
            <a:r>
              <a:rPr lang="it-IT" altLang="it-IT" i="1"/>
              <a:t>. </a:t>
            </a:r>
            <a:r>
              <a:rPr lang="it-IT" altLang="it-IT"/>
              <a:t>Gli altri si ottengono sommando al primo</a:t>
            </a:r>
            <a:r>
              <a:rPr lang="it-IT" altLang="it-IT" i="1"/>
              <a:t> 7 : 2+7=</a:t>
            </a:r>
            <a:r>
              <a:rPr lang="it-IT" altLang="it-IT" i="1">
                <a:solidFill>
                  <a:srgbClr val="FF3300"/>
                </a:solidFill>
              </a:rPr>
              <a:t>9</a:t>
            </a:r>
            <a:r>
              <a:rPr lang="it-IT" altLang="it-IT" i="1"/>
              <a:t>; 9+7=</a:t>
            </a:r>
            <a:r>
              <a:rPr lang="it-IT" altLang="it-IT" i="1">
                <a:solidFill>
                  <a:srgbClr val="FF3300"/>
                </a:solidFill>
              </a:rPr>
              <a:t>16</a:t>
            </a:r>
            <a:r>
              <a:rPr lang="it-IT" altLang="it-IT" i="1"/>
              <a:t>; 16+7=</a:t>
            </a:r>
            <a:r>
              <a:rPr lang="it-IT" altLang="it-IT" i="1">
                <a:solidFill>
                  <a:srgbClr val="FF3300"/>
                </a:solidFill>
              </a:rPr>
              <a:t>23</a:t>
            </a:r>
          </a:p>
          <a:p>
            <a:pPr eaLnBrk="1" hangingPunct="1"/>
            <a:endParaRPr lang="it-IT" altLang="it-IT" i="1">
              <a:solidFill>
                <a:srgbClr val="FF3300"/>
              </a:solidFill>
            </a:endParaRPr>
          </a:p>
          <a:p>
            <a:pPr eaLnBrk="1" hangingPunct="1"/>
            <a:r>
              <a:rPr lang="it-IT" altLang="it-IT"/>
              <a:t>Altro es. </a:t>
            </a:r>
            <a:r>
              <a:rPr lang="it-IT" altLang="it-IT" i="1"/>
              <a:t>s=40</a:t>
            </a:r>
            <a:r>
              <a:rPr lang="it-IT" altLang="it-IT"/>
              <a:t> e </a:t>
            </a:r>
            <a:r>
              <a:rPr lang="it-IT" altLang="it-IT" i="1"/>
              <a:t>r</a:t>
            </a:r>
            <a:r>
              <a:rPr lang="it-IT" altLang="it-IT"/>
              <a:t> = </a:t>
            </a:r>
            <a:r>
              <a:rPr lang="it-IT" altLang="it-IT" i="1"/>
              <a:t>6</a:t>
            </a:r>
            <a:r>
              <a:rPr lang="it-IT" altLang="it-IT"/>
              <a:t>; 4</a:t>
            </a:r>
            <a:r>
              <a:rPr lang="it-IT" altLang="it-IT" i="1"/>
              <a:t>0</a:t>
            </a:r>
            <a:r>
              <a:rPr lang="it-IT" altLang="it-IT"/>
              <a:t>:</a:t>
            </a:r>
            <a:r>
              <a:rPr lang="it-IT" altLang="it-IT" i="1"/>
              <a:t>7</a:t>
            </a:r>
            <a:r>
              <a:rPr lang="it-IT" altLang="it-IT"/>
              <a:t>=</a:t>
            </a:r>
            <a:r>
              <a:rPr lang="it-IT" altLang="it-IT" i="1"/>
              <a:t>5 </a:t>
            </a:r>
            <a:r>
              <a:rPr lang="it-IT" altLang="it-IT"/>
              <a:t>e resto </a:t>
            </a:r>
            <a:r>
              <a:rPr lang="it-IT" altLang="it-IT" i="1"/>
              <a:t>5</a:t>
            </a:r>
            <a:r>
              <a:rPr lang="it-IT" altLang="it-IT"/>
              <a:t>, </a:t>
            </a:r>
            <a:r>
              <a:rPr lang="it-IT" altLang="it-IT" i="1">
                <a:solidFill>
                  <a:srgbClr val="FF3300"/>
                </a:solidFill>
              </a:rPr>
              <a:t>5</a:t>
            </a:r>
            <a:r>
              <a:rPr lang="it-IT" altLang="it-IT"/>
              <a:t> è il primo numero della scala. Gli altri sono </a:t>
            </a:r>
            <a:r>
              <a:rPr lang="it-IT" altLang="it-IT" i="1"/>
              <a:t>5</a:t>
            </a:r>
            <a:r>
              <a:rPr lang="it-IT" altLang="it-IT"/>
              <a:t>+</a:t>
            </a:r>
            <a:r>
              <a:rPr lang="it-IT" altLang="it-IT" i="1"/>
              <a:t>7</a:t>
            </a:r>
            <a:r>
              <a:rPr lang="it-IT" altLang="it-IT"/>
              <a:t>=</a:t>
            </a:r>
            <a:r>
              <a:rPr lang="it-IT" altLang="it-IT" i="1">
                <a:solidFill>
                  <a:srgbClr val="FF3300"/>
                </a:solidFill>
              </a:rPr>
              <a:t>12</a:t>
            </a:r>
            <a:r>
              <a:rPr lang="it-IT" altLang="it-IT"/>
              <a:t>; </a:t>
            </a:r>
            <a:r>
              <a:rPr lang="it-IT" altLang="it-IT" i="1"/>
              <a:t>12</a:t>
            </a:r>
            <a:r>
              <a:rPr lang="it-IT" altLang="it-IT"/>
              <a:t>+</a:t>
            </a:r>
            <a:r>
              <a:rPr lang="it-IT" altLang="it-IT" i="1"/>
              <a:t>7</a:t>
            </a:r>
            <a:r>
              <a:rPr lang="it-IT" altLang="it-IT"/>
              <a:t>=</a:t>
            </a:r>
            <a:r>
              <a:rPr lang="it-IT" altLang="it-IT" i="1">
                <a:solidFill>
                  <a:srgbClr val="FF3300"/>
                </a:solidFill>
              </a:rPr>
              <a:t>19</a:t>
            </a:r>
            <a:r>
              <a:rPr lang="it-IT" altLang="it-IT"/>
              <a:t>; </a:t>
            </a:r>
            <a:r>
              <a:rPr lang="it-IT" altLang="it-IT" i="1"/>
              <a:t>19</a:t>
            </a:r>
            <a:r>
              <a:rPr lang="it-IT" altLang="it-IT"/>
              <a:t>+</a:t>
            </a:r>
            <a:r>
              <a:rPr lang="it-IT" altLang="it-IT" i="1"/>
              <a:t>7</a:t>
            </a:r>
            <a:r>
              <a:rPr lang="it-IT" altLang="it-IT"/>
              <a:t>= </a:t>
            </a:r>
            <a:r>
              <a:rPr lang="it-IT" altLang="it-IT" i="1">
                <a:solidFill>
                  <a:srgbClr val="FF3300"/>
                </a:solidFill>
              </a:rPr>
              <a:t>26</a:t>
            </a:r>
            <a:r>
              <a:rPr lang="it-IT" altLang="it-IT"/>
              <a:t>; </a:t>
            </a:r>
            <a:r>
              <a:rPr lang="it-IT" altLang="it-IT" i="1"/>
              <a:t>26</a:t>
            </a:r>
            <a:r>
              <a:rPr lang="it-IT" altLang="it-IT"/>
              <a:t>+</a:t>
            </a:r>
            <a:r>
              <a:rPr lang="it-IT" altLang="it-IT" i="1"/>
              <a:t>7</a:t>
            </a:r>
            <a:r>
              <a:rPr lang="it-IT" altLang="it-IT"/>
              <a:t>= </a:t>
            </a:r>
            <a:r>
              <a:rPr lang="it-IT" altLang="it-IT" i="1">
                <a:solidFill>
                  <a:srgbClr val="FF3300"/>
                </a:solidFill>
              </a:rPr>
              <a:t>33 </a:t>
            </a:r>
          </a:p>
          <a:p>
            <a:pPr eaLnBrk="1" hangingPunct="1"/>
            <a:endParaRPr lang="it-IT" altLang="it-IT"/>
          </a:p>
          <a:p>
            <a:pPr eaLnBrk="1" hangingPunct="1"/>
            <a:r>
              <a:rPr lang="it-IT" altLang="it-IT"/>
              <a:t>Se il resto della divisione fosse</a:t>
            </a:r>
            <a:r>
              <a:rPr lang="it-IT" altLang="it-IT" i="1"/>
              <a:t> 0 (</a:t>
            </a:r>
            <a:r>
              <a:rPr lang="it-IT" altLang="it-IT"/>
              <a:t>come accade se</a:t>
            </a:r>
            <a:r>
              <a:rPr lang="it-IT" altLang="it-IT" i="1"/>
              <a:t> s= 35 e r=6) </a:t>
            </a:r>
            <a:r>
              <a:rPr lang="it-IT" altLang="it-IT"/>
              <a:t>allora bisogna far partire l’avversario e seguire la scala</a:t>
            </a:r>
            <a:r>
              <a:rPr lang="it-IT" altLang="it-IT" i="1"/>
              <a:t>  </a:t>
            </a:r>
            <a:r>
              <a:rPr lang="it-IT" altLang="it-IT" i="1">
                <a:solidFill>
                  <a:srgbClr val="FF3300"/>
                </a:solidFill>
              </a:rPr>
              <a:t>7, 14, 21, 28, 35</a:t>
            </a:r>
            <a:r>
              <a:rPr lang="it-IT" altLang="it-IT" i="1"/>
              <a:t>. </a:t>
            </a:r>
            <a:r>
              <a:rPr lang="it-IT" altLang="it-IT"/>
              <a:t>Così si vince.</a:t>
            </a:r>
            <a:r>
              <a:rPr lang="it-IT" altLang="it-IT" i="1"/>
              <a:t> </a:t>
            </a:r>
          </a:p>
          <a:p>
            <a:pPr eaLnBrk="1" hangingPunct="1"/>
            <a:endParaRPr lang="it-IT" altLang="it-IT" i="1"/>
          </a:p>
          <a:p>
            <a:pPr eaLnBrk="1" hangingPunct="1"/>
            <a:r>
              <a:rPr lang="it-IT" altLang="it-IT" i="1">
                <a:solidFill>
                  <a:srgbClr val="FF3300"/>
                </a:solidFill>
              </a:rPr>
              <a:t>N.B: </a:t>
            </a:r>
            <a:r>
              <a:rPr lang="it-IT" altLang="it-IT">
                <a:solidFill>
                  <a:srgbClr val="FF3300"/>
                </a:solidFill>
              </a:rPr>
              <a:t>anche se non si gioca per primi l’importante per vincere è che ad un certo punto si raggiunga un numero della scala.</a:t>
            </a:r>
          </a:p>
        </p:txBody>
      </p:sp>
      <p:sp>
        <p:nvSpPr>
          <p:cNvPr id="34821" name="Text Box 5"/>
          <p:cNvSpPr txBox="1">
            <a:spLocks noChangeArrowheads="1"/>
          </p:cNvSpPr>
          <p:nvPr/>
        </p:nvSpPr>
        <p:spPr bwMode="auto">
          <a:xfrm>
            <a:off x="1692275" y="1052513"/>
            <a:ext cx="64087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sz="2000"/>
              <a:t>Come si trova la scala?</a:t>
            </a:r>
          </a:p>
          <a:p>
            <a:pPr eaLnBrk="1" hangingPunct="1">
              <a:spcBef>
                <a:spcPct val="50000"/>
              </a:spcBef>
            </a:pPr>
            <a:endParaRPr lang="it-IT" altLang="it-IT" sz="2000"/>
          </a:p>
        </p:txBody>
      </p:sp>
      <p:pic>
        <p:nvPicPr>
          <p:cNvPr id="45062" name="Picture 6"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ppt_x"/>
                                          </p:val>
                                        </p:tav>
                                        <p:tav tm="100000">
                                          <p:val>
                                            <p:strVal val="#ppt_x"/>
                                          </p:val>
                                        </p:tav>
                                      </p:tavLst>
                                    </p:anim>
                                    <p:anim calcmode="lin" valueType="num">
                                      <p:cBhvr additive="base">
                                        <p:cTn id="8"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20">
                                            <p:txEl>
                                              <p:pRg st="0" end="0"/>
                                            </p:txEl>
                                          </p:spTgt>
                                        </p:tgtEl>
                                        <p:attrNameLst>
                                          <p:attrName>style.visibility</p:attrName>
                                        </p:attrNameLst>
                                      </p:cBhvr>
                                      <p:to>
                                        <p:strVal val="visible"/>
                                      </p:to>
                                    </p:set>
                                    <p:anim calcmode="lin" valueType="num">
                                      <p:cBhvr additive="base">
                                        <p:cTn id="13"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xEl>
                                              <p:pRg st="2" end="2"/>
                                            </p:txEl>
                                          </p:spTgt>
                                        </p:tgtEl>
                                        <p:attrNameLst>
                                          <p:attrName>style.visibility</p:attrName>
                                        </p:attrNameLst>
                                      </p:cBhvr>
                                      <p:to>
                                        <p:strVal val="visible"/>
                                      </p:to>
                                    </p:set>
                                    <p:anim calcmode="lin" valueType="num">
                                      <p:cBhvr additive="base">
                                        <p:cTn id="19" dur="500" fill="hold"/>
                                        <p:tgtEl>
                                          <p:spTgt spid="348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20">
                                            <p:txEl>
                                              <p:pRg st="4" end="4"/>
                                            </p:txEl>
                                          </p:spTgt>
                                        </p:tgtEl>
                                        <p:attrNameLst>
                                          <p:attrName>style.visibility</p:attrName>
                                        </p:attrNameLst>
                                      </p:cBhvr>
                                      <p:to>
                                        <p:strVal val="visible"/>
                                      </p:to>
                                    </p:set>
                                    <p:anim calcmode="lin" valueType="num">
                                      <p:cBhvr additive="base">
                                        <p:cTn id="25" dur="500" fill="hold"/>
                                        <p:tgtEl>
                                          <p:spTgt spid="348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820">
                                            <p:txEl>
                                              <p:pRg st="6" end="6"/>
                                            </p:txEl>
                                          </p:spTgt>
                                        </p:tgtEl>
                                        <p:attrNameLst>
                                          <p:attrName>style.visibility</p:attrName>
                                        </p:attrNameLst>
                                      </p:cBhvr>
                                      <p:to>
                                        <p:strVal val="visible"/>
                                      </p:to>
                                    </p:set>
                                    <p:anim calcmode="lin" valueType="num">
                                      <p:cBhvr additive="base">
                                        <p:cTn id="31" dur="500" fill="hold"/>
                                        <p:tgtEl>
                                          <p:spTgt spid="3482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4820">
                                            <p:txEl>
                                              <p:pRg st="8" end="8"/>
                                            </p:txEl>
                                          </p:spTgt>
                                        </p:tgtEl>
                                        <p:attrNameLst>
                                          <p:attrName>style.visibility</p:attrName>
                                        </p:attrNameLst>
                                      </p:cBhvr>
                                      <p:to>
                                        <p:strVal val="visible"/>
                                      </p:to>
                                    </p:set>
                                    <p:anim calcmode="lin" valueType="num">
                                      <p:cBhvr additive="base">
                                        <p:cTn id="37" dur="500" fill="hold"/>
                                        <p:tgtEl>
                                          <p:spTgt spid="3482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2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gioc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113"/>
            <a:ext cx="38909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9"/>
          <p:cNvSpPr txBox="1">
            <a:spLocks noChangeArrowheads="1"/>
          </p:cNvSpPr>
          <p:nvPr/>
        </p:nvSpPr>
        <p:spPr bwMode="auto">
          <a:xfrm>
            <a:off x="1763713" y="404813"/>
            <a:ext cx="6624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3300"/>
                </a:solidFill>
              </a:rPr>
              <a:t>6° gioco</a:t>
            </a:r>
          </a:p>
        </p:txBody>
      </p:sp>
      <p:sp>
        <p:nvSpPr>
          <p:cNvPr id="39946" name="Text Box 10"/>
          <p:cNvSpPr txBox="1">
            <a:spLocks noChangeArrowheads="1"/>
          </p:cNvSpPr>
          <p:nvPr/>
        </p:nvSpPr>
        <p:spPr bwMode="auto">
          <a:xfrm>
            <a:off x="3563938" y="981075"/>
            <a:ext cx="4968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solidFill>
                  <a:srgbClr val="FF3300"/>
                </a:solidFill>
              </a:rPr>
              <a:t>Un amico tocca, senza farsi vedere, una moneta fra tante messe sul tavolo, oppure una persona dà una cosa ad un’altra persona senza farsi vedere, “over pensasse fr’alquante donne una chi più amore portasse”. </a:t>
            </a:r>
          </a:p>
        </p:txBody>
      </p:sp>
      <p:sp>
        <p:nvSpPr>
          <p:cNvPr id="39947" name="Text Box 11"/>
          <p:cNvSpPr txBox="1">
            <a:spLocks noChangeArrowheads="1"/>
          </p:cNvSpPr>
          <p:nvPr/>
        </p:nvSpPr>
        <p:spPr bwMode="auto">
          <a:xfrm>
            <a:off x="3851275" y="2492375"/>
            <a:ext cx="511333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Le monete o le persone si mettono in circolo, supponiamo ad esempio che la moneta pensata sia </a:t>
            </a:r>
            <a:r>
              <a:rPr lang="it-IT" altLang="it-IT">
                <a:solidFill>
                  <a:srgbClr val="FF3300"/>
                </a:solidFill>
              </a:rPr>
              <a:t>17</a:t>
            </a:r>
            <a:r>
              <a:rPr lang="it-IT" altLang="it-IT"/>
              <a:t>. Il mago fissa la moneta di partenza, ad esempio </a:t>
            </a:r>
            <a:r>
              <a:rPr lang="it-IT" altLang="it-IT">
                <a:solidFill>
                  <a:srgbClr val="FF3300"/>
                </a:solidFill>
              </a:rPr>
              <a:t>1</a:t>
            </a:r>
            <a:r>
              <a:rPr lang="it-IT" altLang="it-IT"/>
              <a:t> e dice all’amico di contare le monete in senso orario (numeri verdi) e giunto alla moneta pensata, di continuare a contare partendo dalla moneta ( </a:t>
            </a:r>
            <a:r>
              <a:rPr lang="it-IT" altLang="it-IT">
                <a:solidFill>
                  <a:srgbClr val="FF3300"/>
                </a:solidFill>
              </a:rPr>
              <a:t>1</a:t>
            </a:r>
            <a:r>
              <a:rPr lang="it-IT" altLang="it-IT"/>
              <a:t>) da cui era partito ma in senso antiorario (numeri rossi), fino a </a:t>
            </a:r>
            <a:r>
              <a:rPr lang="it-IT" altLang="it-IT">
                <a:solidFill>
                  <a:srgbClr val="FF3300"/>
                </a:solidFill>
              </a:rPr>
              <a:t>27</a:t>
            </a:r>
            <a:r>
              <a:rPr lang="it-IT" altLang="it-IT"/>
              <a:t> (25+2). La moneta in cui arriva è quella pensata. </a:t>
            </a:r>
          </a:p>
        </p:txBody>
      </p:sp>
      <p:sp>
        <p:nvSpPr>
          <p:cNvPr id="39948" name="Text Box 12"/>
          <p:cNvSpPr txBox="1">
            <a:spLocks noChangeArrowheads="1"/>
          </p:cNvSpPr>
          <p:nvPr/>
        </p:nvSpPr>
        <p:spPr bwMode="auto">
          <a:xfrm>
            <a:off x="3924300" y="5157788"/>
            <a:ext cx="48244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Moneta di partenza </a:t>
            </a:r>
            <a:r>
              <a:rPr lang="it-IT" altLang="it-IT">
                <a:solidFill>
                  <a:srgbClr val="FF3300"/>
                </a:solidFill>
              </a:rPr>
              <a:t>1     </a:t>
            </a:r>
            <a:r>
              <a:rPr lang="it-IT" altLang="it-IT"/>
              <a:t>Moneta pensata </a:t>
            </a:r>
            <a:r>
              <a:rPr lang="it-IT" altLang="it-IT">
                <a:solidFill>
                  <a:srgbClr val="FF3300"/>
                </a:solidFill>
              </a:rPr>
              <a:t>17</a:t>
            </a:r>
          </a:p>
          <a:p>
            <a:pPr eaLnBrk="1" hangingPunct="1">
              <a:spcBef>
                <a:spcPct val="50000"/>
              </a:spcBef>
            </a:pPr>
            <a:r>
              <a:rPr lang="it-IT" altLang="it-IT"/>
              <a:t>Numero cui arrivare a contare </a:t>
            </a:r>
            <a:r>
              <a:rPr lang="it-IT" altLang="it-IT">
                <a:solidFill>
                  <a:srgbClr val="FF3300"/>
                </a:solidFill>
              </a:rPr>
              <a:t>27 (25+2)</a:t>
            </a:r>
          </a:p>
        </p:txBody>
      </p:sp>
      <p:sp>
        <p:nvSpPr>
          <p:cNvPr id="39949" name="Text Box 13"/>
          <p:cNvSpPr txBox="1">
            <a:spLocks noChangeArrowheads="1"/>
          </p:cNvSpPr>
          <p:nvPr/>
        </p:nvSpPr>
        <p:spPr bwMode="auto">
          <a:xfrm>
            <a:off x="395288" y="6092825"/>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solidFill>
                  <a:srgbClr val="FF3300"/>
                </a:solidFill>
              </a:rPr>
              <a:t>Il numero cui arrivare a contare è 27, cioè il numero delle monete 25 +2, perché le monete di partenza (1) e di arrivo (27) sono contate due volte.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6">
                                            <p:txEl>
                                              <p:pRg st="0" end="0"/>
                                            </p:txEl>
                                          </p:spTgt>
                                        </p:tgtEl>
                                        <p:attrNameLst>
                                          <p:attrName>style.visibility</p:attrName>
                                        </p:attrNameLst>
                                      </p:cBhvr>
                                      <p:to>
                                        <p:strVal val="visible"/>
                                      </p:to>
                                    </p:set>
                                    <p:anim calcmode="lin" valueType="num">
                                      <p:cBhvr additive="base">
                                        <p:cTn id="7" dur="500" fill="hold"/>
                                        <p:tgtEl>
                                          <p:spTgt spid="399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944"/>
                                        </p:tgtEl>
                                        <p:attrNameLst>
                                          <p:attrName>style.visibility</p:attrName>
                                        </p:attrNameLst>
                                      </p:cBhvr>
                                      <p:to>
                                        <p:strVal val="visible"/>
                                      </p:to>
                                    </p:set>
                                    <p:anim calcmode="lin" valueType="num">
                                      <p:cBhvr additive="base">
                                        <p:cTn id="13" dur="500" fill="hold"/>
                                        <p:tgtEl>
                                          <p:spTgt spid="39944"/>
                                        </p:tgtEl>
                                        <p:attrNameLst>
                                          <p:attrName>ppt_x</p:attrName>
                                        </p:attrNameLst>
                                      </p:cBhvr>
                                      <p:tavLst>
                                        <p:tav tm="0">
                                          <p:val>
                                            <p:strVal val="#ppt_x"/>
                                          </p:val>
                                        </p:tav>
                                        <p:tav tm="100000">
                                          <p:val>
                                            <p:strVal val="#ppt_x"/>
                                          </p:val>
                                        </p:tav>
                                      </p:tavLst>
                                    </p:anim>
                                    <p:anim calcmode="lin" valueType="num">
                                      <p:cBhvr additive="base">
                                        <p:cTn id="14"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947">
                                            <p:txEl>
                                              <p:pRg st="0" end="0"/>
                                            </p:txEl>
                                          </p:spTgt>
                                        </p:tgtEl>
                                        <p:attrNameLst>
                                          <p:attrName>style.visibility</p:attrName>
                                        </p:attrNameLst>
                                      </p:cBhvr>
                                      <p:to>
                                        <p:strVal val="visible"/>
                                      </p:to>
                                    </p:set>
                                    <p:anim calcmode="lin" valueType="num">
                                      <p:cBhvr additive="base">
                                        <p:cTn id="19" dur="500" fill="hold"/>
                                        <p:tgtEl>
                                          <p:spTgt spid="399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948">
                                            <p:txEl>
                                              <p:pRg st="0" end="0"/>
                                            </p:txEl>
                                          </p:spTgt>
                                        </p:tgtEl>
                                        <p:attrNameLst>
                                          <p:attrName>style.visibility</p:attrName>
                                        </p:attrNameLst>
                                      </p:cBhvr>
                                      <p:to>
                                        <p:strVal val="visible"/>
                                      </p:to>
                                    </p:set>
                                    <p:anim calcmode="lin" valueType="num">
                                      <p:cBhvr additive="base">
                                        <p:cTn id="25" dur="500" fill="hold"/>
                                        <p:tgtEl>
                                          <p:spTgt spid="3994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4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9948">
                                            <p:txEl>
                                              <p:pRg st="1" end="1"/>
                                            </p:txEl>
                                          </p:spTgt>
                                        </p:tgtEl>
                                        <p:attrNameLst>
                                          <p:attrName>style.visibility</p:attrName>
                                        </p:attrNameLst>
                                      </p:cBhvr>
                                      <p:to>
                                        <p:strVal val="visible"/>
                                      </p:to>
                                    </p:set>
                                    <p:anim calcmode="lin" valueType="num">
                                      <p:cBhvr additive="base">
                                        <p:cTn id="29" dur="500" fill="hold"/>
                                        <p:tgtEl>
                                          <p:spTgt spid="3994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99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gioc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33600"/>
            <a:ext cx="380365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6"/>
          <p:cNvSpPr txBox="1">
            <a:spLocks noChangeArrowheads="1"/>
          </p:cNvSpPr>
          <p:nvPr/>
        </p:nvSpPr>
        <p:spPr bwMode="auto">
          <a:xfrm>
            <a:off x="3132138" y="549275"/>
            <a:ext cx="576103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Altro esempio, la moneta pensata è </a:t>
            </a:r>
            <a:r>
              <a:rPr lang="it-IT" altLang="it-IT">
                <a:solidFill>
                  <a:srgbClr val="FF3300"/>
                </a:solidFill>
              </a:rPr>
              <a:t>10</a:t>
            </a:r>
            <a:r>
              <a:rPr lang="it-IT" altLang="it-IT"/>
              <a:t> e quella di partenza è </a:t>
            </a:r>
            <a:r>
              <a:rPr lang="it-IT" altLang="it-IT">
                <a:solidFill>
                  <a:srgbClr val="FF3300"/>
                </a:solidFill>
              </a:rPr>
              <a:t>5</a:t>
            </a:r>
            <a:r>
              <a:rPr lang="it-IT" altLang="it-IT"/>
              <a:t>. Si conta </a:t>
            </a:r>
            <a:r>
              <a:rPr lang="it-IT" altLang="it-IT">
                <a:solidFill>
                  <a:srgbClr val="FF3300"/>
                </a:solidFill>
              </a:rPr>
              <a:t>27</a:t>
            </a:r>
            <a:r>
              <a:rPr lang="it-IT" altLang="it-IT"/>
              <a:t> partendo da 5 in senso orario ( numeri verdi), arrivati alla moneta 10, si continua a contare 7, 8, ecc.. partendo dalla moneta 5 in senso antiorario fino a 27 arrivando così alla moneta 10 che è quella pensata.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ppt_x"/>
                                          </p:val>
                                        </p:tav>
                                        <p:tav tm="100000">
                                          <p:val>
                                            <p:strVal val="#ppt_x"/>
                                          </p:val>
                                        </p:tav>
                                      </p:tavLst>
                                    </p:anim>
                                    <p:anim calcmode="lin" valueType="num">
                                      <p:cBhvr additive="base">
                                        <p:cTn id="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ppt_x"/>
                                          </p:val>
                                        </p:tav>
                                        <p:tav tm="100000">
                                          <p:val>
                                            <p:strVal val="#ppt_x"/>
                                          </p:val>
                                        </p:tav>
                                      </p:tavLst>
                                    </p:anim>
                                    <p:anim calcmode="lin" valueType="num">
                                      <p:cBhvr additive="base">
                                        <p:cTn id="14"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gioc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060575"/>
            <a:ext cx="368458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1979613" y="476250"/>
            <a:ext cx="6769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Pacioli scrive che ripetendo il gioco, qualcuno potrebbe accorgersi che </a:t>
            </a:r>
            <a:r>
              <a:rPr lang="it-IT" altLang="it-IT">
                <a:solidFill>
                  <a:srgbClr val="FF3300"/>
                </a:solidFill>
              </a:rPr>
              <a:t>27</a:t>
            </a:r>
            <a:r>
              <a:rPr lang="it-IT" altLang="it-IT"/>
              <a:t> è </a:t>
            </a:r>
            <a:r>
              <a:rPr lang="it-IT" altLang="it-IT">
                <a:solidFill>
                  <a:srgbClr val="FF3300"/>
                </a:solidFill>
              </a:rPr>
              <a:t>25+2</a:t>
            </a:r>
            <a:r>
              <a:rPr lang="it-IT" altLang="it-IT"/>
              <a:t>, allora il “mago” per nascondere il trucco potrebbe stabilire un altro numero ad esempio </a:t>
            </a:r>
            <a:r>
              <a:rPr lang="it-IT" altLang="it-IT">
                <a:solidFill>
                  <a:srgbClr val="FF3300"/>
                </a:solidFill>
              </a:rPr>
              <a:t>30</a:t>
            </a:r>
            <a:r>
              <a:rPr lang="it-IT" altLang="it-IT"/>
              <a:t>. in questo caso allora nel contare in senso antiorario si deve partire non dalla moneta di partenza, ma tre monete prima di quella (30-27=3)  </a:t>
            </a:r>
          </a:p>
        </p:txBody>
      </p:sp>
      <p:sp>
        <p:nvSpPr>
          <p:cNvPr id="41991" name="Text Box 7"/>
          <p:cNvSpPr txBox="1">
            <a:spLocks noChangeArrowheads="1"/>
          </p:cNvSpPr>
          <p:nvPr/>
        </p:nvSpPr>
        <p:spPr bwMode="auto">
          <a:xfrm>
            <a:off x="4140200" y="2276475"/>
            <a:ext cx="47529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Ad esempio: la moneta pensata sia </a:t>
            </a:r>
            <a:r>
              <a:rPr lang="it-IT" altLang="it-IT">
                <a:solidFill>
                  <a:srgbClr val="FF3300"/>
                </a:solidFill>
              </a:rPr>
              <a:t>12</a:t>
            </a:r>
            <a:r>
              <a:rPr lang="it-IT" altLang="it-IT"/>
              <a:t>, e quella di partenza </a:t>
            </a:r>
            <a:r>
              <a:rPr lang="it-IT" altLang="it-IT">
                <a:solidFill>
                  <a:srgbClr val="FF3300"/>
                </a:solidFill>
              </a:rPr>
              <a:t>5</a:t>
            </a:r>
            <a:r>
              <a:rPr lang="it-IT" altLang="it-IT"/>
              <a:t>. Si conta </a:t>
            </a:r>
            <a:r>
              <a:rPr lang="it-IT" altLang="it-IT">
                <a:solidFill>
                  <a:srgbClr val="FF3300"/>
                </a:solidFill>
              </a:rPr>
              <a:t>30</a:t>
            </a:r>
            <a:r>
              <a:rPr lang="it-IT" altLang="it-IT"/>
              <a:t> a partire da </a:t>
            </a:r>
            <a:r>
              <a:rPr lang="it-IT" altLang="it-IT">
                <a:solidFill>
                  <a:srgbClr val="FF3300"/>
                </a:solidFill>
              </a:rPr>
              <a:t>5</a:t>
            </a:r>
            <a:r>
              <a:rPr lang="it-IT" altLang="it-IT"/>
              <a:t> in senso orario (numeri verdi), arrivati alla moneta </a:t>
            </a:r>
            <a:r>
              <a:rPr lang="it-IT" altLang="it-IT">
                <a:solidFill>
                  <a:srgbClr val="FF3300"/>
                </a:solidFill>
              </a:rPr>
              <a:t>12</a:t>
            </a:r>
            <a:r>
              <a:rPr lang="it-IT" altLang="it-IT"/>
              <a:t> ( è la ottava) si continua a contare 9,10,11, ecc. in senso antiorario fino a 30 a partire dalla moneta </a:t>
            </a:r>
            <a:r>
              <a:rPr lang="it-IT" altLang="it-IT">
                <a:solidFill>
                  <a:srgbClr val="FF3300"/>
                </a:solidFill>
              </a:rPr>
              <a:t>8. </a:t>
            </a:r>
            <a:r>
              <a:rPr lang="it-IT" altLang="it-IT"/>
              <a:t>Si arriva così alla moneta 12 pensata.</a:t>
            </a:r>
            <a:endParaRPr lang="it-IT" altLang="it-IT">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ppt_x"/>
                                          </p:val>
                                        </p:tav>
                                        <p:tav tm="100000">
                                          <p:val>
                                            <p:strVal val="#ppt_x"/>
                                          </p:val>
                                        </p:tav>
                                      </p:tavLst>
                                    </p:anim>
                                    <p:anim calcmode="lin" valueType="num">
                                      <p:cBhvr additive="base">
                                        <p:cTn id="8"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additive="base">
                                        <p:cTn id="13" dur="500" fill="hold"/>
                                        <p:tgtEl>
                                          <p:spTgt spid="41989"/>
                                        </p:tgtEl>
                                        <p:attrNameLst>
                                          <p:attrName>ppt_x</p:attrName>
                                        </p:attrNameLst>
                                      </p:cBhvr>
                                      <p:tavLst>
                                        <p:tav tm="0">
                                          <p:val>
                                            <p:strVal val="#ppt_x"/>
                                          </p:val>
                                        </p:tav>
                                        <p:tav tm="100000">
                                          <p:val>
                                            <p:strVal val="#ppt_x"/>
                                          </p:val>
                                        </p:tav>
                                      </p:tavLst>
                                    </p:anim>
                                    <p:anim calcmode="lin" valueType="num">
                                      <p:cBhvr additive="base">
                                        <p:cTn id="14"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91"/>
                                        </p:tgtEl>
                                        <p:attrNameLst>
                                          <p:attrName>style.visibility</p:attrName>
                                        </p:attrNameLst>
                                      </p:cBhvr>
                                      <p:to>
                                        <p:strVal val="visible"/>
                                      </p:to>
                                    </p:set>
                                    <p:anim calcmode="lin" valueType="num">
                                      <p:cBhvr additive="base">
                                        <p:cTn id="19" dur="500" fill="hold"/>
                                        <p:tgtEl>
                                          <p:spTgt spid="41991"/>
                                        </p:tgtEl>
                                        <p:attrNameLst>
                                          <p:attrName>ppt_x</p:attrName>
                                        </p:attrNameLst>
                                      </p:cBhvr>
                                      <p:tavLst>
                                        <p:tav tm="0">
                                          <p:val>
                                            <p:strVal val="#ppt_x"/>
                                          </p:val>
                                        </p:tav>
                                        <p:tav tm="100000">
                                          <p:val>
                                            <p:strVal val="#ppt_x"/>
                                          </p:val>
                                        </p:tav>
                                      </p:tavLst>
                                    </p:anim>
                                    <p:anim calcmode="lin" valueType="num">
                                      <p:cBhvr additive="base">
                                        <p:cTn id="20"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6"/>
          <p:cNvSpPr txBox="1">
            <a:spLocks noChangeArrowheads="1"/>
          </p:cNvSpPr>
          <p:nvPr/>
        </p:nvSpPr>
        <p:spPr bwMode="auto">
          <a:xfrm>
            <a:off x="684213" y="2420938"/>
            <a:ext cx="7775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t>“Dimme che cosa è quella che mangia denanze et ha el becco derietto”</a:t>
            </a:r>
          </a:p>
        </p:txBody>
      </p:sp>
      <p:sp>
        <p:nvSpPr>
          <p:cNvPr id="65543" name="Text Box 7"/>
          <p:cNvSpPr txBox="1">
            <a:spLocks noChangeArrowheads="1"/>
          </p:cNvSpPr>
          <p:nvPr/>
        </p:nvSpPr>
        <p:spPr bwMode="auto">
          <a:xfrm>
            <a:off x="684213" y="3789363"/>
            <a:ext cx="77041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t>“Dirai el frate, che ha el becco del capucio derieto alle spalle”</a:t>
            </a:r>
          </a:p>
        </p:txBody>
      </p:sp>
      <p:sp>
        <p:nvSpPr>
          <p:cNvPr id="54278" name="Text Box 6"/>
          <p:cNvSpPr txBox="1">
            <a:spLocks noChangeArrowheads="1"/>
          </p:cNvSpPr>
          <p:nvPr/>
        </p:nvSpPr>
        <p:spPr bwMode="auto">
          <a:xfrm>
            <a:off x="1619250" y="620713"/>
            <a:ext cx="6408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800">
                <a:solidFill>
                  <a:srgbClr val="FF3300"/>
                </a:solidFill>
              </a:rPr>
              <a:t>Conclusione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ppt_x"/>
                                          </p:val>
                                        </p:tav>
                                        <p:tav tm="100000">
                                          <p:val>
                                            <p:strVal val="#ppt_x"/>
                                          </p:val>
                                        </p:tav>
                                      </p:tavLst>
                                    </p:anim>
                                    <p:anim calcmode="lin" valueType="num">
                                      <p:cBhvr additive="base">
                                        <p:cTn id="8"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43"/>
                                        </p:tgtEl>
                                        <p:attrNameLst>
                                          <p:attrName>style.visibility</p:attrName>
                                        </p:attrNameLst>
                                      </p:cBhvr>
                                      <p:to>
                                        <p:strVal val="visible"/>
                                      </p:to>
                                    </p:set>
                                    <p:anim calcmode="lin" valueType="num">
                                      <p:cBhvr additive="base">
                                        <p:cTn id="13" dur="500" fill="hold"/>
                                        <p:tgtEl>
                                          <p:spTgt spid="65543"/>
                                        </p:tgtEl>
                                        <p:attrNameLst>
                                          <p:attrName>ppt_x</p:attrName>
                                        </p:attrNameLst>
                                      </p:cBhvr>
                                      <p:tavLst>
                                        <p:tav tm="0">
                                          <p:val>
                                            <p:strVal val="#ppt_x"/>
                                          </p:val>
                                        </p:tav>
                                        <p:tav tm="100000">
                                          <p:val>
                                            <p:strVal val="#ppt_x"/>
                                          </p:val>
                                        </p:tav>
                                      </p:tavLst>
                                    </p:anim>
                                    <p:anim calcmode="lin" valueType="num">
                                      <p:cBhvr additive="base">
                                        <p:cTn id="14" dur="500" fill="hold"/>
                                        <p:tgtEl>
                                          <p:spTgt spid="65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23850" y="2205038"/>
            <a:ext cx="8424863"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Autori vari, </a:t>
            </a:r>
            <a:r>
              <a:rPr lang="it-IT" altLang="it-IT" i="1"/>
              <a:t>Luca Pacioli e la matematica del Rinascimento, </a:t>
            </a:r>
            <a:r>
              <a:rPr lang="it-IT" altLang="it-IT"/>
              <a:t>Petruzzi editore, 1998. Articolo Vico Montebelli, </a:t>
            </a:r>
            <a:r>
              <a:rPr lang="it-IT" altLang="it-IT" i="1"/>
              <a:t>I giochi matematici nel De viribus quantitatis</a:t>
            </a:r>
          </a:p>
          <a:p>
            <a:pPr eaLnBrk="1" hangingPunct="1">
              <a:spcBef>
                <a:spcPct val="50000"/>
              </a:spcBef>
            </a:pPr>
            <a:r>
              <a:rPr lang="it-IT" altLang="it-IT"/>
              <a:t>Oppure lo stesso articolo è stato pubblicato in</a:t>
            </a:r>
            <a:r>
              <a:rPr lang="it-IT" altLang="it-IT" i="1"/>
              <a:t> </a:t>
            </a:r>
            <a:r>
              <a:rPr lang="it-IT" altLang="it-IT"/>
              <a:t>A. Ciocci, Pacioli: letture e interpretazioni, Biblioteca del centro “Mario Pancrazi” 2012</a:t>
            </a:r>
          </a:p>
          <a:p>
            <a:pPr eaLnBrk="1" hangingPunct="1">
              <a:spcBef>
                <a:spcPct val="50000"/>
              </a:spcBef>
            </a:pPr>
            <a:r>
              <a:rPr lang="it-IT" altLang="it-IT"/>
              <a:t>Nando Geronimi (a cura di),</a:t>
            </a:r>
            <a:r>
              <a:rPr lang="it-IT" altLang="it-IT" i="1"/>
              <a:t> Giochi matematici del medioevo, </a:t>
            </a:r>
            <a:r>
              <a:rPr lang="it-IT" altLang="it-IT"/>
              <a:t>Bruno Mondadori 2006</a:t>
            </a:r>
          </a:p>
          <a:p>
            <a:pPr eaLnBrk="1" hangingPunct="1">
              <a:spcBef>
                <a:spcPct val="50000"/>
              </a:spcBef>
            </a:pPr>
            <a:r>
              <a:rPr lang="it-IT" altLang="it-IT"/>
              <a:t>Alcuino di York, R. Franci (a cura di), </a:t>
            </a:r>
            <a:r>
              <a:rPr lang="it-IT" altLang="it-IT" i="1"/>
              <a:t>Giochi matematici alla corte di Carlomagno, </a:t>
            </a:r>
            <a:r>
              <a:rPr lang="it-IT" altLang="it-IT"/>
              <a:t>Edizioni ETS</a:t>
            </a:r>
          </a:p>
          <a:p>
            <a:pPr eaLnBrk="1" hangingPunct="1">
              <a:spcBef>
                <a:spcPct val="50000"/>
              </a:spcBef>
            </a:pPr>
            <a:r>
              <a:rPr lang="it-IT" altLang="it-IT"/>
              <a:t>Si trovano trattati i giochi matematici anche in R. Franci e L.Toti Rigatelli, </a:t>
            </a:r>
            <a:r>
              <a:rPr lang="it-IT" altLang="it-IT" i="1"/>
              <a:t>Introduzione all’aritmetica mercantile del Medioevo e del Rinascimento, </a:t>
            </a:r>
            <a:r>
              <a:rPr lang="it-IT" altLang="it-IT"/>
              <a:t>Quattro Venti, 1982</a:t>
            </a:r>
            <a:endParaRPr lang="it-IT" altLang="it-IT" i="1"/>
          </a:p>
        </p:txBody>
      </p:sp>
      <p:pic>
        <p:nvPicPr>
          <p:cNvPr id="55299" name="Picture 3"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1619250" y="765175"/>
            <a:ext cx="604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3300"/>
                </a:solidFill>
              </a:rPr>
              <a:t>Bibliografia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1476375" y="549275"/>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3300"/>
                </a:solidFill>
              </a:rPr>
              <a:t>I quadrati magici</a:t>
            </a:r>
          </a:p>
        </p:txBody>
      </p:sp>
      <p:sp>
        <p:nvSpPr>
          <p:cNvPr id="44036" name="Text Box 4"/>
          <p:cNvSpPr txBox="1">
            <a:spLocks noChangeArrowheads="1"/>
          </p:cNvSpPr>
          <p:nvPr/>
        </p:nvSpPr>
        <p:spPr bwMode="auto">
          <a:xfrm>
            <a:off x="1547813" y="1196975"/>
            <a:ext cx="7345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Tra le novità esposte nel </a:t>
            </a:r>
            <a:r>
              <a:rPr lang="it-IT" altLang="it-IT" i="1"/>
              <a:t>De viribus</a:t>
            </a:r>
            <a:r>
              <a:rPr lang="it-IT" altLang="it-IT"/>
              <a:t> c’è da segnalare il quesito LXXII sui quadrati magici.</a:t>
            </a:r>
          </a:p>
        </p:txBody>
      </p:sp>
      <p:sp>
        <p:nvSpPr>
          <p:cNvPr id="44037" name="Text Box 5"/>
          <p:cNvSpPr txBox="1">
            <a:spLocks noChangeArrowheads="1"/>
          </p:cNvSpPr>
          <p:nvPr/>
        </p:nvSpPr>
        <p:spPr bwMode="auto">
          <a:xfrm>
            <a:off x="323850" y="1989138"/>
            <a:ext cx="597693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L’impiego dei quadrati magici in ambito astronomico e astrologico risale al IX secolo ed è connesso proprio all’astronomia araba, della quale il Pacioli cita alcuni esponenti. Durante il Rinascimento, specialmente in seguito allo sviluppo dell’ermetismo e alla riscoperta del </a:t>
            </a:r>
            <a:r>
              <a:rPr lang="it-IT" altLang="it-IT" i="1"/>
              <a:t>Corpus Hermeticum</a:t>
            </a:r>
            <a:r>
              <a:rPr lang="it-IT" altLang="it-IT"/>
              <a:t> da parte di Ficino, i quadrati magici cominciano a comparire anche nei trattati matematici. </a:t>
            </a:r>
          </a:p>
        </p:txBody>
      </p:sp>
      <p:sp>
        <p:nvSpPr>
          <p:cNvPr id="44038" name="Text Box 6"/>
          <p:cNvSpPr txBox="1">
            <a:spLocks noChangeArrowheads="1"/>
          </p:cNvSpPr>
          <p:nvPr/>
        </p:nvSpPr>
        <p:spPr bwMode="auto">
          <a:xfrm>
            <a:off x="250825" y="4076700"/>
            <a:ext cx="87137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Pacioli costruisce i quadrati magici associati ai sette pianeti allora conosciuti, ognuno caratterizzato dal numero che esprime la somma costante delle righe, delle colonne e delle diagonali: </a:t>
            </a:r>
            <a:r>
              <a:rPr lang="it-IT" altLang="it-IT">
                <a:solidFill>
                  <a:srgbClr val="FF3300"/>
                </a:solidFill>
              </a:rPr>
              <a:t>Saturno</a:t>
            </a:r>
            <a:r>
              <a:rPr lang="it-IT" altLang="it-IT"/>
              <a:t>, 9 elementi, somma 15; </a:t>
            </a:r>
            <a:r>
              <a:rPr lang="it-IT" altLang="it-IT">
                <a:solidFill>
                  <a:srgbClr val="FF3300"/>
                </a:solidFill>
              </a:rPr>
              <a:t>Giove</a:t>
            </a:r>
            <a:r>
              <a:rPr lang="it-IT" altLang="it-IT"/>
              <a:t>,16 elementi, somma 34; </a:t>
            </a:r>
            <a:r>
              <a:rPr lang="it-IT" altLang="it-IT">
                <a:solidFill>
                  <a:srgbClr val="FF3300"/>
                </a:solidFill>
              </a:rPr>
              <a:t>Marte</a:t>
            </a:r>
            <a:r>
              <a:rPr lang="it-IT" altLang="it-IT"/>
              <a:t>, 25 elementi somma 65; </a:t>
            </a:r>
            <a:r>
              <a:rPr lang="it-IT" altLang="it-IT">
                <a:solidFill>
                  <a:srgbClr val="FF3300"/>
                </a:solidFill>
              </a:rPr>
              <a:t>Sole</a:t>
            </a:r>
            <a:r>
              <a:rPr lang="it-IT" altLang="it-IT"/>
              <a:t>, 36 elementi somma 111; </a:t>
            </a:r>
            <a:r>
              <a:rPr lang="it-IT" altLang="it-IT">
                <a:solidFill>
                  <a:srgbClr val="FF3300"/>
                </a:solidFill>
              </a:rPr>
              <a:t>Venere</a:t>
            </a:r>
            <a:r>
              <a:rPr lang="it-IT" altLang="it-IT"/>
              <a:t>, 49 elementi, somma 175; </a:t>
            </a:r>
            <a:r>
              <a:rPr lang="it-IT" altLang="it-IT">
                <a:solidFill>
                  <a:srgbClr val="FF3300"/>
                </a:solidFill>
              </a:rPr>
              <a:t>Mercurio</a:t>
            </a:r>
            <a:r>
              <a:rPr lang="it-IT" altLang="it-IT"/>
              <a:t>, 64 elementi, somma 260; </a:t>
            </a:r>
            <a:r>
              <a:rPr lang="it-IT" altLang="it-IT">
                <a:solidFill>
                  <a:srgbClr val="FF3300"/>
                </a:solidFill>
              </a:rPr>
              <a:t>Luna</a:t>
            </a:r>
            <a:r>
              <a:rPr lang="it-IT" altLang="it-IT"/>
              <a:t>, 81 elementi, somma 369.</a:t>
            </a:r>
          </a:p>
        </p:txBody>
      </p:sp>
      <p:graphicFrame>
        <p:nvGraphicFramePr>
          <p:cNvPr id="44039" name="Group 7"/>
          <p:cNvGraphicFramePr>
            <a:graphicFrameLocks noGrp="1"/>
          </p:cNvGraphicFramePr>
          <p:nvPr/>
        </p:nvGraphicFramePr>
        <p:xfrm>
          <a:off x="6372225" y="1700213"/>
          <a:ext cx="1781175" cy="1417637"/>
        </p:xfrm>
        <a:graphic>
          <a:graphicData uri="http://schemas.openxmlformats.org/drawingml/2006/table">
            <a:tbl>
              <a:tblPr/>
              <a:tblGrid>
                <a:gridCol w="428625"/>
                <a:gridCol w="450850"/>
                <a:gridCol w="450850"/>
                <a:gridCol w="450850"/>
              </a:tblGrid>
              <a:tr h="350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4066" name="Text Box 34"/>
          <p:cNvSpPr txBox="1">
            <a:spLocks noChangeArrowheads="1"/>
          </p:cNvSpPr>
          <p:nvPr/>
        </p:nvSpPr>
        <p:spPr bwMode="auto">
          <a:xfrm>
            <a:off x="6227763" y="3213100"/>
            <a:ext cx="25193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1600"/>
              <a:t>Quadrato associato a Giove, 16 elementi somma= 34</a:t>
            </a:r>
          </a:p>
        </p:txBody>
      </p:sp>
      <p:sp>
        <p:nvSpPr>
          <p:cNvPr id="44067" name="Text Box 35"/>
          <p:cNvSpPr txBox="1">
            <a:spLocks noChangeArrowheads="1"/>
          </p:cNvSpPr>
          <p:nvPr/>
        </p:nvSpPr>
        <p:spPr bwMode="auto">
          <a:xfrm>
            <a:off x="179388" y="5803900"/>
            <a:ext cx="85693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Allo stato attuale degli studi il </a:t>
            </a:r>
            <a:r>
              <a:rPr lang="it-IT" altLang="it-IT" i="1"/>
              <a:t>De viribus</a:t>
            </a:r>
            <a:r>
              <a:rPr lang="it-IT" altLang="it-IT"/>
              <a:t> pare essere il primo compendio matematico in cui si accenna alle proprietà dei quadrati magici. </a:t>
            </a:r>
          </a:p>
          <a:p>
            <a:pPr eaLnBrk="1" hangingPunct="1">
              <a:spcBef>
                <a:spcPct val="50000"/>
              </a:spcBef>
            </a:pPr>
            <a:endParaRPr lang="it-IT" altLang="it-IT"/>
          </a:p>
        </p:txBody>
      </p:sp>
      <p:pic>
        <p:nvPicPr>
          <p:cNvPr id="49188" name="Picture 36"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9"/>
                                        </p:tgtEl>
                                        <p:attrNameLst>
                                          <p:attrName>style.visibility</p:attrName>
                                        </p:attrNameLst>
                                      </p:cBhvr>
                                      <p:to>
                                        <p:strVal val="visible"/>
                                      </p:to>
                                    </p:set>
                                    <p:anim calcmode="lin" valueType="num">
                                      <p:cBhvr additive="base">
                                        <p:cTn id="13" dur="500" fill="hold"/>
                                        <p:tgtEl>
                                          <p:spTgt spid="44039"/>
                                        </p:tgtEl>
                                        <p:attrNameLst>
                                          <p:attrName>ppt_x</p:attrName>
                                        </p:attrNameLst>
                                      </p:cBhvr>
                                      <p:tavLst>
                                        <p:tav tm="0">
                                          <p:val>
                                            <p:strVal val="#ppt_x"/>
                                          </p:val>
                                        </p:tav>
                                        <p:tav tm="100000">
                                          <p:val>
                                            <p:strVal val="#ppt_x"/>
                                          </p:val>
                                        </p:tav>
                                      </p:tavLst>
                                    </p:anim>
                                    <p:anim calcmode="lin" valueType="num">
                                      <p:cBhvr additive="base">
                                        <p:cTn id="14" dur="500" fill="hold"/>
                                        <p:tgtEl>
                                          <p:spTgt spid="4403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66">
                                            <p:txEl>
                                              <p:pRg st="0" end="0"/>
                                            </p:txEl>
                                          </p:spTgt>
                                        </p:tgtEl>
                                        <p:attrNameLst>
                                          <p:attrName>style.visibility</p:attrName>
                                        </p:attrNameLst>
                                      </p:cBhvr>
                                      <p:to>
                                        <p:strVal val="visible"/>
                                      </p:to>
                                    </p:set>
                                    <p:anim calcmode="lin" valueType="num">
                                      <p:cBhvr additive="base">
                                        <p:cTn id="19" dur="500" fill="hold"/>
                                        <p:tgtEl>
                                          <p:spTgt spid="4406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7">
                                            <p:txEl>
                                              <p:pRg st="0" end="0"/>
                                            </p:txEl>
                                          </p:spTgt>
                                        </p:tgtEl>
                                        <p:attrNameLst>
                                          <p:attrName>style.visibility</p:attrName>
                                        </p:attrNameLst>
                                      </p:cBhvr>
                                      <p:to>
                                        <p:strVal val="visible"/>
                                      </p:to>
                                    </p:set>
                                    <p:anim calcmode="lin" valueType="num">
                                      <p:cBhvr additive="base">
                                        <p:cTn id="25" dur="500" fill="hold"/>
                                        <p:tgtEl>
                                          <p:spTgt spid="4403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4038">
                                            <p:txEl>
                                              <p:pRg st="0" end="0"/>
                                            </p:txEl>
                                          </p:spTgt>
                                        </p:tgtEl>
                                        <p:attrNameLst>
                                          <p:attrName>style.visibility</p:attrName>
                                        </p:attrNameLst>
                                      </p:cBhvr>
                                      <p:to>
                                        <p:strVal val="visible"/>
                                      </p:to>
                                    </p:set>
                                    <p:anim calcmode="lin" valueType="num">
                                      <p:cBhvr additive="base">
                                        <p:cTn id="31" dur="500" fill="hold"/>
                                        <p:tgtEl>
                                          <p:spTgt spid="4403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4067">
                                            <p:txEl>
                                              <p:pRg st="0" end="0"/>
                                            </p:txEl>
                                          </p:spTgt>
                                        </p:tgtEl>
                                        <p:attrNameLst>
                                          <p:attrName>style.visibility</p:attrName>
                                        </p:attrNameLst>
                                      </p:cBhvr>
                                      <p:to>
                                        <p:strVal val="visible"/>
                                      </p:to>
                                    </p:set>
                                    <p:anim calcmode="lin" valueType="num">
                                      <p:cBhvr additive="base">
                                        <p:cTn id="37" dur="500" fill="hold"/>
                                        <p:tgtEl>
                                          <p:spTgt spid="4406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300px-Melencolia_I_(Durer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692150"/>
            <a:ext cx="377031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5364163" y="765175"/>
            <a:ext cx="30241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solidFill>
                  <a:srgbClr val="FF3300"/>
                </a:solidFill>
              </a:rPr>
              <a:t>Albrecht Dürer </a:t>
            </a:r>
          </a:p>
          <a:p>
            <a:pPr eaLnBrk="1" hangingPunct="1">
              <a:spcBef>
                <a:spcPct val="50000"/>
              </a:spcBef>
            </a:pPr>
            <a:r>
              <a:rPr lang="it-IT" altLang="it-IT">
                <a:solidFill>
                  <a:srgbClr val="FF3300"/>
                </a:solidFill>
              </a:rPr>
              <a:t>Melancholia (1514)</a:t>
            </a:r>
          </a:p>
        </p:txBody>
      </p:sp>
      <p:sp>
        <p:nvSpPr>
          <p:cNvPr id="45060" name="Text Box 4"/>
          <p:cNvSpPr txBox="1">
            <a:spLocks noChangeArrowheads="1"/>
          </p:cNvSpPr>
          <p:nvPr/>
        </p:nvSpPr>
        <p:spPr bwMode="auto">
          <a:xfrm>
            <a:off x="5076825" y="1833563"/>
            <a:ext cx="35274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Sembra che Albrecth Durer sia venuto in Italia anche per  incontrare Luca Pacioli. Il primo viaggio avviene nel 1494 - 1495, il secondo nel 1505. </a:t>
            </a:r>
          </a:p>
        </p:txBody>
      </p:sp>
      <p:sp>
        <p:nvSpPr>
          <p:cNvPr id="45061" name="Text Box 5"/>
          <p:cNvSpPr txBox="1">
            <a:spLocks noChangeArrowheads="1"/>
          </p:cNvSpPr>
          <p:nvPr/>
        </p:nvSpPr>
        <p:spPr bwMode="auto">
          <a:xfrm>
            <a:off x="5148263" y="3429000"/>
            <a:ext cx="31686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Nell’incisione sopra l’angelo c’è un quadrato magico che rappresenta Giove</a:t>
            </a:r>
          </a:p>
        </p:txBody>
      </p:sp>
      <p:sp>
        <p:nvSpPr>
          <p:cNvPr id="45062" name="Text Box 6"/>
          <p:cNvSpPr txBox="1">
            <a:spLocks noChangeArrowheads="1"/>
          </p:cNvSpPr>
          <p:nvPr/>
        </p:nvSpPr>
        <p:spPr bwMode="auto">
          <a:xfrm>
            <a:off x="5148263" y="4581525"/>
            <a:ext cx="3240087"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Che sia venuto a conoscenza dei quadrati magici proprio da Pacioli?</a:t>
            </a:r>
          </a:p>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gtEl>
                                        <p:attrNameLst>
                                          <p:attrName>style.visibility</p:attrName>
                                        </p:attrNameLst>
                                      </p:cBhvr>
                                      <p:to>
                                        <p:strVal val="visible"/>
                                      </p:to>
                                    </p:set>
                                    <p:anim calcmode="lin" valueType="num">
                                      <p:cBhvr additive="base">
                                        <p:cTn id="13" dur="500" fill="hold"/>
                                        <p:tgtEl>
                                          <p:spTgt spid="45059"/>
                                        </p:tgtEl>
                                        <p:attrNameLst>
                                          <p:attrName>ppt_x</p:attrName>
                                        </p:attrNameLst>
                                      </p:cBhvr>
                                      <p:tavLst>
                                        <p:tav tm="0">
                                          <p:val>
                                            <p:strVal val="#ppt_x"/>
                                          </p:val>
                                        </p:tav>
                                        <p:tav tm="100000">
                                          <p:val>
                                            <p:strVal val="#ppt_x"/>
                                          </p:val>
                                        </p:tav>
                                      </p:tavLst>
                                    </p:anim>
                                    <p:anim calcmode="lin" valueType="num">
                                      <p:cBhvr additive="base">
                                        <p:cTn id="14"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500" fill="hold"/>
                                        <p:tgtEl>
                                          <p:spTgt spid="45060"/>
                                        </p:tgtEl>
                                        <p:attrNameLst>
                                          <p:attrName>ppt_x</p:attrName>
                                        </p:attrNameLst>
                                      </p:cBhvr>
                                      <p:tavLst>
                                        <p:tav tm="0">
                                          <p:val>
                                            <p:strVal val="#ppt_x"/>
                                          </p:val>
                                        </p:tav>
                                        <p:tav tm="100000">
                                          <p:val>
                                            <p:strVal val="#ppt_x"/>
                                          </p:val>
                                        </p:tav>
                                      </p:tavLst>
                                    </p:anim>
                                    <p:anim calcmode="lin" valueType="num">
                                      <p:cBhvr additive="base">
                                        <p:cTn id="20"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061">
                                            <p:txEl>
                                              <p:pRg st="0" end="0"/>
                                            </p:txEl>
                                          </p:spTgt>
                                        </p:tgtEl>
                                        <p:attrNameLst>
                                          <p:attrName>style.visibility</p:attrName>
                                        </p:attrNameLst>
                                      </p:cBhvr>
                                      <p:to>
                                        <p:strVal val="visible"/>
                                      </p:to>
                                    </p:set>
                                    <p:anim calcmode="lin" valueType="num">
                                      <p:cBhvr additive="base">
                                        <p:cTn id="25"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062">
                                            <p:txEl>
                                              <p:pRg st="0" end="0"/>
                                            </p:txEl>
                                          </p:spTgt>
                                        </p:tgtEl>
                                        <p:attrNameLst>
                                          <p:attrName>style.visibility</p:attrName>
                                        </p:attrNameLst>
                                      </p:cBhvr>
                                      <p:to>
                                        <p:strVal val="visible"/>
                                      </p:to>
                                    </p:set>
                                    <p:anim calcmode="lin" valueType="num">
                                      <p:cBhvr additive="base">
                                        <p:cTn id="31" dur="500" fill="hold"/>
                                        <p:tgtEl>
                                          <p:spTgt spid="450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ritratt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04813"/>
            <a:ext cx="723265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7451725" y="538163"/>
            <a:ext cx="1692275"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Dipinto attribuito a Jacopo de’ Barbari </a:t>
            </a:r>
          </a:p>
          <a:p>
            <a:pPr eaLnBrk="1" hangingPunct="1">
              <a:spcBef>
                <a:spcPct val="50000"/>
              </a:spcBef>
            </a:pPr>
            <a:r>
              <a:rPr lang="it-IT" altLang="it-IT"/>
              <a:t>1495</a:t>
            </a:r>
          </a:p>
          <a:p>
            <a:pPr eaLnBrk="1" hangingPunct="1">
              <a:spcBef>
                <a:spcPct val="50000"/>
              </a:spcBef>
            </a:pPr>
            <a:endParaRPr lang="it-IT" altLang="it-IT"/>
          </a:p>
          <a:p>
            <a:pPr eaLnBrk="1" hangingPunct="1">
              <a:spcBef>
                <a:spcPct val="50000"/>
              </a:spcBef>
            </a:pPr>
            <a:r>
              <a:rPr lang="it-IT" altLang="it-IT"/>
              <a:t>Napoli, Museo e Gallerie nazionali di Capodimonte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ppt_x"/>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1547813" y="404813"/>
            <a:ext cx="7488237"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L’opera viene divisa solitamente in 3 parti, sebbene in ognuna di esse esistano poi sottoparti e suddivisioni. </a:t>
            </a:r>
          </a:p>
          <a:p>
            <a:pPr eaLnBrk="1" hangingPunct="1">
              <a:spcBef>
                <a:spcPct val="50000"/>
              </a:spcBef>
            </a:pPr>
            <a:r>
              <a:rPr lang="it-IT" altLang="it-IT"/>
              <a:t>La 1° parte è riservata alla “</a:t>
            </a:r>
            <a:r>
              <a:rPr lang="it-IT" altLang="it-IT">
                <a:solidFill>
                  <a:srgbClr val="FF3300"/>
                </a:solidFill>
              </a:rPr>
              <a:t>forza del numero</a:t>
            </a:r>
            <a:r>
              <a:rPr lang="it-IT" altLang="it-IT"/>
              <a:t>”. Vengono presentati 80 “</a:t>
            </a:r>
            <a:r>
              <a:rPr lang="it-IT" altLang="it-IT">
                <a:solidFill>
                  <a:srgbClr val="FF3300"/>
                </a:solidFill>
              </a:rPr>
              <a:t>effecti</a:t>
            </a:r>
            <a:r>
              <a:rPr lang="it-IT" altLang="it-IT"/>
              <a:t>” che sono giochi di società di tipo matematico, molti dei quali del tipo: indovina un numero pensato sia intero che frazionario, oppure indovina le parti in cui un numero è stato diviso.  </a:t>
            </a:r>
          </a:p>
        </p:txBody>
      </p:sp>
      <p:sp>
        <p:nvSpPr>
          <p:cNvPr id="6148" name="Text Box 4"/>
          <p:cNvSpPr txBox="1">
            <a:spLocks noChangeArrowheads="1"/>
          </p:cNvSpPr>
          <p:nvPr/>
        </p:nvSpPr>
        <p:spPr bwMode="auto">
          <a:xfrm>
            <a:off x="323850" y="2492375"/>
            <a:ext cx="871220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La 2° parte riguarda “</a:t>
            </a:r>
            <a:r>
              <a:rPr lang="it-IT" altLang="it-IT">
                <a:solidFill>
                  <a:srgbClr val="FF3300"/>
                </a:solidFill>
              </a:rPr>
              <a:t>della virtù et forza geometrica</a:t>
            </a:r>
            <a:r>
              <a:rPr lang="it-IT" altLang="it-IT"/>
              <a:t>”, si tratta di costruzioni geometriche con riga e compasso, in particolare di poligoni regolari. Gli altri “capituli” sono curiosità, giochi di prestigio che hanno il loro fondamento nella fisica, invenzioni tecniche (la bussola, il sifone ecc…), giochi di illusionismo sfruttando per esempio la rifrazione della luce. Ci sono giochi “topologici” ( scioglimento di nodi). Segue una serie di proverbi in rima </a:t>
            </a:r>
            <a:r>
              <a:rPr lang="it-IT" altLang="it-IT">
                <a:solidFill>
                  <a:srgbClr val="FF3300"/>
                </a:solidFill>
              </a:rPr>
              <a:t>(“chi suoi secreti con altrui ragiona, apre l’uscio altrui e se inpregiona”</a:t>
            </a:r>
            <a:r>
              <a:rPr lang="it-IT" altLang="it-IT"/>
              <a:t>, </a:t>
            </a:r>
            <a:r>
              <a:rPr lang="it-IT" altLang="it-IT">
                <a:solidFill>
                  <a:srgbClr val="FF3300"/>
                </a:solidFill>
              </a:rPr>
              <a:t>“ chi fa mercantia et non la cognosca, li suoi denari doventano moscha”</a:t>
            </a:r>
            <a:r>
              <a:rPr lang="it-IT" altLang="it-IT"/>
              <a:t>). C’è un componimento poetico “</a:t>
            </a:r>
            <a:r>
              <a:rPr lang="it-IT" altLang="it-IT">
                <a:solidFill>
                  <a:srgbClr val="FF3300"/>
                </a:solidFill>
              </a:rPr>
              <a:t>lamento de uno innamorato verso una donzella</a:t>
            </a:r>
            <a:r>
              <a:rPr lang="it-IT" altLang="it-IT"/>
              <a:t>”.</a:t>
            </a:r>
          </a:p>
          <a:p>
            <a:pPr eaLnBrk="1" hangingPunct="1">
              <a:spcBef>
                <a:spcPct val="50000"/>
              </a:spcBef>
            </a:pPr>
            <a:r>
              <a:rPr lang="it-IT" altLang="it-IT"/>
              <a:t>La 3° parte tratta “</a:t>
            </a:r>
            <a:r>
              <a:rPr lang="it-IT" altLang="it-IT">
                <a:solidFill>
                  <a:srgbClr val="FF3300"/>
                </a:solidFill>
              </a:rPr>
              <a:t>della forza et virtù naturale nel scrivere</a:t>
            </a:r>
            <a:r>
              <a:rPr lang="it-IT" altLang="it-IT"/>
              <a:t>”. Vengono proposte varie ricette per realizzare l’inchiostro invisibile. Inoltre ricette per realizzare una “colla de vetro fortissima”, una tintura per capelli o per il legno, dei profumi, prodotti di cosmesi, consigli pratici: come sterminare le formiche… Insomma è ricco di materiali che possono interessare i chimici.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8">
                                            <p:txEl>
                                              <p:pRg st="0" end="0"/>
                                            </p:txEl>
                                          </p:spTgt>
                                        </p:tgtEl>
                                        <p:attrNameLst>
                                          <p:attrName>style.visibility</p:attrName>
                                        </p:attrNameLst>
                                      </p:cBhvr>
                                      <p:to>
                                        <p:strVal val="visible"/>
                                      </p:to>
                                    </p:set>
                                    <p:anim calcmode="lin" valueType="num">
                                      <p:cBhvr additive="base">
                                        <p:cTn id="19"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8">
                                            <p:txEl>
                                              <p:pRg st="1" end="1"/>
                                            </p:txEl>
                                          </p:spTgt>
                                        </p:tgtEl>
                                        <p:attrNameLst>
                                          <p:attrName>style.visibility</p:attrName>
                                        </p:attrNameLst>
                                      </p:cBhvr>
                                      <p:to>
                                        <p:strVal val="visible"/>
                                      </p:to>
                                    </p:set>
                                    <p:anim calcmode="lin" valueType="num">
                                      <p:cBhvr additive="base">
                                        <p:cTn id="25" dur="500" fill="hold"/>
                                        <p:tgtEl>
                                          <p:spTgt spid="614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ritratto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150" y="260350"/>
            <a:ext cx="4960938"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Line 5"/>
          <p:cNvSpPr>
            <a:spLocks noChangeShapeType="1"/>
          </p:cNvSpPr>
          <p:nvPr/>
        </p:nvSpPr>
        <p:spPr bwMode="auto">
          <a:xfrm flipH="1">
            <a:off x="5580063" y="188913"/>
            <a:ext cx="936625" cy="503237"/>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4518" name="Text Box 6"/>
          <p:cNvSpPr txBox="1">
            <a:spLocks noChangeArrowheads="1"/>
          </p:cNvSpPr>
          <p:nvPr/>
        </p:nvSpPr>
        <p:spPr bwMode="auto">
          <a:xfrm>
            <a:off x="7092950" y="1196975"/>
            <a:ext cx="18002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Piero della Francesca </a:t>
            </a:r>
          </a:p>
          <a:p>
            <a:pPr eaLnBrk="1" hangingPunct="1">
              <a:spcBef>
                <a:spcPct val="50000"/>
              </a:spcBef>
            </a:pPr>
            <a:r>
              <a:rPr lang="it-IT" altLang="it-IT"/>
              <a:t>Particolare della </a:t>
            </a:r>
            <a:r>
              <a:rPr lang="it-IT" altLang="it-IT" i="1"/>
              <a:t>Pala Montefeltro</a:t>
            </a:r>
          </a:p>
          <a:p>
            <a:pPr eaLnBrk="1" hangingPunct="1">
              <a:spcBef>
                <a:spcPct val="50000"/>
              </a:spcBef>
            </a:pPr>
            <a:r>
              <a:rPr lang="it-IT" altLang="it-IT"/>
              <a:t>Milano, Pinacoteca di Brera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8"/>
                                        </p:tgtEl>
                                        <p:attrNameLst>
                                          <p:attrName>style.visibility</p:attrName>
                                        </p:attrNameLst>
                                      </p:cBhvr>
                                      <p:to>
                                        <p:strVal val="visible"/>
                                      </p:to>
                                    </p:set>
                                    <p:anim calcmode="lin" valueType="num">
                                      <p:cBhvr additive="base">
                                        <p:cTn id="7" dur="500" fill="hold"/>
                                        <p:tgtEl>
                                          <p:spTgt spid="64518"/>
                                        </p:tgtEl>
                                        <p:attrNameLst>
                                          <p:attrName>ppt_x</p:attrName>
                                        </p:attrNameLst>
                                      </p:cBhvr>
                                      <p:tavLst>
                                        <p:tav tm="0">
                                          <p:val>
                                            <p:strVal val="#ppt_x"/>
                                          </p:val>
                                        </p:tav>
                                        <p:tav tm="100000">
                                          <p:val>
                                            <p:strVal val="#ppt_x"/>
                                          </p:val>
                                        </p:tav>
                                      </p:tavLst>
                                    </p:anim>
                                    <p:anim calcmode="lin" valueType="num">
                                      <p:cBhvr additive="base">
                                        <p:cTn id="8"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7"/>
                                        </p:tgtEl>
                                        <p:attrNameLst>
                                          <p:attrName>style.visibility</p:attrName>
                                        </p:attrNameLst>
                                      </p:cBhvr>
                                      <p:to>
                                        <p:strVal val="visible"/>
                                      </p:to>
                                    </p:set>
                                    <p:anim calcmode="lin" valueType="num">
                                      <p:cBhvr additive="base">
                                        <p:cTn id="13" dur="500" fill="hold"/>
                                        <p:tgtEl>
                                          <p:spTgt spid="64517"/>
                                        </p:tgtEl>
                                        <p:attrNameLst>
                                          <p:attrName>ppt_x</p:attrName>
                                        </p:attrNameLst>
                                      </p:cBhvr>
                                      <p:tavLst>
                                        <p:tav tm="0">
                                          <p:val>
                                            <p:strVal val="#ppt_x"/>
                                          </p:val>
                                        </p:tav>
                                        <p:tav tm="100000">
                                          <p:val>
                                            <p:strVal val="#ppt_x"/>
                                          </p:val>
                                        </p:tav>
                                      </p:tavLst>
                                    </p:anim>
                                    <p:anim calcmode="lin" valueType="num">
                                      <p:cBhvr additive="base">
                                        <p:cTn id="14"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Text Box 4"/>
          <p:cNvSpPr txBox="1">
            <a:spLocks noChangeArrowheads="1"/>
          </p:cNvSpPr>
          <p:nvPr/>
        </p:nvSpPr>
        <p:spPr bwMode="auto">
          <a:xfrm>
            <a:off x="1619250" y="1268413"/>
            <a:ext cx="727233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L’esempio della nave era presente nel dibattito scientifico europeo fin dal Trecento e prima, in riferimento al problema del moto o dell’immobilità della Terra. L’esempio della nave era portato come prova dell’immobilità della Terra: si partiva dall’osservazione che un grave lasciato cadere dall’alto cadeva sul piede della perpendicolare. Se la terra si fosse mossa da Occidente a Oriente il punto di caduta, si diceva, doveva essere spostato verso Occidente, come nel caso della nave.</a:t>
            </a:r>
          </a:p>
        </p:txBody>
      </p:sp>
      <p:pic>
        <p:nvPicPr>
          <p:cNvPr id="73731" name="Picture 5"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6"/>
          <p:cNvSpPr txBox="1">
            <a:spLocks noChangeArrowheads="1"/>
          </p:cNvSpPr>
          <p:nvPr/>
        </p:nvSpPr>
        <p:spPr bwMode="auto">
          <a:xfrm>
            <a:off x="250825" y="3789363"/>
            <a:ext cx="84963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Nicola Oresme (1323?-1382), uno dei maggiori fisici francesi del tardo medioevo e sostenitore del moto rotatorio della terra da Occidente a Oriente, così spiega le argomentazioni degli avversari, nel </a:t>
            </a:r>
            <a:r>
              <a:rPr lang="it-IT" altLang="it-IT" i="1"/>
              <a:t>Le Livre du ciel et du monde</a:t>
            </a:r>
            <a:r>
              <a:rPr lang="it-IT" altLang="it-IT"/>
              <a:t>:</a:t>
            </a:r>
          </a:p>
          <a:p>
            <a:pPr eaLnBrk="1" hangingPunct="1">
              <a:spcBef>
                <a:spcPct val="50000"/>
              </a:spcBef>
            </a:pPr>
            <a:r>
              <a:rPr lang="it-IT" altLang="it-IT"/>
              <a:t>“</a:t>
            </a:r>
            <a:r>
              <a:rPr lang="it-IT" altLang="it-IT">
                <a:solidFill>
                  <a:srgbClr val="FF3300"/>
                </a:solidFill>
              </a:rPr>
              <a:t>Chi si trovasse su una nave in rapido moto verso oriente e scagliasse una freccia verticalmente verso l’alto, non la vedrebbe ricadere sulla nave ma molto lontano verso occidente. E similmente, se la Terra si muovesse così velocemente ruotando da ponente a levante, chi gettasse un sasso verticalmente verso l’alto, non lo vedrebbe ricadere nel luogo della partenza ma molto lontano verso occidente; mentre di fatto appare il contrario.”   </a:t>
            </a:r>
          </a:p>
        </p:txBody>
      </p:sp>
      <p:sp>
        <p:nvSpPr>
          <p:cNvPr id="73733" name="Text Box 7"/>
          <p:cNvSpPr txBox="1">
            <a:spLocks noChangeArrowheads="1"/>
          </p:cNvSpPr>
          <p:nvPr/>
        </p:nvSpPr>
        <p:spPr bwMode="auto">
          <a:xfrm>
            <a:off x="1835150" y="466725"/>
            <a:ext cx="684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b="1">
                <a:solidFill>
                  <a:srgbClr val="FF3300"/>
                </a:solidFill>
              </a:rPr>
              <a:t>I precedenti storici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additive="base">
                                        <p:cTn id="7" dur="500" fill="hold"/>
                                        <p:tgtEl>
                                          <p:spTgt spid="59396"/>
                                        </p:tgtEl>
                                        <p:attrNameLst>
                                          <p:attrName>ppt_x</p:attrName>
                                        </p:attrNameLst>
                                      </p:cBhvr>
                                      <p:tavLst>
                                        <p:tav tm="0">
                                          <p:val>
                                            <p:strVal val="#ppt_x"/>
                                          </p:val>
                                        </p:tav>
                                        <p:tav tm="100000">
                                          <p:val>
                                            <p:strVal val="#ppt_x"/>
                                          </p:val>
                                        </p:tav>
                                      </p:tavLst>
                                    </p:anim>
                                    <p:anim calcmode="lin" valueType="num">
                                      <p:cBhvr additive="base">
                                        <p:cTn id="8"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8">
                                            <p:txEl>
                                              <p:pRg st="0" end="0"/>
                                            </p:txEl>
                                          </p:spTgt>
                                        </p:tgtEl>
                                        <p:attrNameLst>
                                          <p:attrName>style.visibility</p:attrName>
                                        </p:attrNameLst>
                                      </p:cBhvr>
                                      <p:to>
                                        <p:strVal val="visible"/>
                                      </p:to>
                                    </p:set>
                                    <p:anim calcmode="lin" valueType="num">
                                      <p:cBhvr additive="base">
                                        <p:cTn id="13" dur="500" fill="hold"/>
                                        <p:tgtEl>
                                          <p:spTgt spid="593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398">
                                            <p:txEl>
                                              <p:pRg st="1" end="1"/>
                                            </p:txEl>
                                          </p:spTgt>
                                        </p:tgtEl>
                                        <p:attrNameLst>
                                          <p:attrName>style.visibility</p:attrName>
                                        </p:attrNameLst>
                                      </p:cBhvr>
                                      <p:to>
                                        <p:strVal val="visible"/>
                                      </p:to>
                                    </p:set>
                                    <p:anim calcmode="lin" valueType="num">
                                      <p:cBhvr additive="base">
                                        <p:cTn id="19" dur="500" fill="hold"/>
                                        <p:tgtEl>
                                          <p:spTgt spid="593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txBox="1">
            <a:spLocks noChangeArrowheads="1"/>
          </p:cNvSpPr>
          <p:nvPr/>
        </p:nvSpPr>
        <p:spPr bwMode="auto">
          <a:xfrm>
            <a:off x="468313" y="549275"/>
            <a:ext cx="8424862"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A questa argomentazione Oresme risponde che la Terra muovendosi trascina con sé il sasso che quindi cade sullo stesso punto in cui cadrebbe se la Terra  fosse ferma. Inoltre fa alcune considerazioni che introducono l’idea della relatività dei moti, dicendo chiaramente che se fossimo su una nave che si muove, a noi sembrerebbe che a muoversi siano gli alberi fuori dalla nave.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1692275" y="1052513"/>
            <a:ext cx="69119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Questo esempio della nave ci è familiare, ne parla Galileo nella Giornata seconda del </a:t>
            </a:r>
            <a:r>
              <a:rPr lang="it-IT" altLang="it-IT" i="1"/>
              <a:t>Dialogo sopra i due massimi sistemi del mondo</a:t>
            </a:r>
            <a:r>
              <a:rPr lang="it-IT" altLang="it-IT"/>
              <a:t>, </a:t>
            </a:r>
            <a:r>
              <a:rPr lang="it-IT" altLang="it-IT" i="1"/>
              <a:t>tolemaico e copernicano </a:t>
            </a:r>
            <a:r>
              <a:rPr lang="it-IT" altLang="it-IT"/>
              <a:t>(1632), arrivando a conclusioni corrette che sono opposte a quelle di Luca che riporta le tesi dei sostenitori della fisica aristotelica. </a:t>
            </a:r>
          </a:p>
          <a:p>
            <a:pPr eaLnBrk="1" hangingPunct="1">
              <a:spcBef>
                <a:spcPct val="50000"/>
              </a:spcBef>
            </a:pPr>
            <a:endParaRPr lang="it-IT" altLang="it-IT"/>
          </a:p>
        </p:txBody>
      </p:sp>
      <p:sp>
        <p:nvSpPr>
          <p:cNvPr id="75780" name="Text Box 4"/>
          <p:cNvSpPr txBox="1">
            <a:spLocks noChangeArrowheads="1"/>
          </p:cNvSpPr>
          <p:nvPr/>
        </p:nvSpPr>
        <p:spPr bwMode="auto">
          <a:xfrm>
            <a:off x="1908175" y="476250"/>
            <a:ext cx="669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b="1">
                <a:solidFill>
                  <a:srgbClr val="FF3300"/>
                </a:solidFill>
              </a:rPr>
              <a:t>Pacioli e Galileo</a:t>
            </a:r>
          </a:p>
        </p:txBody>
      </p:sp>
      <p:sp>
        <p:nvSpPr>
          <p:cNvPr id="14341" name="Text Box 5"/>
          <p:cNvSpPr txBox="1">
            <a:spLocks noChangeArrowheads="1"/>
          </p:cNvSpPr>
          <p:nvPr/>
        </p:nvSpPr>
        <p:spPr bwMode="auto">
          <a:xfrm>
            <a:off x="323850" y="2781300"/>
            <a:ext cx="856932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Come è noto Galileo sostiene per bocca di Salviati che la pietra cade sempre sul piede della perpendicolare sia che la nave sia ferma sia che si muova di moto uniforme e rettilineo e per giustificare questo introduce il principio della composizione delle velocità. </a:t>
            </a:r>
          </a:p>
          <a:p>
            <a:pPr eaLnBrk="1" hangingPunct="1"/>
            <a:endParaRPr lang="it-IT" altLang="it-IT"/>
          </a:p>
          <a:p>
            <a:pPr eaLnBrk="1" hangingPunct="1"/>
            <a:r>
              <a:rPr lang="it-IT" altLang="it-IT"/>
              <a:t>Non solo ma Galileo contraddice Pacioli: non è possibile distinguere con esperimenti fatti sotto coperta, se la nave è in moto oppure è ferma. Si tratta del cosiddetto principio di relatività galileiano che afferma che le leggi della meccanica sono le stesse in tutti i sistemi di riferimento che si muovono l’uno rispetto all’altro di moto rettilineo uniforme (riferimenti inerziali); la pietra cade quindi alla base dell’albero sia quando la nave è ferma che quando è in moto rettilineo uniforme.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 calcmode="lin" valueType="num">
                                      <p:cBhvr additive="base">
                                        <p:cTn id="13"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41">
                                            <p:txEl>
                                              <p:pRg st="2" end="2"/>
                                            </p:txEl>
                                          </p:spTgt>
                                        </p:tgtEl>
                                        <p:attrNameLst>
                                          <p:attrName>style.visibility</p:attrName>
                                        </p:attrNameLst>
                                      </p:cBhvr>
                                      <p:to>
                                        <p:strVal val="visible"/>
                                      </p:to>
                                    </p:set>
                                    <p:anim calcmode="lin" valueType="num">
                                      <p:cBhvr additive="base">
                                        <p:cTn id="19"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p:cNvSpPr txBox="1">
            <a:spLocks noChangeArrowheads="1"/>
          </p:cNvSpPr>
          <p:nvPr/>
        </p:nvSpPr>
        <p:spPr bwMode="auto">
          <a:xfrm>
            <a:off x="395288" y="404813"/>
            <a:ext cx="8424862"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L’esempio della nave serviva a Galileo per controbattere le tesi contrarie al moto rotatorio della Terra. C’è però da dire che Galileo trattando la Terra come la nave sbagliava perché applicava il principio di relatività ad un moto, quello rotatorio, per il quale il principio non vale. </a:t>
            </a:r>
          </a:p>
          <a:p>
            <a:pPr eaLnBrk="1" hangingPunct="1">
              <a:spcBef>
                <a:spcPct val="50000"/>
              </a:spcBef>
            </a:pPr>
            <a:r>
              <a:rPr lang="it-IT" altLang="it-IT"/>
              <a:t>In effetti il moto rotatorio della Terra ha un effetto sulla caduta dei gravi che non si muovono lungo la verticale ma con uno spostamento, nell’emisfero nord, verso sud-est. Il primo che prova sperimentalmente questa ipotesi già formulata da Newton è Giova Battista Guglielmini che nel 1791 lascia cadere delle palle di piombo dalla Torre degli Asinelli di Bologna. L’esperimento è accuratissimo e i risultati sono in buon accordo con le previsioni teoriche. Ciò nonostante le conclusioni di Guglielmini sulla rotazione terrestre hanno pochissima risonanza, pur anticipando di 50 anni la celebre e spettacolare esperienza di Foucault nel Pantheon di Parigi.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3"/>
          <p:cNvSpPr txBox="1">
            <a:spLocks noChangeArrowheads="1"/>
          </p:cNvSpPr>
          <p:nvPr/>
        </p:nvSpPr>
        <p:spPr bwMode="auto">
          <a:xfrm>
            <a:off x="1763713" y="476250"/>
            <a:ext cx="698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3300"/>
                </a:solidFill>
              </a:rPr>
              <a:t>La tradizione dei giochi</a:t>
            </a:r>
          </a:p>
        </p:txBody>
      </p:sp>
      <p:sp>
        <p:nvSpPr>
          <p:cNvPr id="20484" name="Text Box 4"/>
          <p:cNvSpPr txBox="1">
            <a:spLocks noChangeArrowheads="1"/>
          </p:cNvSpPr>
          <p:nvPr/>
        </p:nvSpPr>
        <p:spPr bwMode="auto">
          <a:xfrm>
            <a:off x="1619250" y="1196975"/>
            <a:ext cx="72739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I giochi matematici hanno una tradizione antica sia greca che orientale. I suoi riferimenti più antichi sono un’ </a:t>
            </a:r>
            <a:r>
              <a:rPr lang="it-IT" altLang="it-IT" i="1"/>
              <a:t>Antologia greca</a:t>
            </a:r>
            <a:r>
              <a:rPr lang="it-IT" altLang="it-IT"/>
              <a:t> del VI secolo d.C. curata da Metrodoro e il trattato medievale </a:t>
            </a:r>
            <a:r>
              <a:rPr lang="it-IT" altLang="it-IT" i="1"/>
              <a:t>Propositiones ad acuendos juvenes </a:t>
            </a:r>
            <a:r>
              <a:rPr lang="it-IT" altLang="it-IT"/>
              <a:t>della fine del secolo VIII attribuito a Alcuino di York.</a:t>
            </a:r>
          </a:p>
        </p:txBody>
      </p:sp>
      <p:sp>
        <p:nvSpPr>
          <p:cNvPr id="20485" name="Text Box 5"/>
          <p:cNvSpPr txBox="1">
            <a:spLocks noChangeArrowheads="1"/>
          </p:cNvSpPr>
          <p:nvPr/>
        </p:nvSpPr>
        <p:spPr bwMode="auto">
          <a:xfrm>
            <a:off x="250825" y="2708275"/>
            <a:ext cx="86423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Questa tradizione è poi ripresa attraverso al mediazione araba da Leonardo Pisano che nel </a:t>
            </a:r>
            <a:r>
              <a:rPr lang="it-IT" altLang="it-IT" i="1"/>
              <a:t>Liber Abaci </a:t>
            </a:r>
            <a:r>
              <a:rPr lang="it-IT" altLang="it-IT"/>
              <a:t>raccoglie nella parte ottava del decimo capitolo, molti giochi matematici, quasi tutti presenti nel </a:t>
            </a:r>
            <a:r>
              <a:rPr lang="it-IT" altLang="it-IT" i="1"/>
              <a:t>De viribus.</a:t>
            </a:r>
            <a:endParaRPr lang="it-IT" altLang="it-IT"/>
          </a:p>
        </p:txBody>
      </p:sp>
      <p:sp>
        <p:nvSpPr>
          <p:cNvPr id="20486" name="Text Box 6"/>
          <p:cNvSpPr txBox="1">
            <a:spLocks noChangeArrowheads="1"/>
          </p:cNvSpPr>
          <p:nvPr/>
        </p:nvSpPr>
        <p:spPr bwMode="auto">
          <a:xfrm>
            <a:off x="323850" y="3716338"/>
            <a:ext cx="85693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Dopo Leonardo Pisano</a:t>
            </a:r>
            <a:r>
              <a:rPr lang="it-IT" altLang="it-IT" i="1"/>
              <a:t> </a:t>
            </a:r>
            <a:r>
              <a:rPr lang="it-IT" altLang="it-IT"/>
              <a:t>non c’è libro d’abaco che non contenga qualche “caso dilettevole”, per ricreare il lettore. Alcuni libri vi dedicano interi capitoli, è il caso per esempio del </a:t>
            </a:r>
            <a:r>
              <a:rPr lang="it-IT" altLang="it-IT" i="1"/>
              <a:t>Trattato d’abaco </a:t>
            </a:r>
            <a:r>
              <a:rPr lang="it-IT" altLang="it-IT"/>
              <a:t>di</a:t>
            </a:r>
            <a:r>
              <a:rPr lang="it-IT" altLang="it-IT" i="1"/>
              <a:t> </a:t>
            </a:r>
            <a:r>
              <a:rPr lang="it-IT" altLang="it-IT"/>
              <a:t>Maestro Benedetto da Firenze (XV secolo): ben 9 delle 25 parti in cui è suddiviso è riservato ai giochi matematici.</a:t>
            </a:r>
          </a:p>
          <a:p>
            <a:pPr eaLnBrk="1" hangingPunct="1"/>
            <a:r>
              <a:rPr lang="it-IT" altLang="it-IT"/>
              <a:t>E’ invece totalmente dedicato ai giochi matematici il </a:t>
            </a:r>
            <a:r>
              <a:rPr lang="it-IT" altLang="it-IT" i="1"/>
              <a:t>Libro dicto giuochi mathematici </a:t>
            </a:r>
            <a:r>
              <a:rPr lang="it-IT" altLang="it-IT"/>
              <a:t>di Piero Nicolao d’Antonio da Felicaia, pressoché contemporaneo di Pacioli.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 calcmode="lin" valueType="num">
                                      <p:cBhvr additive="base">
                                        <p:cTn id="7"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anim calcmode="lin" valueType="num">
                                      <p:cBhvr additive="base">
                                        <p:cTn id="13" dur="5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6">
                                            <p:txEl>
                                              <p:pRg st="0" end="0"/>
                                            </p:txEl>
                                          </p:spTgt>
                                        </p:tgtEl>
                                        <p:attrNameLst>
                                          <p:attrName>style.visibility</p:attrName>
                                        </p:attrNameLst>
                                      </p:cBhvr>
                                      <p:to>
                                        <p:strVal val="visible"/>
                                      </p:to>
                                    </p:set>
                                    <p:anim calcmode="lin" valueType="num">
                                      <p:cBhvr additive="base">
                                        <p:cTn id="19"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486">
                                            <p:txEl>
                                              <p:pRg st="1" end="1"/>
                                            </p:txEl>
                                          </p:spTgt>
                                        </p:tgtEl>
                                        <p:attrNameLst>
                                          <p:attrName>style.visibility</p:attrName>
                                        </p:attrNameLst>
                                      </p:cBhvr>
                                      <p:to>
                                        <p:strVal val="visible"/>
                                      </p:to>
                                    </p:set>
                                    <p:anim calcmode="lin" valueType="num">
                                      <p:cBhvr additive="base">
                                        <p:cTn id="23" dur="500" fill="hold"/>
                                        <p:tgtEl>
                                          <p:spTgt spid="2048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395288" y="2133600"/>
            <a:ext cx="8497887"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L’interesse per i giochi continua anche dopo Pacioli, ricordiamo il </a:t>
            </a:r>
            <a:r>
              <a:rPr lang="it-IT" altLang="it-IT" i="1"/>
              <a:t>Libro d’abacho </a:t>
            </a:r>
            <a:r>
              <a:rPr lang="it-IT" altLang="it-IT"/>
              <a:t>(1544)</a:t>
            </a:r>
            <a:r>
              <a:rPr lang="it-IT" altLang="it-IT" i="1"/>
              <a:t> e il Libro di arimetricha</a:t>
            </a:r>
            <a:r>
              <a:rPr lang="it-IT" altLang="it-IT"/>
              <a:t> (1571) di Dionigi Gori, la </a:t>
            </a:r>
            <a:r>
              <a:rPr lang="it-IT" altLang="it-IT" i="1"/>
              <a:t>Pratica d’arithmetica</a:t>
            </a:r>
            <a:r>
              <a:rPr lang="it-IT" altLang="it-IT"/>
              <a:t> (1548) di Francesco Galigai e anche il </a:t>
            </a:r>
            <a:r>
              <a:rPr lang="it-IT" altLang="it-IT" i="1"/>
              <a:t>General trattato</a:t>
            </a:r>
            <a:r>
              <a:rPr lang="it-IT" altLang="it-IT"/>
              <a:t> (1556) di Nicolò Tartaglia.</a:t>
            </a:r>
          </a:p>
          <a:p>
            <a:pPr eaLnBrk="1" hangingPunct="1"/>
            <a:endParaRPr lang="it-IT" altLang="it-IT"/>
          </a:p>
          <a:p>
            <a:pPr eaLnBrk="1" hangingPunct="1"/>
            <a:r>
              <a:rPr lang="it-IT" altLang="it-IT"/>
              <a:t>Ma bisognerà aspettare l’inizio del XVII secolo per avere la prima opera a stampa dedicata esclusivamente ai giochi matematici: i </a:t>
            </a:r>
            <a:r>
              <a:rPr lang="it-IT" altLang="it-IT" i="1"/>
              <a:t>Problèmes plaisants et délectables </a:t>
            </a:r>
            <a:r>
              <a:rPr lang="it-IT" altLang="it-IT"/>
              <a:t>di G.C. Bachet de Méziriac la cui edizione apparve a Lione nel 1612. Un buon numero dei 35 giochi che vi compaiono trovano riscontro nel manoscritto del Pacioli. L’opera riscosse un buon successo tanto che ebbe numerose altre edizioni fino a tutto il XIX secolo</a:t>
            </a:r>
          </a:p>
        </p:txBody>
      </p:sp>
      <p:sp>
        <p:nvSpPr>
          <p:cNvPr id="78852" name="Text Box 4"/>
          <p:cNvSpPr txBox="1">
            <a:spLocks noChangeArrowheads="1"/>
          </p:cNvSpPr>
          <p:nvPr/>
        </p:nvSpPr>
        <p:spPr bwMode="auto">
          <a:xfrm>
            <a:off x="1908175" y="476250"/>
            <a:ext cx="684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a:solidFill>
                  <a:srgbClr val="FF3300"/>
                </a:solidFill>
              </a:rPr>
              <a:t>La tradizione dei giochi matematici dopo Pacioli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79388" y="2205038"/>
            <a:ext cx="4824412"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Luca non era nuovo ad opere nel campo dei giochi. Lui stesso ci dice, nell ‘introduzione del </a:t>
            </a:r>
            <a:r>
              <a:rPr lang="it-IT" altLang="it-IT" i="1"/>
              <a:t>De viribus quantitatis,</a:t>
            </a:r>
            <a:r>
              <a:rPr lang="it-IT" altLang="it-IT"/>
              <a:t> di avere composto un libro sul gioco degli scacchi il </a:t>
            </a:r>
            <a:r>
              <a:rPr lang="it-IT" altLang="it-IT" i="1"/>
              <a:t>De ludo scachorum</a:t>
            </a:r>
            <a:r>
              <a:rPr lang="it-IT" altLang="it-IT"/>
              <a:t>, chiamato </a:t>
            </a:r>
            <a:r>
              <a:rPr lang="it-IT" altLang="it-IT" i="1"/>
              <a:t>Schifanoia, </a:t>
            </a:r>
            <a:r>
              <a:rPr lang="it-IT" altLang="it-IT"/>
              <a:t>di cui però si erano perse le tracce. Recentemente (2006) è stato ritrovato un manoscritto sul gioco degli scacchi attribuito a Luca, che tuttavia non sembra si identifichi con il </a:t>
            </a:r>
            <a:r>
              <a:rPr lang="it-IT" altLang="it-IT" i="1"/>
              <a:t>De ludo</a:t>
            </a:r>
            <a:r>
              <a:rPr lang="it-IT" altLang="it-IT"/>
              <a:t> ma ne costituisca un brogliaccio.  Il codice è stato riprodotto in fac simile da Aboca Museum Edizioni. </a:t>
            </a:r>
            <a:endParaRPr lang="it-IT" altLang="it-IT" b="1"/>
          </a:p>
          <a:p>
            <a:pPr eaLnBrk="1" hangingPunct="1">
              <a:spcBef>
                <a:spcPct val="50000"/>
              </a:spcBef>
            </a:pPr>
            <a:endParaRPr lang="it-IT" altLang="it-IT"/>
          </a:p>
        </p:txBody>
      </p:sp>
      <p:sp>
        <p:nvSpPr>
          <p:cNvPr id="79876" name="Text Box 4"/>
          <p:cNvSpPr txBox="1">
            <a:spLocks noChangeArrowheads="1"/>
          </p:cNvSpPr>
          <p:nvPr/>
        </p:nvSpPr>
        <p:spPr bwMode="auto">
          <a:xfrm>
            <a:off x="2124075" y="404813"/>
            <a:ext cx="626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a:solidFill>
                  <a:srgbClr val="FF0000"/>
                </a:solidFill>
              </a:rPr>
              <a:t>Il gioco degli scacchi</a:t>
            </a:r>
          </a:p>
        </p:txBody>
      </p:sp>
      <p:sp>
        <p:nvSpPr>
          <p:cNvPr id="46085" name="Text Box 5"/>
          <p:cNvSpPr txBox="1">
            <a:spLocks noChangeArrowheads="1"/>
          </p:cNvSpPr>
          <p:nvPr/>
        </p:nvSpPr>
        <p:spPr bwMode="auto">
          <a:xfrm>
            <a:off x="323850" y="3500438"/>
            <a:ext cx="8496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pic>
        <p:nvPicPr>
          <p:cNvPr id="79878" name="Picture 6" descr="scacch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981075"/>
            <a:ext cx="3340100" cy="517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additive="base">
                                        <p:cTn id="7" dur="500" fill="hold"/>
                                        <p:tgtEl>
                                          <p:spTgt spid="79878"/>
                                        </p:tgtEl>
                                        <p:attrNameLst>
                                          <p:attrName>ppt_x</p:attrName>
                                        </p:attrNameLst>
                                      </p:cBhvr>
                                      <p:tavLst>
                                        <p:tav tm="0">
                                          <p:val>
                                            <p:strVal val="#ppt_x"/>
                                          </p:val>
                                        </p:tav>
                                        <p:tav tm="100000">
                                          <p:val>
                                            <p:strVal val="#ppt_x"/>
                                          </p:val>
                                        </p:tav>
                                      </p:tavLst>
                                    </p:anim>
                                    <p:anim calcmode="lin" valueType="num">
                                      <p:cBhvr additive="base">
                                        <p:cTn id="8"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ppt_x"/>
                                          </p:val>
                                        </p:tav>
                                        <p:tav tm="100000">
                                          <p:val>
                                            <p:strVal val="#ppt_x"/>
                                          </p:val>
                                        </p:tav>
                                      </p:tavLst>
                                    </p:anim>
                                    <p:anim calcmode="lin" valueType="num">
                                      <p:cBhvr additive="base">
                                        <p:cTn id="14"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692275" y="476250"/>
            <a:ext cx="72009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Ma il tema dei giochi di prestigio basati sulla fisica, dagli effetti stupefacenti, talvolta scherzi veri e propri, ritorna: come far entrare un uovo in una bottiglia dal collo stretto, come far salire l’acqua da sola in una bottiglia rovesciata. </a:t>
            </a:r>
          </a:p>
          <a:p>
            <a:pPr eaLnBrk="1" hangingPunct="1">
              <a:spcBef>
                <a:spcPct val="50000"/>
              </a:spcBef>
            </a:pPr>
            <a:r>
              <a:rPr lang="it-IT" altLang="it-IT"/>
              <a:t>Segue una parte intitolata “</a:t>
            </a:r>
            <a:r>
              <a:rPr lang="it-IT" altLang="it-IT">
                <a:solidFill>
                  <a:srgbClr val="FF3300"/>
                </a:solidFill>
              </a:rPr>
              <a:t>De problematibus et enigmatibus litteralibus</a:t>
            </a:r>
            <a:r>
              <a:rPr lang="it-IT" altLang="it-IT"/>
              <a:t>”, sono una sorta di rebus, e veri e propri indovinelli. Ce ne sono circa 200. “</a:t>
            </a:r>
            <a:r>
              <a:rPr lang="it-IT" altLang="it-IT">
                <a:solidFill>
                  <a:srgbClr val="FF3300"/>
                </a:solidFill>
              </a:rPr>
              <a:t>Dimme ch’è quella cosa ch’ha la schina denanze et la pancia over corpo derieto: dirai la gamba ch’a l’ossicho dinanze et la polpa derieto”</a:t>
            </a:r>
          </a:p>
        </p:txBody>
      </p:sp>
      <p:sp>
        <p:nvSpPr>
          <p:cNvPr id="7172" name="Text Box 4"/>
          <p:cNvSpPr txBox="1">
            <a:spLocks noChangeArrowheads="1"/>
          </p:cNvSpPr>
          <p:nvPr/>
        </p:nvSpPr>
        <p:spPr bwMode="auto">
          <a:xfrm>
            <a:off x="323850" y="3357563"/>
            <a:ext cx="86423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a:t>Non mancano indovinelli dal doppio senso. Il Pacioli da buon frate mette le mani avanti: “</a:t>
            </a:r>
            <a:r>
              <a:rPr lang="it-IT" altLang="it-IT">
                <a:solidFill>
                  <a:srgbClr val="FF3300"/>
                </a:solidFill>
              </a:rPr>
              <a:t>Havenga ch’alcune parolle fra loro si interponghino in aparenza mancho ch’honeste, le quali poi, exposte et interpretate, aperto dimostrano el senso vero. Et per tanto sonno piacevili perché nel dire par che sonno una cosa, nondimeno nel senso sia un’altra, sì in bene comme in male, commo intenderai”. </a:t>
            </a:r>
          </a:p>
          <a:p>
            <a:pPr eaLnBrk="1" hangingPunct="1">
              <a:spcBef>
                <a:spcPct val="50000"/>
              </a:spcBef>
            </a:pPr>
            <a:r>
              <a:rPr lang="it-IT" altLang="it-IT">
                <a:solidFill>
                  <a:srgbClr val="FF3300"/>
                </a:solidFill>
              </a:rPr>
              <a:t>“Dimme che cosa è quella che quanto più le donne la manegiano con le mani, et ancor li homini, più diventa grossa.” </a:t>
            </a:r>
          </a:p>
          <a:p>
            <a:pPr eaLnBrk="1" hangingPunct="1">
              <a:spcBef>
                <a:spcPct val="50000"/>
              </a:spcBef>
            </a:pPr>
            <a:r>
              <a:rPr lang="it-IT" altLang="it-IT">
                <a:solidFill>
                  <a:srgbClr val="FF3300"/>
                </a:solidFill>
              </a:rPr>
              <a:t>Dirai el gomitolo, fuso o vero gomiscello quando adepana. Ecco, come dicemo, par a un modo e sia un l’altro”.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xEl>
                                              <p:pRg st="0" end="0"/>
                                            </p:txEl>
                                          </p:spTgt>
                                        </p:tgtEl>
                                        <p:attrNameLst>
                                          <p:attrName>style.visibility</p:attrName>
                                        </p:attrNameLst>
                                      </p:cBhvr>
                                      <p:to>
                                        <p:strVal val="visible"/>
                                      </p:to>
                                    </p:set>
                                    <p:anim calcmode="lin" valueType="num">
                                      <p:cBhvr additive="base">
                                        <p:cTn id="19"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72">
                                            <p:txEl>
                                              <p:pRg st="1" end="1"/>
                                            </p:txEl>
                                          </p:spTgt>
                                        </p:tgtEl>
                                        <p:attrNameLst>
                                          <p:attrName>style.visibility</p:attrName>
                                        </p:attrNameLst>
                                      </p:cBhvr>
                                      <p:to>
                                        <p:strVal val="visible"/>
                                      </p:to>
                                    </p:set>
                                    <p:anim calcmode="lin" valueType="num">
                                      <p:cBhvr additive="base">
                                        <p:cTn id="25"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2">
                                            <p:txEl>
                                              <p:pRg st="2" end="2"/>
                                            </p:txEl>
                                          </p:spTgt>
                                        </p:tgtEl>
                                        <p:attrNameLst>
                                          <p:attrName>style.visibility</p:attrName>
                                        </p:attrNameLst>
                                      </p:cBhvr>
                                      <p:to>
                                        <p:strVal val="visible"/>
                                      </p:to>
                                    </p:set>
                                    <p:anim calcmode="lin" valueType="num">
                                      <p:cBhvr additive="base">
                                        <p:cTn id="31" dur="5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Text Box 5"/>
          <p:cNvSpPr txBox="1">
            <a:spLocks noChangeArrowheads="1"/>
          </p:cNvSpPr>
          <p:nvPr/>
        </p:nvSpPr>
        <p:spPr bwMode="auto">
          <a:xfrm>
            <a:off x="1692275" y="466725"/>
            <a:ext cx="676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it-IT" sz="2400">
                <a:solidFill>
                  <a:srgbClr val="FF3300"/>
                </a:solidFill>
              </a:rPr>
              <a:t>Gli strumenti matematici usati</a:t>
            </a:r>
          </a:p>
        </p:txBody>
      </p:sp>
      <p:sp>
        <p:nvSpPr>
          <p:cNvPr id="81926" name="Text Box 6"/>
          <p:cNvSpPr txBox="1">
            <a:spLocks noChangeArrowheads="1"/>
          </p:cNvSpPr>
          <p:nvPr/>
        </p:nvSpPr>
        <p:spPr bwMode="auto">
          <a:xfrm>
            <a:off x="1619250" y="1125538"/>
            <a:ext cx="72009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a:t>Gli strumenti matematici impiegati sono molto elementari, in pratica le quattro operazioni elementari e poco più. L’algebra non è mai utilizzata e neppure il metodo della falsa posizione semplice  e doppia. </a:t>
            </a:r>
          </a:p>
          <a:p>
            <a:endParaRPr lang="it-IT" altLang="it-IT"/>
          </a:p>
          <a:p>
            <a:r>
              <a:rPr lang="it-IT" altLang="it-IT"/>
              <a:t>Tutti i giochi di prestigio si basano, dal punto di vista matematico, su identità algebriche.</a:t>
            </a:r>
          </a:p>
          <a:p>
            <a:endParaRPr lang="it-IT" altLang="it-IT"/>
          </a:p>
          <a:p>
            <a:r>
              <a:rPr lang="it-IT" altLang="it-IT"/>
              <a:t>Ci sono due problemi di analisi indeterminata </a:t>
            </a:r>
          </a:p>
          <a:p>
            <a:endParaRPr lang="it-IT" altLang="it-IT"/>
          </a:p>
          <a:p>
            <a:r>
              <a:rPr lang="it-IT" altLang="it-IT"/>
              <a:t>Ci sono problemi in cui si richiede il calcolo della somma dei primi n termini di una progressione geometrica e aritmetica. </a:t>
            </a:r>
          </a:p>
          <a:p>
            <a:endParaRPr lang="it-IT" altLang="it-IT"/>
          </a:p>
          <a:p>
            <a:r>
              <a:rPr lang="it-IT" altLang="it-IT"/>
              <a:t>Ci sono problemi in cui si fanno considerazioni combinatorie.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6">
                                            <p:txEl>
                                              <p:pRg st="0" end="0"/>
                                            </p:txEl>
                                          </p:spTgt>
                                        </p:tgtEl>
                                        <p:attrNameLst>
                                          <p:attrName>style.visibility</p:attrName>
                                        </p:attrNameLst>
                                      </p:cBhvr>
                                      <p:to>
                                        <p:strVal val="visible"/>
                                      </p:to>
                                    </p:set>
                                    <p:anim calcmode="lin" valueType="num">
                                      <p:cBhvr additive="base">
                                        <p:cTn id="7" dur="500" fill="hold"/>
                                        <p:tgtEl>
                                          <p:spTgt spid="819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6">
                                            <p:txEl>
                                              <p:pRg st="2" end="2"/>
                                            </p:txEl>
                                          </p:spTgt>
                                        </p:tgtEl>
                                        <p:attrNameLst>
                                          <p:attrName>style.visibility</p:attrName>
                                        </p:attrNameLst>
                                      </p:cBhvr>
                                      <p:to>
                                        <p:strVal val="visible"/>
                                      </p:to>
                                    </p:set>
                                    <p:anim calcmode="lin" valueType="num">
                                      <p:cBhvr additive="base">
                                        <p:cTn id="13" dur="500" fill="hold"/>
                                        <p:tgtEl>
                                          <p:spTgt spid="819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26">
                                            <p:txEl>
                                              <p:pRg st="4" end="4"/>
                                            </p:txEl>
                                          </p:spTgt>
                                        </p:tgtEl>
                                        <p:attrNameLst>
                                          <p:attrName>style.visibility</p:attrName>
                                        </p:attrNameLst>
                                      </p:cBhvr>
                                      <p:to>
                                        <p:strVal val="visible"/>
                                      </p:to>
                                    </p:set>
                                    <p:anim calcmode="lin" valueType="num">
                                      <p:cBhvr additive="base">
                                        <p:cTn id="19" dur="500" fill="hold"/>
                                        <p:tgtEl>
                                          <p:spTgt spid="819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26">
                                            <p:txEl>
                                              <p:pRg st="6" end="6"/>
                                            </p:txEl>
                                          </p:spTgt>
                                        </p:tgtEl>
                                        <p:attrNameLst>
                                          <p:attrName>style.visibility</p:attrName>
                                        </p:attrNameLst>
                                      </p:cBhvr>
                                      <p:to>
                                        <p:strVal val="visible"/>
                                      </p:to>
                                    </p:set>
                                    <p:anim calcmode="lin" valueType="num">
                                      <p:cBhvr additive="base">
                                        <p:cTn id="25" dur="500" fill="hold"/>
                                        <p:tgtEl>
                                          <p:spTgt spid="819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26">
                                            <p:txEl>
                                              <p:pRg st="8" end="8"/>
                                            </p:txEl>
                                          </p:spTgt>
                                        </p:tgtEl>
                                        <p:attrNameLst>
                                          <p:attrName>style.visibility</p:attrName>
                                        </p:attrNameLst>
                                      </p:cBhvr>
                                      <p:to>
                                        <p:strVal val="visible"/>
                                      </p:to>
                                    </p:set>
                                    <p:anim calcmode="lin" valueType="num">
                                      <p:cBhvr additive="base">
                                        <p:cTn id="31" dur="500" fill="hold"/>
                                        <p:tgtEl>
                                          <p:spTgt spid="8192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2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1908175" y="1412875"/>
            <a:ext cx="66246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000"/>
              <a:t>Le “mathematiche discipline” destano stupore e meraviglia per vari motivi:</a:t>
            </a:r>
          </a:p>
          <a:p>
            <a:pPr eaLnBrk="1" hangingPunct="1">
              <a:spcBef>
                <a:spcPct val="50000"/>
              </a:spcBef>
              <a:buFontTx/>
              <a:buChar char="•"/>
            </a:pPr>
            <a:r>
              <a:rPr lang="it-IT" altLang="it-IT" sz="2000"/>
              <a:t>Per i loro risultati teorici</a:t>
            </a:r>
          </a:p>
          <a:p>
            <a:pPr eaLnBrk="1" hangingPunct="1">
              <a:spcBef>
                <a:spcPct val="50000"/>
              </a:spcBef>
              <a:buFontTx/>
              <a:buChar char="•"/>
            </a:pPr>
            <a:r>
              <a:rPr lang="it-IT" altLang="it-IT" sz="2000"/>
              <a:t>Per le applicazioni fisiche</a:t>
            </a:r>
          </a:p>
          <a:p>
            <a:pPr eaLnBrk="1" hangingPunct="1">
              <a:spcBef>
                <a:spcPct val="50000"/>
              </a:spcBef>
              <a:buFontTx/>
              <a:buChar char="•"/>
            </a:pPr>
            <a:r>
              <a:rPr lang="it-IT" altLang="it-IT" sz="2000"/>
              <a:t>Per le applicazioni in congegni utili alla vita quotidiana</a:t>
            </a:r>
          </a:p>
          <a:p>
            <a:pPr eaLnBrk="1" hangingPunct="1">
              <a:spcBef>
                <a:spcPct val="50000"/>
              </a:spcBef>
              <a:buFontTx/>
              <a:buChar char="•"/>
            </a:pPr>
            <a:endParaRPr lang="it-IT" altLang="it-IT"/>
          </a:p>
        </p:txBody>
      </p:sp>
      <p:sp>
        <p:nvSpPr>
          <p:cNvPr id="8196" name="Text Box 4"/>
          <p:cNvSpPr txBox="1">
            <a:spLocks noChangeArrowheads="1"/>
          </p:cNvSpPr>
          <p:nvPr/>
        </p:nvSpPr>
        <p:spPr bwMode="auto">
          <a:xfrm>
            <a:off x="395288" y="4076700"/>
            <a:ext cx="84963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000"/>
              <a:t>Ma è la matematica stessa ad essere magica e può fare essa stessa spettacolo attraverso veri e propri giochi di prestigio </a:t>
            </a:r>
          </a:p>
          <a:p>
            <a:pPr eaLnBrk="1" hangingPunct="1">
              <a:spcBef>
                <a:spcPct val="50000"/>
              </a:spcBef>
              <a:buFontTx/>
              <a:buChar char="•"/>
            </a:pPr>
            <a:endParaRPr lang="it-IT" altLang="it-IT" sz="2000"/>
          </a:p>
        </p:txBody>
      </p:sp>
      <p:sp>
        <p:nvSpPr>
          <p:cNvPr id="9221" name="Text Box 5"/>
          <p:cNvSpPr txBox="1">
            <a:spLocks noChangeArrowheads="1"/>
          </p:cNvSpPr>
          <p:nvPr/>
        </p:nvSpPr>
        <p:spPr bwMode="auto">
          <a:xfrm>
            <a:off x="2124075" y="476250"/>
            <a:ext cx="611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it-IT" altLang="it-IT" sz="2400" b="1">
                <a:solidFill>
                  <a:srgbClr val="FF0000"/>
                </a:solidFill>
              </a:rPr>
              <a:t>La matematica spettacolo</a:t>
            </a: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xEl>
                                              <p:pRg st="0" end="0"/>
                                            </p:txEl>
                                          </p:spTgt>
                                        </p:tgtEl>
                                        <p:attrNameLst>
                                          <p:attrName>style.visibility</p:attrName>
                                        </p:attrNameLst>
                                      </p:cBhvr>
                                      <p:to>
                                        <p:strVal val="visible"/>
                                      </p:to>
                                    </p:set>
                                    <p:anim calcmode="lin" valueType="num">
                                      <p:cBhvr additive="base">
                                        <p:cTn id="31"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619250" y="404813"/>
            <a:ext cx="7273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it-IT" altLang="it-IT" sz="2400" b="1">
                <a:solidFill>
                  <a:srgbClr val="FF0000"/>
                </a:solidFill>
              </a:rPr>
              <a:t>I sorprendenti risultati teorici delle “mathematiche discipline”</a:t>
            </a:r>
          </a:p>
        </p:txBody>
      </p:sp>
      <p:sp>
        <p:nvSpPr>
          <p:cNvPr id="9220" name="Text Box 4"/>
          <p:cNvSpPr txBox="1">
            <a:spLocks noChangeArrowheads="1"/>
          </p:cNvSpPr>
          <p:nvPr/>
        </p:nvSpPr>
        <p:spPr bwMode="auto">
          <a:xfrm>
            <a:off x="250825" y="1989138"/>
            <a:ext cx="417671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I loro risultati teorici sono talvolta paradossali e fonte di stupore soprattutto fra “ i rozzi” ma anche fra “ i docti theorici”.</a:t>
            </a:r>
          </a:p>
          <a:p>
            <a:pPr eaLnBrk="1" hangingPunct="1"/>
            <a:endParaRPr lang="it-IT" altLang="it-IT"/>
          </a:p>
        </p:txBody>
      </p:sp>
      <p:sp>
        <p:nvSpPr>
          <p:cNvPr id="9223" name="Text Box 7"/>
          <p:cNvSpPr txBox="1">
            <a:spLocks noChangeArrowheads="1"/>
          </p:cNvSpPr>
          <p:nvPr/>
        </p:nvSpPr>
        <p:spPr bwMode="auto">
          <a:xfrm>
            <a:off x="539750" y="3357563"/>
            <a:ext cx="29527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a) E’ il caso di due vasi uguali in tutto ma che sono disposti a diversa altezza. A parità di livello dell’acqua il più alto ne contiene di più di quello più basso. </a:t>
            </a:r>
          </a:p>
          <a:p>
            <a:pPr eaLnBrk="1" hangingPunct="1">
              <a:spcBef>
                <a:spcPct val="50000"/>
              </a:spcBef>
            </a:pPr>
            <a:endParaRPr lang="it-IT" altLang="it-IT"/>
          </a:p>
        </p:txBody>
      </p:sp>
      <p:pic>
        <p:nvPicPr>
          <p:cNvPr id="9224" name="Picture 8" descr="vasi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196975"/>
            <a:ext cx="437991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additive="base">
                                        <p:cTn id="7"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23">
                                            <p:txEl>
                                              <p:pRg st="0" end="0"/>
                                            </p:txEl>
                                          </p:spTgt>
                                        </p:tgtEl>
                                        <p:attrNameLst>
                                          <p:attrName>style.visibility</p:attrName>
                                        </p:attrNameLst>
                                      </p:cBhvr>
                                      <p:to>
                                        <p:strVal val="visible"/>
                                      </p:to>
                                    </p:set>
                                    <p:anim calcmode="lin" valueType="num">
                                      <p:cBhvr additive="base">
                                        <p:cTn id="13" dur="500" fill="hold"/>
                                        <p:tgtEl>
                                          <p:spTgt spid="92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anim calcmode="lin" valueType="num">
                                      <p:cBhvr additive="base">
                                        <p:cTn id="19" dur="500" fill="hold"/>
                                        <p:tgtEl>
                                          <p:spTgt spid="9224"/>
                                        </p:tgtEl>
                                        <p:attrNameLst>
                                          <p:attrName>ppt_x</p:attrName>
                                        </p:attrNameLst>
                                      </p:cBhvr>
                                      <p:tavLst>
                                        <p:tav tm="0">
                                          <p:val>
                                            <p:strVal val="#ppt_x"/>
                                          </p:val>
                                        </p:tav>
                                        <p:tav tm="100000">
                                          <p:val>
                                            <p:strVal val="#ppt_x"/>
                                          </p:val>
                                        </p:tav>
                                      </p:tavLst>
                                    </p:anim>
                                    <p:anim calcmode="lin" valueType="num">
                                      <p:cBhvr additive="base">
                                        <p:cTn id="20"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aci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4813"/>
            <a:ext cx="97472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1763713" y="549275"/>
            <a:ext cx="69119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a:t>Pacioli riconosce che è difficile credere a questo risultato anche perché “</a:t>
            </a:r>
            <a:r>
              <a:rPr lang="it-IT" altLang="it-IT">
                <a:solidFill>
                  <a:srgbClr val="FF3300"/>
                </a:solidFill>
              </a:rPr>
              <a:t>a volerne fare spirienza bisognarebe un gran vaso et una grande altezza”.</a:t>
            </a:r>
          </a:p>
          <a:p>
            <a:pPr eaLnBrk="1" hangingPunct="1"/>
            <a:r>
              <a:rPr lang="it-IT" altLang="it-IT">
                <a:solidFill>
                  <a:srgbClr val="FF3300"/>
                </a:solidFill>
              </a:rPr>
              <a:t>Luca evidenzia che la conclusione sembra incredibile tanto che, a suo dire, di dieci “vulgari” interrogati sulla questione «nove risponderanno che tanto tenga l’uno quanto l’altro».</a:t>
            </a:r>
            <a:r>
              <a:rPr lang="it-IT" altLang="it-IT"/>
              <a:t> </a:t>
            </a:r>
          </a:p>
        </p:txBody>
      </p:sp>
      <p:sp>
        <p:nvSpPr>
          <p:cNvPr id="10246" name="Text Box 6"/>
          <p:cNvSpPr txBox="1">
            <a:spLocks noChangeArrowheads="1"/>
          </p:cNvSpPr>
          <p:nvPr/>
        </p:nvSpPr>
        <p:spPr bwMode="auto">
          <a:xfrm>
            <a:off x="395288" y="3284538"/>
            <a:ext cx="792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nodePh="1">
                                  <p:stCondLst>
                                    <p:cond delay="0"/>
                                  </p:stCondLst>
                                  <p:endCondLst>
                                    <p:cond evt="begin" delay="0">
                                      <p:tn val="11"/>
                                    </p:cond>
                                  </p:endCondLst>
                                  <p:childTnLst>
                                    <p:set>
                                      <p:cBhvr>
                                        <p:cTn id="12" dur="1" fill="hold">
                                          <p:stCondLst>
                                            <p:cond delay="0"/>
                                          </p:stCondLst>
                                        </p:cTn>
                                        <p:tgtEl>
                                          <p:spTgt spid="10246">
                                            <p:txEl>
                                              <p:pRg st="0" end="0"/>
                                            </p:txEl>
                                          </p:spTgt>
                                        </p:tgtEl>
                                        <p:attrNameLst>
                                          <p:attrName>style.visibility</p:attrName>
                                        </p:attrNameLst>
                                      </p:cBhvr>
                                      <p:to>
                                        <p:strVal val="visible"/>
                                      </p:to>
                                    </p:set>
                                    <p:anim calcmode="lin" valueType="num">
                                      <p:cBhvr additive="base">
                                        <p:cTn id="13"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1383</TotalTime>
  <Words>5810</Words>
  <Application>Microsoft Office PowerPoint</Application>
  <PresentationFormat>Presentazione su schermo (4:3)</PresentationFormat>
  <Paragraphs>312</Paragraphs>
  <Slides>47</Slides>
  <Notes>47</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47</vt:i4>
      </vt:variant>
    </vt:vector>
  </HeadingPairs>
  <TitlesOfParts>
    <vt:vector size="51" baseType="lpstr">
      <vt:lpstr>Arial</vt:lpstr>
      <vt:lpstr>Wingdings</vt:lpstr>
      <vt:lpstr>Times New Roman</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Vico</dc:creator>
  <cp:lastModifiedBy>Poletto</cp:lastModifiedBy>
  <cp:revision>68</cp:revision>
  <dcterms:created xsi:type="dcterms:W3CDTF">2013-09-07T13:35:26Z</dcterms:created>
  <dcterms:modified xsi:type="dcterms:W3CDTF">2013-10-21T19:21:10Z</dcterms:modified>
</cp:coreProperties>
</file>