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71" r:id="rId3"/>
    <p:sldId id="272" r:id="rId4"/>
    <p:sldId id="273" r:id="rId5"/>
    <p:sldId id="274" r:id="rId6"/>
    <p:sldId id="280" r:id="rId7"/>
    <p:sldId id="281" r:id="rId8"/>
    <p:sldId id="276" r:id="rId9"/>
    <p:sldId id="282" r:id="rId10"/>
    <p:sldId id="277" r:id="rId11"/>
    <p:sldId id="278" r:id="rId12"/>
    <p:sldId id="279" r:id="rId13"/>
    <p:sldId id="283" r:id="rId14"/>
  </p:sldIdLst>
  <p:sldSz cx="9144000" cy="6858000" type="screen4x3"/>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B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356E1D3-1F1C-4C2E-9564-69D6C7A2B543}" type="datetimeFigureOut">
              <a:rPr lang="it-IT" smtClean="0"/>
              <a:t>11/04/2018</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FFB97F6E-4B96-4339-9EB7-076A2186A75B}" type="slidenum">
              <a:rPr lang="it-IT" smtClean="0"/>
              <a:t>‹N›</a:t>
            </a:fld>
            <a:endParaRPr lang="it-IT"/>
          </a:p>
        </p:txBody>
      </p:sp>
    </p:spTree>
    <p:extLst>
      <p:ext uri="{BB962C8B-B14F-4D97-AF65-F5344CB8AC3E}">
        <p14:creationId xmlns:p14="http://schemas.microsoft.com/office/powerpoint/2010/main" val="364124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44BBCE6-2BEE-4513-8370-FEF005C20DBB}" type="datetimeFigureOut">
              <a:rPr lang="it-IT" smtClean="0"/>
              <a:t>11/04/2018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79857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4BBCE6-2BEE-4513-8370-FEF005C20DBB}" type="datetimeFigureOut">
              <a:rPr lang="it-IT" smtClean="0"/>
              <a:t>11/04/2018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93262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4BBCE6-2BEE-4513-8370-FEF005C20DBB}" type="datetimeFigureOut">
              <a:rPr lang="it-IT" smtClean="0"/>
              <a:t>11/04/2018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369230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4BBCE6-2BEE-4513-8370-FEF005C20DBB}" type="datetimeFigureOut">
              <a:rPr lang="it-IT" smtClean="0"/>
              <a:t>11/04/2018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16068879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44BBCE6-2BEE-4513-8370-FEF005C20DBB}" type="datetimeFigureOut">
              <a:rPr lang="it-IT" smtClean="0"/>
              <a:t>11/04/2018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312703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44BBCE6-2BEE-4513-8370-FEF005C20DBB}" type="datetimeFigureOut">
              <a:rPr lang="it-IT" smtClean="0"/>
              <a:t>11/04/2018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77049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44BBCE6-2BEE-4513-8370-FEF005C20DBB}" type="datetimeFigureOut">
              <a:rPr lang="it-IT" smtClean="0"/>
              <a:t>11/04/2018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422462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44BBCE6-2BEE-4513-8370-FEF005C20DBB}" type="datetimeFigureOut">
              <a:rPr lang="it-IT" smtClean="0"/>
              <a:t>11/04/2018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177416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44BBCE6-2BEE-4513-8370-FEF005C20DBB}" type="datetimeFigureOut">
              <a:rPr lang="it-IT" smtClean="0"/>
              <a:t>11/04/2018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289280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44BBCE6-2BEE-4513-8370-FEF005C20DBB}" type="datetimeFigureOut">
              <a:rPr lang="it-IT" smtClean="0"/>
              <a:t>11/04/2018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129253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44BBCE6-2BEE-4513-8370-FEF005C20DBB}" type="datetimeFigureOut">
              <a:rPr lang="it-IT" smtClean="0"/>
              <a:t>11/04/2018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24E1BE-0930-4512-8705-735EE29F9F1E}" type="slidenum">
              <a:rPr lang="it-IT" smtClean="0"/>
              <a:t>‹N›</a:t>
            </a:fld>
            <a:endParaRPr lang="it-IT"/>
          </a:p>
        </p:txBody>
      </p:sp>
    </p:spTree>
    <p:extLst>
      <p:ext uri="{BB962C8B-B14F-4D97-AF65-F5344CB8AC3E}">
        <p14:creationId xmlns:p14="http://schemas.microsoft.com/office/powerpoint/2010/main" val="855654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BBCE6-2BEE-4513-8370-FEF005C20DBB}" type="datetimeFigureOut">
              <a:rPr lang="it-IT" smtClean="0"/>
              <a:t>11/04/2018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4E1BE-0930-4512-8705-735EE29F9F1E}" type="slidenum">
              <a:rPr lang="it-IT" smtClean="0"/>
              <a:t>‹N›</a:t>
            </a:fld>
            <a:endParaRPr lang="it-IT"/>
          </a:p>
        </p:txBody>
      </p:sp>
    </p:spTree>
    <p:extLst>
      <p:ext uri="{BB962C8B-B14F-4D97-AF65-F5344CB8AC3E}">
        <p14:creationId xmlns:p14="http://schemas.microsoft.com/office/powerpoint/2010/main" val="3311853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836712"/>
            <a:ext cx="8229600" cy="5896270"/>
          </a:xfrm>
          <a:noFill/>
        </p:spPr>
        <p:txBody>
          <a:bodyPr>
            <a:normAutofit/>
          </a:bodyPr>
          <a:lstStyle/>
          <a:p>
            <a:pPr marL="0" indent="0" algn="ctr">
              <a:buNone/>
            </a:pPr>
            <a:r>
              <a:rPr lang="it-IT" sz="2800" b="1" dirty="0">
                <a:solidFill>
                  <a:schemeClr val="tx2"/>
                </a:solidFill>
                <a:latin typeface="Bodoni MT" panose="02070603080606020203" pitchFamily="18" charset="0"/>
              </a:rPr>
              <a:t>La storia (della matematica) in classe: storie di donne e uomini, storie di </a:t>
            </a:r>
            <a:r>
              <a:rPr lang="it-IT" sz="2800" b="1" dirty="0" smtClean="0">
                <a:solidFill>
                  <a:schemeClr val="tx2"/>
                </a:solidFill>
                <a:latin typeface="Bodoni MT" panose="02070603080606020203" pitchFamily="18" charset="0"/>
              </a:rPr>
              <a:t>idee</a:t>
            </a:r>
            <a:endParaRPr lang="it-IT" sz="2800" dirty="0">
              <a:solidFill>
                <a:schemeClr val="tx2"/>
              </a:solidFill>
              <a:latin typeface="Bodoni MT" panose="02070603080606020203" pitchFamily="18" charset="0"/>
            </a:endParaRPr>
          </a:p>
          <a:p>
            <a:pPr marL="0" indent="0" algn="ctr">
              <a:buNone/>
            </a:pPr>
            <a:r>
              <a:rPr lang="it-IT" sz="2500" b="1" dirty="0">
                <a:solidFill>
                  <a:schemeClr val="tx2"/>
                </a:solidFill>
                <a:latin typeface="Bodoni MT" panose="02070603080606020203" pitchFamily="18" charset="0"/>
              </a:rPr>
              <a:t>Venezia, 13 – 15 aprile 2018</a:t>
            </a:r>
            <a:endParaRPr lang="it-IT" sz="2500" dirty="0">
              <a:solidFill>
                <a:schemeClr val="tx2"/>
              </a:solidFill>
              <a:latin typeface="Bodoni MT" panose="02070603080606020203" pitchFamily="18" charset="0"/>
            </a:endParaRPr>
          </a:p>
          <a:p>
            <a:pPr marL="0" indent="0" algn="just">
              <a:lnSpc>
                <a:spcPct val="150000"/>
              </a:lnSpc>
              <a:buNone/>
            </a:pPr>
            <a:endParaRPr lang="pt-BR" sz="2000" dirty="0" smtClean="0">
              <a:solidFill>
                <a:srgbClr val="0070C0"/>
              </a:solidFill>
              <a:latin typeface="Bodoni MT" panose="02070603080606020203" pitchFamily="18" charset="0"/>
            </a:endParaRPr>
          </a:p>
          <a:p>
            <a:pPr marL="0" indent="0" algn="ctr">
              <a:lnSpc>
                <a:spcPct val="150000"/>
              </a:lnSpc>
              <a:buNone/>
            </a:pPr>
            <a:r>
              <a:rPr lang="it-IT" sz="4500" b="1" dirty="0" smtClean="0">
                <a:solidFill>
                  <a:srgbClr val="C00000"/>
                </a:solidFill>
                <a:latin typeface="Bodoni MT" panose="02070603080606020203" pitchFamily="18" charset="0"/>
              </a:rPr>
              <a:t>1943-1946</a:t>
            </a:r>
            <a:r>
              <a:rPr lang="it-IT" sz="4500" b="1" dirty="0">
                <a:solidFill>
                  <a:srgbClr val="C00000"/>
                </a:solidFill>
                <a:latin typeface="Bodoni MT" panose="02070603080606020203" pitchFamily="18" charset="0"/>
              </a:rPr>
              <a:t>: matematici da </a:t>
            </a:r>
            <a:r>
              <a:rPr lang="it-IT" sz="4500" b="1" dirty="0" smtClean="0">
                <a:solidFill>
                  <a:srgbClr val="C00000"/>
                </a:solidFill>
                <a:latin typeface="Bodoni MT" panose="02070603080606020203" pitchFamily="18" charset="0"/>
              </a:rPr>
              <a:t>epurare</a:t>
            </a:r>
          </a:p>
          <a:p>
            <a:pPr marL="0" indent="0" algn="ctr">
              <a:lnSpc>
                <a:spcPct val="150000"/>
              </a:lnSpc>
              <a:buNone/>
            </a:pPr>
            <a:endParaRPr lang="it-IT" sz="2500" dirty="0" smtClean="0">
              <a:latin typeface="Bodoni MT" panose="02070603080606020203" pitchFamily="18" charset="0"/>
            </a:endParaRPr>
          </a:p>
          <a:p>
            <a:pPr marL="0" indent="0" algn="ctr">
              <a:lnSpc>
                <a:spcPct val="150000"/>
              </a:lnSpc>
              <a:buNone/>
            </a:pPr>
            <a:r>
              <a:rPr lang="it-IT" sz="3000" b="1" dirty="0" smtClean="0">
                <a:latin typeface="Bodoni MT" panose="02070603080606020203" pitchFamily="18" charset="0"/>
              </a:rPr>
              <a:t>Angelo </a:t>
            </a:r>
            <a:r>
              <a:rPr lang="it-IT" sz="3000" b="1" dirty="0" err="1">
                <a:latin typeface="Bodoni MT" panose="02070603080606020203" pitchFamily="18" charset="0"/>
              </a:rPr>
              <a:t>Guerraggio</a:t>
            </a:r>
            <a:r>
              <a:rPr lang="it-IT" sz="3000" b="1" dirty="0">
                <a:latin typeface="Bodoni MT" panose="02070603080606020203" pitchFamily="18" charset="0"/>
              </a:rPr>
              <a:t> </a:t>
            </a:r>
          </a:p>
          <a:p>
            <a:pPr marL="0" indent="0" algn="ctr">
              <a:lnSpc>
                <a:spcPct val="150000"/>
              </a:lnSpc>
              <a:buNone/>
            </a:pPr>
            <a:r>
              <a:rPr lang="it-IT" sz="2800" dirty="0" smtClean="0">
                <a:latin typeface="Bodoni MT" panose="02070603080606020203" pitchFamily="18" charset="0"/>
              </a:rPr>
              <a:t>Centro PRISTEM - Università </a:t>
            </a:r>
            <a:r>
              <a:rPr lang="it-IT" sz="2800" dirty="0">
                <a:latin typeface="Bodoni MT" panose="02070603080606020203" pitchFamily="18" charset="0"/>
              </a:rPr>
              <a:t>Bocconi, </a:t>
            </a:r>
            <a:r>
              <a:rPr lang="it-IT" sz="2800" dirty="0" smtClean="0">
                <a:latin typeface="Bodoni MT" panose="02070603080606020203" pitchFamily="18" charset="0"/>
              </a:rPr>
              <a:t>Milano</a:t>
            </a:r>
            <a:endParaRPr lang="it-IT" sz="2800" dirty="0">
              <a:latin typeface="Bodoni MT" panose="02070603080606020203" pitchFamily="18" charset="0"/>
            </a:endParaRPr>
          </a:p>
          <a:p>
            <a:pPr marL="0" indent="0" algn="just">
              <a:lnSpc>
                <a:spcPct val="150000"/>
              </a:lnSpc>
              <a:buNone/>
            </a:pPr>
            <a:endParaRPr lang="pt-BR" sz="1400" dirty="0" smtClean="0">
              <a:solidFill>
                <a:srgbClr val="0070C0"/>
              </a:solidFill>
              <a:latin typeface="+mj-lt"/>
            </a:endParaRPr>
          </a:p>
        </p:txBody>
      </p:sp>
    </p:spTree>
    <p:extLst>
      <p:ext uri="{BB962C8B-B14F-4D97-AF65-F5344CB8AC3E}">
        <p14:creationId xmlns:p14="http://schemas.microsoft.com/office/powerpoint/2010/main" val="4144613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052736"/>
            <a:ext cx="7389370" cy="5139869"/>
          </a:xfrm>
          <a:prstGeom prst="rect">
            <a:avLst/>
          </a:prstGeom>
          <a:noFill/>
        </p:spPr>
        <p:txBody>
          <a:bodyPr wrap="square" rtlCol="0">
            <a:spAutoFit/>
          </a:bodyPr>
          <a:lstStyle/>
          <a:p>
            <a:r>
              <a:rPr lang="it-IT" sz="2400" b="1" i="1" dirty="0" smtClean="0"/>
              <a:t>“</a:t>
            </a:r>
            <a:r>
              <a:rPr lang="it-IT" sz="2400" b="1" i="1" dirty="0"/>
              <a:t>Era cosa nota a </a:t>
            </a:r>
            <a:r>
              <a:rPr lang="it-IT" sz="2400" b="1" i="1" dirty="0" smtClean="0"/>
              <a:t>tutti: </a:t>
            </a:r>
            <a:r>
              <a:rPr lang="it-IT" sz="2400" b="1" i="1" dirty="0"/>
              <a:t>non si concepiva di avvicinarsi alle matematiche, senza incocciare in questo omaccione torvo e peccaminoso, storto nell’anima come nello sguardo, che esigeva con piglio da squadrista il pedaggio di una piaggeria o di una genuflessione (…). Introduceva piccole varianti nelle teorie altrui e se ne appropriava senz’altro; sì che tutta la geometria superiore italiana era diventata una serie di teoremi di Severi (…). «Insonne nocchiero» sorvegliava assiduamente la scuola media, minacciando il povero insegnante, che adottasse un testo non suo, di denuncia per incompetenza e scarsa sensibilità fascista</a:t>
            </a:r>
            <a:r>
              <a:rPr lang="it-IT" sz="2400" b="1" i="1" dirty="0" smtClean="0"/>
              <a:t>”.</a:t>
            </a:r>
          </a:p>
          <a:p>
            <a:endParaRPr lang="it-IT" b="1" i="1" dirty="0"/>
          </a:p>
          <a:p>
            <a:pPr algn="r"/>
            <a:r>
              <a:rPr lang="it-IT" sz="2200" dirty="0" smtClean="0"/>
              <a:t>(</a:t>
            </a:r>
            <a:r>
              <a:rPr lang="it-IT" sz="2200" dirty="0">
                <a:solidFill>
                  <a:srgbClr val="C00000"/>
                </a:solidFill>
              </a:rPr>
              <a:t>r</a:t>
            </a:r>
            <a:r>
              <a:rPr lang="it-IT" sz="2200" dirty="0" smtClean="0">
                <a:solidFill>
                  <a:srgbClr val="C00000"/>
                </a:solidFill>
              </a:rPr>
              <a:t>ivista satirica </a:t>
            </a:r>
            <a:r>
              <a:rPr lang="it-IT" sz="2200" i="1" dirty="0" err="1" smtClean="0">
                <a:solidFill>
                  <a:srgbClr val="C00000"/>
                </a:solidFill>
              </a:rPr>
              <a:t>Cantachiaro</a:t>
            </a:r>
            <a:r>
              <a:rPr lang="it-IT" sz="2200" dirty="0" smtClean="0"/>
              <a:t>)</a:t>
            </a:r>
            <a:endParaRPr lang="it-IT" sz="2200" dirty="0"/>
          </a:p>
        </p:txBody>
      </p:sp>
    </p:spTree>
    <p:extLst>
      <p:ext uri="{BB962C8B-B14F-4D97-AF65-F5344CB8AC3E}">
        <p14:creationId xmlns:p14="http://schemas.microsoft.com/office/powerpoint/2010/main" val="3004221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052736"/>
            <a:ext cx="7389370" cy="4939814"/>
          </a:xfrm>
          <a:prstGeom prst="rect">
            <a:avLst/>
          </a:prstGeom>
          <a:noFill/>
        </p:spPr>
        <p:txBody>
          <a:bodyPr wrap="square" rtlCol="0">
            <a:spAutoFit/>
          </a:bodyPr>
          <a:lstStyle/>
          <a:p>
            <a:r>
              <a:rPr lang="it-IT" sz="2500" b="1" i="1" dirty="0" smtClean="0"/>
              <a:t>“</a:t>
            </a:r>
            <a:r>
              <a:rPr lang="it-IT" sz="2500" b="1" i="1" dirty="0"/>
              <a:t>Qui come sai abbiamo fatto la repubblica, alla quale io ho dato il mio voto, ma senza farmi troppe illusioni. Il suo primo atto è stata una pazzesca amnistia che rimette in circolazione ladri, spie fasciste, rastrellatori e torturatori, eccetto quelli le cui torture erano “particolarmente efferate”. Viene proprio il rimpianto di non aver fatto, a suo tempo, il torturatore moderatamente efferato. L’epurazione, come forse saprai, si è risolta in una burletta, e fascistoni e firmatari del manifesto della razza rientrano trionfalmente nelle </a:t>
            </a:r>
            <a:r>
              <a:rPr lang="it-IT" sz="2500" b="1" i="1" dirty="0" smtClean="0"/>
              <a:t>Università”.</a:t>
            </a:r>
          </a:p>
          <a:p>
            <a:endParaRPr lang="it-IT" b="1" i="1" dirty="0"/>
          </a:p>
          <a:p>
            <a:pPr algn="r"/>
            <a:r>
              <a:rPr lang="it-IT" sz="2200" dirty="0" smtClean="0"/>
              <a:t>(</a:t>
            </a:r>
            <a:r>
              <a:rPr lang="it-IT" sz="2200" dirty="0" smtClean="0">
                <a:solidFill>
                  <a:srgbClr val="C00000"/>
                </a:solidFill>
              </a:rPr>
              <a:t>Enrico Persico</a:t>
            </a:r>
            <a:r>
              <a:rPr lang="it-IT" sz="2200" dirty="0" smtClean="0"/>
              <a:t>)</a:t>
            </a:r>
            <a:endParaRPr lang="it-IT" sz="2200" dirty="0"/>
          </a:p>
        </p:txBody>
      </p:sp>
    </p:spTree>
    <p:extLst>
      <p:ext uri="{BB962C8B-B14F-4D97-AF65-F5344CB8AC3E}">
        <p14:creationId xmlns:p14="http://schemas.microsoft.com/office/powerpoint/2010/main" val="151752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052736"/>
            <a:ext cx="7389370" cy="5093702"/>
          </a:xfrm>
          <a:prstGeom prst="rect">
            <a:avLst/>
          </a:prstGeom>
          <a:noFill/>
        </p:spPr>
        <p:txBody>
          <a:bodyPr wrap="square" rtlCol="0">
            <a:spAutoFit/>
          </a:bodyPr>
          <a:lstStyle/>
          <a:p>
            <a:r>
              <a:rPr lang="it-IT" sz="2500" b="1" i="1" dirty="0"/>
              <a:t>“Triste bilancio, quindi, quello </a:t>
            </a:r>
            <a:r>
              <a:rPr lang="it-IT" sz="2500" b="1" i="1" dirty="0" smtClean="0"/>
              <a:t>dell’epurazione</a:t>
            </a:r>
            <a:r>
              <a:rPr lang="it-IT" sz="2500" b="1" i="1" dirty="0"/>
              <a:t>. Non formuliamo accuse contro nessuno. Forse è la fatalità umana, tanto più intensa presso gli italiani, usi, per particolare bontà, ma spesso anche per debolezza d'animo, a dimenticare ed a perdonare. Ma vien fatto di chiedersi, lasciando da parte ogni sentimento di vendetta, che, per sé, non dovrebbe valere nel sereno campo della giustizia, se sia desiderabile che coloro i quali si eressero impavidi, correndo rischi mortali e subendo gravi sofferenze, contro i sopraffattori della morale, della giustizia, della libertà, </a:t>
            </a:r>
            <a:r>
              <a:rPr lang="it-IT" sz="2500" b="1" i="1" dirty="0" smtClean="0"/>
              <a:t>dell’umanità</a:t>
            </a:r>
            <a:r>
              <a:rPr lang="it-IT" sz="2500" b="1" i="1" dirty="0"/>
              <a:t>, si trovino a doversi domandare se valeva la pena battersi per un nobile fine, per essere poi, di fronte </a:t>
            </a:r>
            <a:r>
              <a:rPr lang="it-IT" sz="2500" b="1" i="1" dirty="0" smtClean="0"/>
              <a:t>alla</a:t>
            </a:r>
            <a:endParaRPr lang="it-IT" sz="2500" b="1" i="1" dirty="0"/>
          </a:p>
        </p:txBody>
      </p:sp>
    </p:spTree>
    <p:extLst>
      <p:ext uri="{BB962C8B-B14F-4D97-AF65-F5344CB8AC3E}">
        <p14:creationId xmlns:p14="http://schemas.microsoft.com/office/powerpoint/2010/main" val="1268654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052736"/>
            <a:ext cx="7389370" cy="4555093"/>
          </a:xfrm>
          <a:prstGeom prst="rect">
            <a:avLst/>
          </a:prstGeom>
          <a:noFill/>
        </p:spPr>
        <p:txBody>
          <a:bodyPr wrap="square" rtlCol="0">
            <a:spAutoFit/>
          </a:bodyPr>
          <a:lstStyle/>
          <a:p>
            <a:r>
              <a:rPr lang="it-IT" sz="2500" b="1" i="1" dirty="0"/>
              <a:t>g</a:t>
            </a:r>
            <a:r>
              <a:rPr lang="it-IT" sz="2500" b="1" i="1" dirty="0" smtClean="0"/>
              <a:t>iustizia sociale</a:t>
            </a:r>
            <a:r>
              <a:rPr lang="it-IT" sz="2500" b="1" i="1" dirty="0"/>
              <a:t>, eguagliati a coloro che essi avevano, ad armi ben disuguali, valorosamente combattuto per il trionfo dell'eterne leggi che ogni bennata coscienza si impone a prescindere dalla codificazione. </a:t>
            </a:r>
          </a:p>
          <a:p>
            <a:r>
              <a:rPr lang="it-IT" sz="2500" b="1" i="1" dirty="0" smtClean="0"/>
              <a:t>Che </a:t>
            </a:r>
            <a:r>
              <a:rPr lang="it-IT" sz="2500" b="1" i="1" dirty="0"/>
              <a:t>diranno i congiunti degli eroi caduti, costretti a rimpiangere </a:t>
            </a:r>
            <a:r>
              <a:rPr lang="it-IT" sz="2500" b="1" i="1" dirty="0" smtClean="0"/>
              <a:t>l’eroismo </a:t>
            </a:r>
            <a:r>
              <a:rPr lang="it-IT" sz="2500" b="1" i="1" dirty="0"/>
              <a:t>del loro caro? Lo spirito di pacificazione non dovrebbe poter andare oltre certi limiti, a pena di determinare un effetto nettamente contrario allo scopo dello spirito stesso, e di fallire, di fronte alla storia, al compito educativo della </a:t>
            </a:r>
            <a:r>
              <a:rPr lang="it-IT" sz="2500" b="1" i="1" dirty="0" smtClean="0"/>
              <a:t>giustizia”.</a:t>
            </a:r>
          </a:p>
          <a:p>
            <a:endParaRPr lang="it-IT" b="1" i="1" dirty="0"/>
          </a:p>
          <a:p>
            <a:pPr algn="r"/>
            <a:r>
              <a:rPr lang="it-IT" sz="2200" dirty="0" smtClean="0"/>
              <a:t>(</a:t>
            </a:r>
            <a:r>
              <a:rPr lang="it-IT" sz="2200" dirty="0" smtClean="0">
                <a:solidFill>
                  <a:srgbClr val="C00000"/>
                </a:solidFill>
              </a:rPr>
              <a:t>Domenico Riccardo </a:t>
            </a:r>
            <a:r>
              <a:rPr lang="it-IT" sz="2200" dirty="0" err="1" smtClean="0">
                <a:solidFill>
                  <a:srgbClr val="C00000"/>
                </a:solidFill>
              </a:rPr>
              <a:t>Peretti</a:t>
            </a:r>
            <a:r>
              <a:rPr lang="it-IT" sz="2200" dirty="0" smtClean="0">
                <a:solidFill>
                  <a:srgbClr val="C00000"/>
                </a:solidFill>
              </a:rPr>
              <a:t> </a:t>
            </a:r>
            <a:r>
              <a:rPr lang="it-IT" sz="2200" dirty="0" err="1" smtClean="0">
                <a:solidFill>
                  <a:srgbClr val="C00000"/>
                </a:solidFill>
              </a:rPr>
              <a:t>Griva</a:t>
            </a:r>
            <a:r>
              <a:rPr lang="it-IT" sz="2200" dirty="0" smtClean="0"/>
              <a:t>)</a:t>
            </a:r>
            <a:endParaRPr lang="it-IT" sz="2200" dirty="0"/>
          </a:p>
        </p:txBody>
      </p:sp>
    </p:spTree>
    <p:extLst>
      <p:ext uri="{BB962C8B-B14F-4D97-AF65-F5344CB8AC3E}">
        <p14:creationId xmlns:p14="http://schemas.microsoft.com/office/powerpoint/2010/main" val="301150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567007" y="961987"/>
            <a:ext cx="3456384" cy="3447098"/>
          </a:xfrm>
          <a:prstGeom prst="rect">
            <a:avLst/>
          </a:prstGeom>
          <a:noFill/>
        </p:spPr>
        <p:txBody>
          <a:bodyPr wrap="square" rtlCol="0">
            <a:spAutoFit/>
          </a:bodyPr>
          <a:lstStyle/>
          <a:p>
            <a:pPr marL="342900" indent="-342900">
              <a:buFont typeface="Wingdings" panose="05000000000000000000" pitchFamily="2" charset="2"/>
              <a:buChar char="§"/>
            </a:pPr>
            <a:r>
              <a:rPr lang="it-IT" sz="2600" b="1" i="1" dirty="0">
                <a:latin typeface="Bodoni MT" panose="02070603080606020203" pitchFamily="18" charset="0"/>
              </a:rPr>
              <a:t>25 luglio </a:t>
            </a:r>
            <a:r>
              <a:rPr lang="it-IT" sz="2600" b="1" i="1" dirty="0" smtClean="0">
                <a:latin typeface="Bodoni MT" panose="02070603080606020203" pitchFamily="18" charset="0"/>
              </a:rPr>
              <a:t>1943</a:t>
            </a:r>
            <a:r>
              <a:rPr lang="it-IT" sz="2600" b="1" dirty="0" smtClean="0">
                <a:latin typeface="Bodoni MT" panose="02070603080606020203" pitchFamily="18" charset="0"/>
              </a:rPr>
              <a:t> </a:t>
            </a:r>
            <a:r>
              <a:rPr lang="it-IT" sz="2600" b="1" dirty="0" smtClean="0">
                <a:solidFill>
                  <a:srgbClr val="C00000"/>
                </a:solidFill>
                <a:latin typeface="Bodoni MT" panose="02070603080606020203" pitchFamily="18" charset="0"/>
              </a:rPr>
              <a:t>Destituzione </a:t>
            </a:r>
            <a:r>
              <a:rPr lang="it-IT" sz="2600" b="1" dirty="0">
                <a:solidFill>
                  <a:srgbClr val="C00000"/>
                </a:solidFill>
                <a:latin typeface="Bodoni MT" panose="02070603080606020203" pitchFamily="18" charset="0"/>
              </a:rPr>
              <a:t>di </a:t>
            </a:r>
            <a:r>
              <a:rPr lang="it-IT" sz="2600" b="1" dirty="0" smtClean="0">
                <a:solidFill>
                  <a:srgbClr val="C00000"/>
                </a:solidFill>
                <a:latin typeface="Bodoni MT" panose="02070603080606020203" pitchFamily="18" charset="0"/>
              </a:rPr>
              <a:t>Mussolini</a:t>
            </a:r>
          </a:p>
          <a:p>
            <a:endParaRPr lang="it-IT" b="1" dirty="0" smtClean="0">
              <a:latin typeface="Bodoni MT" panose="02070603080606020203" pitchFamily="18" charset="0"/>
            </a:endParaRPr>
          </a:p>
          <a:p>
            <a:pPr marL="342900" indent="-342900">
              <a:buFont typeface="Wingdings" panose="05000000000000000000" pitchFamily="2" charset="2"/>
              <a:buChar char="§"/>
            </a:pPr>
            <a:r>
              <a:rPr lang="it-IT" sz="2600" b="1" i="1" dirty="0" smtClean="0">
                <a:latin typeface="Bodoni MT" panose="02070603080606020203" pitchFamily="18" charset="0"/>
              </a:rPr>
              <a:t>8 </a:t>
            </a:r>
            <a:r>
              <a:rPr lang="it-IT" sz="2600" b="1" i="1" dirty="0">
                <a:latin typeface="Bodoni MT" panose="02070603080606020203" pitchFamily="18" charset="0"/>
              </a:rPr>
              <a:t>settembre </a:t>
            </a:r>
            <a:r>
              <a:rPr lang="it-IT" sz="2600" b="1" i="1" dirty="0" smtClean="0">
                <a:latin typeface="Bodoni MT" panose="02070603080606020203" pitchFamily="18" charset="0"/>
              </a:rPr>
              <a:t>1943 </a:t>
            </a:r>
            <a:r>
              <a:rPr lang="it-IT" sz="2600" b="1" dirty="0" smtClean="0">
                <a:solidFill>
                  <a:srgbClr val="C00000"/>
                </a:solidFill>
                <a:latin typeface="Bodoni MT" panose="02070603080606020203" pitchFamily="18" charset="0"/>
              </a:rPr>
              <a:t>Armistizio</a:t>
            </a:r>
          </a:p>
          <a:p>
            <a:endParaRPr lang="it-IT" b="1" dirty="0" smtClean="0">
              <a:latin typeface="Bodoni MT" panose="02070603080606020203" pitchFamily="18" charset="0"/>
            </a:endParaRPr>
          </a:p>
          <a:p>
            <a:pPr marL="342900" indent="-342900">
              <a:buFont typeface="Wingdings" panose="05000000000000000000" pitchFamily="2" charset="2"/>
              <a:buChar char="§"/>
            </a:pPr>
            <a:r>
              <a:rPr lang="it-IT" sz="2600" b="1" i="1" dirty="0" smtClean="0">
                <a:latin typeface="Bodoni MT" panose="02070603080606020203" pitchFamily="18" charset="0"/>
              </a:rPr>
              <a:t>25 </a:t>
            </a:r>
            <a:r>
              <a:rPr lang="it-IT" sz="2600" b="1" i="1" dirty="0">
                <a:latin typeface="Bodoni MT" panose="02070603080606020203" pitchFamily="18" charset="0"/>
              </a:rPr>
              <a:t>aprile </a:t>
            </a:r>
            <a:r>
              <a:rPr lang="it-IT" sz="2600" b="1" i="1" dirty="0" smtClean="0">
                <a:latin typeface="Bodoni MT" panose="02070603080606020203" pitchFamily="18" charset="0"/>
              </a:rPr>
              <a:t>1945</a:t>
            </a:r>
            <a:r>
              <a:rPr lang="it-IT" sz="2600" b="1" dirty="0" smtClean="0">
                <a:latin typeface="Bodoni MT" panose="02070603080606020203" pitchFamily="18" charset="0"/>
              </a:rPr>
              <a:t> </a:t>
            </a:r>
            <a:r>
              <a:rPr lang="it-IT" sz="2600" b="1" dirty="0" smtClean="0">
                <a:solidFill>
                  <a:srgbClr val="C00000"/>
                </a:solidFill>
                <a:latin typeface="Bodoni MT" panose="02070603080606020203" pitchFamily="18" charset="0"/>
              </a:rPr>
              <a:t>Liberazione</a:t>
            </a:r>
            <a:endParaRPr lang="it-IT" sz="2600" b="1" dirty="0">
              <a:solidFill>
                <a:srgbClr val="C00000"/>
              </a:solidFill>
              <a:latin typeface="Bodoni MT" panose="02070603080606020203" pitchFamily="18" charset="0"/>
            </a:endParaRPr>
          </a:p>
        </p:txBody>
      </p:sp>
      <p:sp>
        <p:nvSpPr>
          <p:cNvPr id="8" name="CasellaDiTesto 7"/>
          <p:cNvSpPr txBox="1"/>
          <p:nvPr/>
        </p:nvSpPr>
        <p:spPr>
          <a:xfrm>
            <a:off x="4023391" y="961987"/>
            <a:ext cx="4869090" cy="5893921"/>
          </a:xfrm>
          <a:prstGeom prst="rect">
            <a:avLst/>
          </a:prstGeom>
          <a:noFill/>
        </p:spPr>
        <p:txBody>
          <a:bodyPr wrap="square" rtlCol="0">
            <a:spAutoFit/>
          </a:bodyPr>
          <a:lstStyle/>
          <a:p>
            <a:pPr marL="342900" indent="-342900">
              <a:buFont typeface="Wingdings" panose="05000000000000000000" pitchFamily="2" charset="2"/>
              <a:buChar char="v"/>
            </a:pPr>
            <a:r>
              <a:rPr lang="it-IT" sz="2200" b="1" i="1" dirty="0">
                <a:latin typeface="Bodoni MT" panose="02070603080606020203" pitchFamily="18" charset="0"/>
              </a:rPr>
              <a:t>10 luglio </a:t>
            </a:r>
            <a:r>
              <a:rPr lang="it-IT" sz="2200" b="1" i="1" dirty="0" smtClean="0">
                <a:latin typeface="Bodoni MT" panose="02070603080606020203" pitchFamily="18" charset="0"/>
              </a:rPr>
              <a:t>1943</a:t>
            </a:r>
            <a:r>
              <a:rPr lang="it-IT" sz="2200" b="1" dirty="0" smtClean="0">
                <a:latin typeface="Bodoni MT" panose="02070603080606020203" pitchFamily="18" charset="0"/>
              </a:rPr>
              <a:t>: </a:t>
            </a:r>
            <a:r>
              <a:rPr lang="it-IT" sz="2200" b="1" dirty="0" smtClean="0">
                <a:solidFill>
                  <a:schemeClr val="tx2"/>
                </a:solidFill>
                <a:latin typeface="Bodoni MT" panose="02070603080606020203" pitchFamily="18" charset="0"/>
              </a:rPr>
              <a:t>Sbarco </a:t>
            </a:r>
            <a:r>
              <a:rPr lang="it-IT" sz="2200" b="1" dirty="0">
                <a:solidFill>
                  <a:schemeClr val="tx2"/>
                </a:solidFill>
                <a:latin typeface="Bodoni MT" panose="02070603080606020203" pitchFamily="18" charset="0"/>
              </a:rPr>
              <a:t>delle truppe alleate in Sicilia</a:t>
            </a:r>
          </a:p>
          <a:p>
            <a:pPr marL="171450" indent="-171450">
              <a:buFont typeface="Wingdings" panose="05000000000000000000" pitchFamily="2" charset="2"/>
              <a:buChar char="v"/>
            </a:pPr>
            <a:endParaRPr lang="it-IT" sz="1000" b="1" dirty="0" smtClean="0">
              <a:latin typeface="Bodoni MT" panose="02070603080606020203" pitchFamily="18" charset="0"/>
            </a:endParaRPr>
          </a:p>
          <a:p>
            <a:pPr marL="342900" indent="-342900">
              <a:buFont typeface="Wingdings" panose="05000000000000000000" pitchFamily="2" charset="2"/>
              <a:buChar char="v"/>
            </a:pPr>
            <a:r>
              <a:rPr lang="it-IT" sz="2200" b="1" i="1" dirty="0" smtClean="0">
                <a:latin typeface="Bodoni MT" panose="02070603080606020203" pitchFamily="18" charset="0"/>
              </a:rPr>
              <a:t>30 </a:t>
            </a:r>
            <a:r>
              <a:rPr lang="it-IT" sz="2200" b="1" i="1" dirty="0">
                <a:latin typeface="Bodoni MT" panose="02070603080606020203" pitchFamily="18" charset="0"/>
              </a:rPr>
              <a:t>settembre </a:t>
            </a:r>
            <a:r>
              <a:rPr lang="it-IT" sz="2200" b="1" i="1" dirty="0" smtClean="0">
                <a:latin typeface="Bodoni MT" panose="02070603080606020203" pitchFamily="18" charset="0"/>
              </a:rPr>
              <a:t>1943</a:t>
            </a:r>
            <a:r>
              <a:rPr lang="it-IT" sz="2200" b="1" dirty="0" smtClean="0">
                <a:latin typeface="Bodoni MT" panose="02070603080606020203" pitchFamily="18" charset="0"/>
              </a:rPr>
              <a:t>: </a:t>
            </a:r>
            <a:r>
              <a:rPr lang="it-IT" sz="2200" b="1" dirty="0" smtClean="0">
                <a:solidFill>
                  <a:schemeClr val="tx2"/>
                </a:solidFill>
                <a:latin typeface="Bodoni MT" panose="02070603080606020203" pitchFamily="18" charset="0"/>
              </a:rPr>
              <a:t>Liberazione </a:t>
            </a:r>
            <a:r>
              <a:rPr lang="it-IT" sz="2200" b="1" dirty="0">
                <a:solidFill>
                  <a:schemeClr val="tx2"/>
                </a:solidFill>
                <a:latin typeface="Bodoni MT" panose="02070603080606020203" pitchFamily="18" charset="0"/>
              </a:rPr>
              <a:t>di Napoli</a:t>
            </a:r>
          </a:p>
          <a:p>
            <a:pPr marL="171450" indent="-171450">
              <a:buFont typeface="Wingdings" panose="05000000000000000000" pitchFamily="2" charset="2"/>
              <a:buChar char="v"/>
            </a:pPr>
            <a:endParaRPr lang="it-IT" sz="1000" b="1" dirty="0" smtClean="0">
              <a:latin typeface="Bodoni MT" panose="02070603080606020203" pitchFamily="18" charset="0"/>
            </a:endParaRPr>
          </a:p>
          <a:p>
            <a:pPr marL="342900" indent="-342900">
              <a:buFont typeface="Wingdings" panose="05000000000000000000" pitchFamily="2" charset="2"/>
              <a:buChar char="v"/>
            </a:pPr>
            <a:r>
              <a:rPr lang="it-IT" sz="2200" b="1" i="1" dirty="0" smtClean="0">
                <a:latin typeface="Bodoni MT" panose="02070603080606020203" pitchFamily="18" charset="0"/>
              </a:rPr>
              <a:t>4 </a:t>
            </a:r>
            <a:r>
              <a:rPr lang="it-IT" sz="2200" b="1" i="1" dirty="0">
                <a:latin typeface="Bodoni MT" panose="02070603080606020203" pitchFamily="18" charset="0"/>
              </a:rPr>
              <a:t>giugno </a:t>
            </a:r>
            <a:r>
              <a:rPr lang="it-IT" sz="2200" b="1" i="1" dirty="0" smtClean="0">
                <a:latin typeface="Bodoni MT" panose="02070603080606020203" pitchFamily="18" charset="0"/>
              </a:rPr>
              <a:t>1944</a:t>
            </a:r>
            <a:r>
              <a:rPr lang="it-IT" sz="2200" b="1" dirty="0" smtClean="0">
                <a:latin typeface="Bodoni MT" panose="02070603080606020203" pitchFamily="18" charset="0"/>
              </a:rPr>
              <a:t>: </a:t>
            </a:r>
            <a:r>
              <a:rPr lang="it-IT" sz="2200" b="1" dirty="0" smtClean="0">
                <a:solidFill>
                  <a:schemeClr val="tx2"/>
                </a:solidFill>
                <a:latin typeface="Bodoni MT" panose="02070603080606020203" pitchFamily="18" charset="0"/>
              </a:rPr>
              <a:t>Liberazione </a:t>
            </a:r>
            <a:r>
              <a:rPr lang="it-IT" sz="2200" b="1" dirty="0">
                <a:solidFill>
                  <a:schemeClr val="tx2"/>
                </a:solidFill>
                <a:latin typeface="Bodoni MT" panose="02070603080606020203" pitchFamily="18" charset="0"/>
              </a:rPr>
              <a:t>di Roma</a:t>
            </a:r>
          </a:p>
          <a:p>
            <a:pPr marL="171450" indent="-171450">
              <a:buFont typeface="Wingdings" panose="05000000000000000000" pitchFamily="2" charset="2"/>
              <a:buChar char="v"/>
            </a:pPr>
            <a:endParaRPr lang="it-IT" sz="1000" b="1" dirty="0" smtClean="0">
              <a:latin typeface="Bodoni MT" panose="02070603080606020203" pitchFamily="18" charset="0"/>
            </a:endParaRPr>
          </a:p>
          <a:p>
            <a:pPr marL="342900" indent="-342900">
              <a:buFont typeface="Wingdings" panose="05000000000000000000" pitchFamily="2" charset="2"/>
              <a:buChar char="v"/>
            </a:pPr>
            <a:r>
              <a:rPr lang="it-IT" sz="2200" b="1" i="1" dirty="0" smtClean="0">
                <a:latin typeface="Bodoni MT" panose="02070603080606020203" pitchFamily="18" charset="0"/>
              </a:rPr>
              <a:t>16 </a:t>
            </a:r>
            <a:r>
              <a:rPr lang="it-IT" sz="2200" b="1" i="1" dirty="0">
                <a:latin typeface="Bodoni MT" panose="02070603080606020203" pitchFamily="18" charset="0"/>
              </a:rPr>
              <a:t>luglio </a:t>
            </a:r>
            <a:r>
              <a:rPr lang="it-IT" sz="2200" b="1" i="1" dirty="0" smtClean="0">
                <a:latin typeface="Bodoni MT" panose="02070603080606020203" pitchFamily="18" charset="0"/>
              </a:rPr>
              <a:t>1944</a:t>
            </a:r>
            <a:r>
              <a:rPr lang="it-IT" sz="2200" b="1" dirty="0" smtClean="0">
                <a:latin typeface="Bodoni MT" panose="02070603080606020203" pitchFamily="18" charset="0"/>
              </a:rPr>
              <a:t>: </a:t>
            </a:r>
            <a:r>
              <a:rPr lang="it-IT" sz="2200" b="1" dirty="0" smtClean="0">
                <a:solidFill>
                  <a:schemeClr val="tx2"/>
                </a:solidFill>
                <a:latin typeface="Bodoni MT" panose="02070603080606020203" pitchFamily="18" charset="0"/>
              </a:rPr>
              <a:t>Liberazione </a:t>
            </a:r>
            <a:r>
              <a:rPr lang="it-IT" sz="2200" b="1" dirty="0">
                <a:solidFill>
                  <a:schemeClr val="tx2"/>
                </a:solidFill>
                <a:latin typeface="Bodoni MT" panose="02070603080606020203" pitchFamily="18" charset="0"/>
              </a:rPr>
              <a:t>di Arezzo</a:t>
            </a:r>
          </a:p>
          <a:p>
            <a:pPr marL="171450" indent="-171450">
              <a:buFont typeface="Wingdings" panose="05000000000000000000" pitchFamily="2" charset="2"/>
              <a:buChar char="v"/>
            </a:pPr>
            <a:endParaRPr lang="it-IT" sz="1000" b="1" dirty="0" smtClean="0">
              <a:latin typeface="Bodoni MT" panose="02070603080606020203" pitchFamily="18" charset="0"/>
            </a:endParaRPr>
          </a:p>
          <a:p>
            <a:pPr marL="342900" indent="-342900">
              <a:buFont typeface="Wingdings" panose="05000000000000000000" pitchFamily="2" charset="2"/>
              <a:buChar char="v"/>
            </a:pPr>
            <a:r>
              <a:rPr lang="it-IT" sz="2200" b="1" i="1" dirty="0" smtClean="0">
                <a:latin typeface="Bodoni MT" panose="02070603080606020203" pitchFamily="18" charset="0"/>
              </a:rPr>
              <a:t>11 </a:t>
            </a:r>
            <a:r>
              <a:rPr lang="it-IT" sz="2200" b="1" i="1" dirty="0">
                <a:latin typeface="Bodoni MT" panose="02070603080606020203" pitchFamily="18" charset="0"/>
              </a:rPr>
              <a:t>agosto </a:t>
            </a:r>
            <a:r>
              <a:rPr lang="it-IT" sz="2200" b="1" i="1" dirty="0" smtClean="0">
                <a:latin typeface="Bodoni MT" panose="02070603080606020203" pitchFamily="18" charset="0"/>
              </a:rPr>
              <a:t>1944</a:t>
            </a:r>
            <a:r>
              <a:rPr lang="it-IT" sz="2200" b="1" dirty="0" smtClean="0">
                <a:latin typeface="Bodoni MT" panose="02070603080606020203" pitchFamily="18" charset="0"/>
              </a:rPr>
              <a:t>: </a:t>
            </a:r>
            <a:r>
              <a:rPr lang="it-IT" sz="2200" b="1" dirty="0" smtClean="0">
                <a:solidFill>
                  <a:schemeClr val="tx2"/>
                </a:solidFill>
                <a:latin typeface="Bodoni MT" panose="02070603080606020203" pitchFamily="18" charset="0"/>
              </a:rPr>
              <a:t>Liberazione </a:t>
            </a:r>
            <a:r>
              <a:rPr lang="it-IT" sz="2200" b="1" dirty="0">
                <a:solidFill>
                  <a:schemeClr val="tx2"/>
                </a:solidFill>
                <a:latin typeface="Bodoni MT" panose="02070603080606020203" pitchFamily="18" charset="0"/>
              </a:rPr>
              <a:t>di Firenze</a:t>
            </a:r>
          </a:p>
          <a:p>
            <a:pPr marL="171450" indent="-171450">
              <a:buFont typeface="Wingdings" panose="05000000000000000000" pitchFamily="2" charset="2"/>
              <a:buChar char="v"/>
            </a:pPr>
            <a:endParaRPr lang="it-IT" sz="1000" b="1" dirty="0" smtClean="0">
              <a:latin typeface="Bodoni MT" panose="02070603080606020203" pitchFamily="18" charset="0"/>
            </a:endParaRPr>
          </a:p>
          <a:p>
            <a:pPr marL="342900" indent="-342900">
              <a:buFont typeface="Wingdings" panose="05000000000000000000" pitchFamily="2" charset="2"/>
              <a:buChar char="v"/>
            </a:pPr>
            <a:r>
              <a:rPr lang="it-IT" sz="2200" b="1" i="1" dirty="0" smtClean="0">
                <a:latin typeface="Bodoni MT" panose="02070603080606020203" pitchFamily="18" charset="0"/>
              </a:rPr>
              <a:t>20 </a:t>
            </a:r>
            <a:r>
              <a:rPr lang="it-IT" sz="2200" b="1" i="1" dirty="0">
                <a:latin typeface="Bodoni MT" panose="02070603080606020203" pitchFamily="18" charset="0"/>
              </a:rPr>
              <a:t>aprile 1945</a:t>
            </a:r>
            <a:r>
              <a:rPr lang="it-IT" sz="2200" b="1" dirty="0">
                <a:latin typeface="Bodoni MT" panose="02070603080606020203" pitchFamily="18" charset="0"/>
              </a:rPr>
              <a:t>: </a:t>
            </a:r>
            <a:r>
              <a:rPr lang="it-IT" sz="2200" b="1" dirty="0" smtClean="0">
                <a:solidFill>
                  <a:schemeClr val="tx2"/>
                </a:solidFill>
                <a:latin typeface="Bodoni MT" panose="02070603080606020203" pitchFamily="18" charset="0"/>
              </a:rPr>
              <a:t>Liberazione </a:t>
            </a:r>
            <a:r>
              <a:rPr lang="it-IT" sz="2200" b="1" dirty="0">
                <a:solidFill>
                  <a:schemeClr val="tx2"/>
                </a:solidFill>
                <a:latin typeface="Bodoni MT" panose="02070603080606020203" pitchFamily="18" charset="0"/>
              </a:rPr>
              <a:t>di Bologna</a:t>
            </a:r>
          </a:p>
          <a:p>
            <a:pPr marL="171450" indent="-171450">
              <a:buFont typeface="Wingdings" panose="05000000000000000000" pitchFamily="2" charset="2"/>
              <a:buChar char="v"/>
            </a:pPr>
            <a:endParaRPr lang="it-IT" sz="1000" b="1" dirty="0" smtClean="0">
              <a:latin typeface="Bodoni MT" panose="02070603080606020203" pitchFamily="18" charset="0"/>
            </a:endParaRPr>
          </a:p>
          <a:p>
            <a:pPr marL="342900" indent="-342900">
              <a:buFont typeface="Wingdings" panose="05000000000000000000" pitchFamily="2" charset="2"/>
              <a:buChar char="v"/>
            </a:pPr>
            <a:r>
              <a:rPr lang="it-IT" sz="2200" b="1" i="1" dirty="0" smtClean="0">
                <a:latin typeface="Bodoni MT" panose="02070603080606020203" pitchFamily="18" charset="0"/>
              </a:rPr>
              <a:t>25 </a:t>
            </a:r>
            <a:r>
              <a:rPr lang="it-IT" sz="2200" b="1" i="1" dirty="0">
                <a:latin typeface="Bodoni MT" panose="02070603080606020203" pitchFamily="18" charset="0"/>
              </a:rPr>
              <a:t>aprile </a:t>
            </a:r>
            <a:r>
              <a:rPr lang="it-IT" sz="2200" b="1" i="1" dirty="0" smtClean="0">
                <a:latin typeface="Bodoni MT" panose="02070603080606020203" pitchFamily="18" charset="0"/>
              </a:rPr>
              <a:t>1945</a:t>
            </a:r>
            <a:r>
              <a:rPr lang="it-IT" sz="2200" b="1" dirty="0" smtClean="0">
                <a:latin typeface="Bodoni MT" panose="02070603080606020203" pitchFamily="18" charset="0"/>
              </a:rPr>
              <a:t>: </a:t>
            </a:r>
            <a:r>
              <a:rPr lang="it-IT" sz="2200" b="1" dirty="0" smtClean="0">
                <a:solidFill>
                  <a:schemeClr val="tx2"/>
                </a:solidFill>
                <a:latin typeface="Bodoni MT" panose="02070603080606020203" pitchFamily="18" charset="0"/>
              </a:rPr>
              <a:t>Liberazione </a:t>
            </a:r>
            <a:r>
              <a:rPr lang="it-IT" sz="2200" b="1" dirty="0">
                <a:solidFill>
                  <a:schemeClr val="tx2"/>
                </a:solidFill>
                <a:latin typeface="Bodoni MT" panose="02070603080606020203" pitchFamily="18" charset="0"/>
              </a:rPr>
              <a:t>di Genova e Milano</a:t>
            </a:r>
          </a:p>
          <a:p>
            <a:pPr marL="171450" indent="-171450">
              <a:buFont typeface="Wingdings" panose="05000000000000000000" pitchFamily="2" charset="2"/>
              <a:buChar char="v"/>
            </a:pPr>
            <a:endParaRPr lang="it-IT" sz="1000" b="1" dirty="0" smtClean="0">
              <a:latin typeface="Bodoni MT" panose="02070603080606020203" pitchFamily="18" charset="0"/>
            </a:endParaRPr>
          </a:p>
          <a:p>
            <a:pPr marL="342900" indent="-342900">
              <a:buFont typeface="Wingdings" panose="05000000000000000000" pitchFamily="2" charset="2"/>
              <a:buChar char="v"/>
            </a:pPr>
            <a:r>
              <a:rPr lang="it-IT" sz="2200" b="1" i="1" dirty="0" smtClean="0">
                <a:latin typeface="Bodoni MT" panose="02070603080606020203" pitchFamily="18" charset="0"/>
              </a:rPr>
              <a:t>27 </a:t>
            </a:r>
            <a:r>
              <a:rPr lang="it-IT" sz="2200" b="1" i="1" dirty="0">
                <a:latin typeface="Bodoni MT" panose="02070603080606020203" pitchFamily="18" charset="0"/>
              </a:rPr>
              <a:t>aprile </a:t>
            </a:r>
            <a:r>
              <a:rPr lang="it-IT" sz="2200" b="1" i="1" dirty="0" smtClean="0">
                <a:latin typeface="Bodoni MT" panose="02070603080606020203" pitchFamily="18" charset="0"/>
              </a:rPr>
              <a:t>1945</a:t>
            </a:r>
            <a:r>
              <a:rPr lang="it-IT" sz="2200" b="1" dirty="0" smtClean="0">
                <a:latin typeface="Bodoni MT" panose="02070603080606020203" pitchFamily="18" charset="0"/>
              </a:rPr>
              <a:t>: </a:t>
            </a:r>
            <a:r>
              <a:rPr lang="it-IT" sz="2200" b="1" dirty="0" smtClean="0">
                <a:solidFill>
                  <a:schemeClr val="tx2"/>
                </a:solidFill>
                <a:latin typeface="Bodoni MT" panose="02070603080606020203" pitchFamily="18" charset="0"/>
              </a:rPr>
              <a:t>Liberazione </a:t>
            </a:r>
            <a:r>
              <a:rPr lang="it-IT" sz="2200" b="1" dirty="0">
                <a:solidFill>
                  <a:schemeClr val="tx2"/>
                </a:solidFill>
                <a:latin typeface="Bodoni MT" panose="02070603080606020203" pitchFamily="18" charset="0"/>
              </a:rPr>
              <a:t>di Torino</a:t>
            </a:r>
          </a:p>
          <a:p>
            <a:endParaRPr lang="it-IT" dirty="0">
              <a:latin typeface="Bodoni MT" panose="02070603080606020203" pitchFamily="18" charset="0"/>
            </a:endParaRPr>
          </a:p>
        </p:txBody>
      </p:sp>
    </p:spTree>
    <p:extLst>
      <p:ext uri="{BB962C8B-B14F-4D97-AF65-F5344CB8AC3E}">
        <p14:creationId xmlns:p14="http://schemas.microsoft.com/office/powerpoint/2010/main" val="2380173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7" y="961987"/>
            <a:ext cx="3860977" cy="4247317"/>
          </a:xfrm>
          <a:prstGeom prst="rect">
            <a:avLst/>
          </a:prstGeom>
          <a:noFill/>
        </p:spPr>
        <p:txBody>
          <a:bodyPr wrap="square" rtlCol="0">
            <a:spAutoFit/>
          </a:bodyPr>
          <a:lstStyle/>
          <a:p>
            <a:pPr marL="457200" indent="-457200">
              <a:buFont typeface="Courier New" panose="02070309020205020404" pitchFamily="49" charset="0"/>
              <a:buChar char="o"/>
            </a:pPr>
            <a:r>
              <a:rPr lang="it-IT" sz="2600" b="1" i="1" dirty="0" smtClean="0">
                <a:latin typeface="Bodoni MT" panose="02070603080606020203" pitchFamily="18" charset="0"/>
              </a:rPr>
              <a:t>26 </a:t>
            </a:r>
            <a:r>
              <a:rPr lang="it-IT" sz="2600" b="1" i="1" dirty="0">
                <a:latin typeface="Bodoni MT" panose="02070603080606020203" pitchFamily="18" charset="0"/>
              </a:rPr>
              <a:t>luglio </a:t>
            </a:r>
            <a:r>
              <a:rPr lang="it-IT" sz="2600" b="1" i="1" dirty="0" smtClean="0">
                <a:latin typeface="Bodoni MT" panose="02070603080606020203" pitchFamily="18" charset="0"/>
              </a:rPr>
              <a:t>1943</a:t>
            </a:r>
            <a:r>
              <a:rPr lang="it-IT" sz="2600" b="1" dirty="0" smtClean="0">
                <a:latin typeface="Bodoni MT" panose="02070603080606020203" pitchFamily="18" charset="0"/>
              </a:rPr>
              <a:t>       </a:t>
            </a:r>
            <a:r>
              <a:rPr lang="it-IT" sz="2600" b="1" dirty="0">
                <a:solidFill>
                  <a:srgbClr val="C00000"/>
                </a:solidFill>
                <a:latin typeface="Bodoni MT" panose="02070603080606020203" pitchFamily="18" charset="0"/>
              </a:rPr>
              <a:t> </a:t>
            </a:r>
            <a:r>
              <a:rPr lang="it-IT" sz="2600" b="1" dirty="0" smtClean="0">
                <a:solidFill>
                  <a:srgbClr val="C00000"/>
                </a:solidFill>
                <a:latin typeface="Bodoni MT" panose="02070603080606020203" pitchFamily="18" charset="0"/>
              </a:rPr>
              <a:t>  </a:t>
            </a:r>
            <a:r>
              <a:rPr lang="it-IT" sz="2600" b="1" dirty="0" smtClean="0">
                <a:solidFill>
                  <a:srgbClr val="00B050"/>
                </a:solidFill>
                <a:latin typeface="Bodoni MT" panose="02070603080606020203" pitchFamily="18" charset="0"/>
              </a:rPr>
              <a:t>Primo governo Badoglio</a:t>
            </a:r>
          </a:p>
          <a:p>
            <a:pPr marL="171450" indent="-171450">
              <a:buFont typeface="Courier New" panose="02070309020205020404" pitchFamily="49" charset="0"/>
              <a:buChar char="o"/>
            </a:pPr>
            <a:endParaRPr lang="it-IT" b="1" dirty="0" smtClean="0">
              <a:latin typeface="Bodoni MT" panose="02070603080606020203" pitchFamily="18" charset="0"/>
            </a:endParaRPr>
          </a:p>
          <a:p>
            <a:pPr marL="457200" indent="-457200">
              <a:buFont typeface="Courier New" panose="02070309020205020404" pitchFamily="49" charset="0"/>
              <a:buChar char="o"/>
            </a:pPr>
            <a:r>
              <a:rPr lang="it-IT" sz="2600" b="1" i="1" dirty="0" smtClean="0">
                <a:latin typeface="Bodoni MT" panose="02070603080606020203" pitchFamily="18" charset="0"/>
              </a:rPr>
              <a:t>24 aprile 1944 </a:t>
            </a:r>
            <a:r>
              <a:rPr lang="it-IT" sz="2600" b="1" dirty="0" smtClean="0">
                <a:solidFill>
                  <a:srgbClr val="00B050"/>
                </a:solidFill>
                <a:latin typeface="Bodoni MT" panose="02070603080606020203" pitchFamily="18" charset="0"/>
              </a:rPr>
              <a:t>Secondo governo Badoglio</a:t>
            </a:r>
          </a:p>
          <a:p>
            <a:pPr marL="171450" indent="-171450">
              <a:buFont typeface="Courier New" panose="02070309020205020404" pitchFamily="49" charset="0"/>
              <a:buChar char="o"/>
            </a:pPr>
            <a:endParaRPr lang="it-IT" b="1" dirty="0" smtClean="0">
              <a:latin typeface="Bodoni MT" panose="02070603080606020203" pitchFamily="18" charset="0"/>
            </a:endParaRPr>
          </a:p>
          <a:p>
            <a:pPr marL="457200" indent="-457200">
              <a:buFont typeface="Courier New" panose="02070309020205020404" pitchFamily="49" charset="0"/>
              <a:buChar char="o"/>
            </a:pPr>
            <a:r>
              <a:rPr lang="it-IT" sz="2600" b="1" i="1" dirty="0" smtClean="0">
                <a:latin typeface="Bodoni MT" panose="02070603080606020203" pitchFamily="18" charset="0"/>
              </a:rPr>
              <a:t>18 giugno 1944</a:t>
            </a:r>
            <a:r>
              <a:rPr lang="it-IT" sz="2600" b="1" dirty="0" smtClean="0">
                <a:latin typeface="Bodoni MT" panose="02070603080606020203" pitchFamily="18" charset="0"/>
              </a:rPr>
              <a:t>   </a:t>
            </a:r>
            <a:r>
              <a:rPr lang="it-IT" sz="2600" b="1" dirty="0" smtClean="0">
                <a:solidFill>
                  <a:srgbClr val="00B050"/>
                </a:solidFill>
                <a:latin typeface="Bodoni MT" panose="02070603080606020203" pitchFamily="18" charset="0"/>
              </a:rPr>
              <a:t>Primo governo Bonomi</a:t>
            </a:r>
          </a:p>
          <a:p>
            <a:endParaRPr lang="it-IT" sz="2600" b="1" dirty="0">
              <a:solidFill>
                <a:srgbClr val="C00000"/>
              </a:solidFill>
              <a:latin typeface="Bodoni MT" panose="02070603080606020203" pitchFamily="18" charset="0"/>
            </a:endParaRPr>
          </a:p>
        </p:txBody>
      </p:sp>
      <p:sp>
        <p:nvSpPr>
          <p:cNvPr id="8" name="CasellaDiTesto 7"/>
          <p:cNvSpPr txBox="1"/>
          <p:nvPr/>
        </p:nvSpPr>
        <p:spPr>
          <a:xfrm>
            <a:off x="4860032" y="961987"/>
            <a:ext cx="3744416" cy="4616648"/>
          </a:xfrm>
          <a:prstGeom prst="rect">
            <a:avLst/>
          </a:prstGeom>
          <a:noFill/>
        </p:spPr>
        <p:txBody>
          <a:bodyPr wrap="square" rtlCol="0">
            <a:spAutoFit/>
          </a:bodyPr>
          <a:lstStyle/>
          <a:p>
            <a:pPr marL="342900" indent="-342900">
              <a:buFont typeface="Courier New" panose="02070309020205020404" pitchFamily="49" charset="0"/>
              <a:buChar char="o"/>
            </a:pPr>
            <a:r>
              <a:rPr lang="it-IT" sz="2600" b="1" i="1" dirty="0" smtClean="0">
                <a:latin typeface="Bodoni MT" panose="02070603080606020203" pitchFamily="18" charset="0"/>
              </a:rPr>
              <a:t>12 dicembre 1944</a:t>
            </a:r>
            <a:r>
              <a:rPr lang="it-IT" sz="2600" b="1" dirty="0" smtClean="0">
                <a:latin typeface="Bodoni MT" panose="02070603080606020203" pitchFamily="18" charset="0"/>
              </a:rPr>
              <a:t>       </a:t>
            </a:r>
            <a:r>
              <a:rPr lang="it-IT" sz="2600" b="1" dirty="0" smtClean="0">
                <a:solidFill>
                  <a:srgbClr val="C00000"/>
                </a:solidFill>
                <a:latin typeface="Bodoni MT" panose="02070603080606020203" pitchFamily="18" charset="0"/>
              </a:rPr>
              <a:t>   </a:t>
            </a:r>
            <a:r>
              <a:rPr lang="it-IT" sz="2600" b="1" dirty="0" smtClean="0">
                <a:solidFill>
                  <a:srgbClr val="00B050"/>
                </a:solidFill>
                <a:latin typeface="Bodoni MT" panose="02070603080606020203" pitchFamily="18" charset="0"/>
              </a:rPr>
              <a:t>Secondo governo Bonomi</a:t>
            </a:r>
            <a:endParaRPr lang="it-IT" sz="2600" b="1" dirty="0">
              <a:solidFill>
                <a:srgbClr val="00B050"/>
              </a:solidFill>
              <a:latin typeface="Bodoni MT" panose="02070603080606020203" pitchFamily="18" charset="0"/>
            </a:endParaRPr>
          </a:p>
          <a:p>
            <a:pPr marL="171450" indent="-171450">
              <a:buFont typeface="Courier New" panose="02070309020205020404" pitchFamily="49" charset="0"/>
              <a:buChar char="o"/>
            </a:pPr>
            <a:endParaRPr lang="it-IT" b="1" dirty="0">
              <a:latin typeface="Bodoni MT" panose="02070603080606020203" pitchFamily="18" charset="0"/>
            </a:endParaRPr>
          </a:p>
          <a:p>
            <a:pPr marL="342900" indent="-342900">
              <a:buFont typeface="Courier New" panose="02070309020205020404" pitchFamily="49" charset="0"/>
              <a:buChar char="o"/>
            </a:pPr>
            <a:r>
              <a:rPr lang="it-IT" sz="2600" b="1" i="1" dirty="0" smtClean="0">
                <a:latin typeface="Bodoni MT" panose="02070603080606020203" pitchFamily="18" charset="0"/>
              </a:rPr>
              <a:t>19 giugno 1945         </a:t>
            </a:r>
            <a:r>
              <a:rPr lang="it-IT" sz="2600" b="1" dirty="0" smtClean="0">
                <a:solidFill>
                  <a:srgbClr val="00B050"/>
                </a:solidFill>
                <a:latin typeface="Bodoni MT" panose="02070603080606020203" pitchFamily="18" charset="0"/>
              </a:rPr>
              <a:t>Governo Parri</a:t>
            </a:r>
            <a:endParaRPr lang="it-IT" sz="2600" b="1" dirty="0">
              <a:solidFill>
                <a:srgbClr val="00B050"/>
              </a:solidFill>
              <a:latin typeface="Bodoni MT" panose="02070603080606020203" pitchFamily="18" charset="0"/>
            </a:endParaRPr>
          </a:p>
          <a:p>
            <a:pPr marL="171450" indent="-171450">
              <a:buFont typeface="Courier New" panose="02070309020205020404" pitchFamily="49" charset="0"/>
              <a:buChar char="o"/>
            </a:pPr>
            <a:endParaRPr lang="it-IT" b="1" dirty="0" smtClean="0">
              <a:latin typeface="Bodoni MT" panose="02070603080606020203" pitchFamily="18" charset="0"/>
            </a:endParaRPr>
          </a:p>
          <a:p>
            <a:pPr marL="171450" indent="-171450">
              <a:buFont typeface="Courier New" panose="02070309020205020404" pitchFamily="49" charset="0"/>
              <a:buChar char="o"/>
            </a:pPr>
            <a:endParaRPr lang="it-IT" sz="2300" b="1" dirty="0">
              <a:latin typeface="Bodoni MT" panose="02070603080606020203" pitchFamily="18" charset="0"/>
            </a:endParaRPr>
          </a:p>
          <a:p>
            <a:pPr marL="342900" indent="-342900">
              <a:buFont typeface="Courier New" panose="02070309020205020404" pitchFamily="49" charset="0"/>
              <a:buChar char="o"/>
            </a:pPr>
            <a:r>
              <a:rPr lang="it-IT" sz="2600" b="1" i="1" dirty="0" smtClean="0">
                <a:latin typeface="Bodoni MT" panose="02070603080606020203" pitchFamily="18" charset="0"/>
              </a:rPr>
              <a:t>20 dicembre 1945</a:t>
            </a:r>
            <a:r>
              <a:rPr lang="it-IT" sz="2600" b="1" dirty="0" smtClean="0">
                <a:latin typeface="Bodoni MT" panose="02070603080606020203" pitchFamily="18" charset="0"/>
              </a:rPr>
              <a:t>       </a:t>
            </a:r>
            <a:r>
              <a:rPr lang="it-IT" sz="2600" b="1" dirty="0" smtClean="0">
                <a:solidFill>
                  <a:srgbClr val="00B050"/>
                </a:solidFill>
                <a:latin typeface="Bodoni MT" panose="02070603080606020203" pitchFamily="18" charset="0"/>
              </a:rPr>
              <a:t>Primo governo De Gasperi</a:t>
            </a:r>
            <a:endParaRPr lang="it-IT" sz="2600" b="1" dirty="0">
              <a:solidFill>
                <a:srgbClr val="00B050"/>
              </a:solidFill>
              <a:latin typeface="Bodoni MT" panose="02070603080606020203" pitchFamily="18" charset="0"/>
            </a:endParaRPr>
          </a:p>
          <a:p>
            <a:pPr marL="285750" indent="-285750">
              <a:buFont typeface="Courier New" panose="02070309020205020404" pitchFamily="49" charset="0"/>
              <a:buChar char="o"/>
            </a:pPr>
            <a:endParaRPr lang="it-IT" sz="2600" dirty="0">
              <a:latin typeface="Bodoni MT" panose="02070603080606020203" pitchFamily="18" charset="0"/>
            </a:endParaRPr>
          </a:p>
        </p:txBody>
      </p:sp>
    </p:spTree>
    <p:extLst>
      <p:ext uri="{BB962C8B-B14F-4D97-AF65-F5344CB8AC3E}">
        <p14:creationId xmlns:p14="http://schemas.microsoft.com/office/powerpoint/2010/main" val="3307993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412776"/>
            <a:ext cx="7245353" cy="4185761"/>
          </a:xfrm>
          <a:prstGeom prst="rect">
            <a:avLst/>
          </a:prstGeom>
          <a:noFill/>
        </p:spPr>
        <p:txBody>
          <a:bodyPr wrap="square" rtlCol="0">
            <a:spAutoFit/>
          </a:bodyPr>
          <a:lstStyle/>
          <a:p>
            <a:r>
              <a:rPr lang="it-IT" sz="2800" b="1" dirty="0" smtClean="0">
                <a:solidFill>
                  <a:srgbClr val="C00000"/>
                </a:solidFill>
                <a:latin typeface="Bodoni MT" panose="02070603080606020203" pitchFamily="18" charset="0"/>
              </a:rPr>
              <a:t>La </a:t>
            </a:r>
            <a:r>
              <a:rPr lang="it-IT" sz="2800" b="1" i="1" dirty="0" smtClean="0">
                <a:solidFill>
                  <a:srgbClr val="C00000"/>
                </a:solidFill>
                <a:latin typeface="Bodoni MT" panose="02070603080606020203" pitchFamily="18" charset="0"/>
              </a:rPr>
              <a:t>Magna </a:t>
            </a:r>
            <a:r>
              <a:rPr lang="it-IT" sz="2800" b="1" i="1" dirty="0" err="1" smtClean="0">
                <a:solidFill>
                  <a:srgbClr val="C00000"/>
                </a:solidFill>
                <a:latin typeface="Bodoni MT" panose="02070603080606020203" pitchFamily="18" charset="0"/>
              </a:rPr>
              <a:t>Charta</a:t>
            </a:r>
            <a:r>
              <a:rPr lang="it-IT" sz="2800" b="1" i="1" dirty="0" smtClean="0">
                <a:solidFill>
                  <a:srgbClr val="C00000"/>
                </a:solidFill>
                <a:latin typeface="Bodoni MT" panose="02070603080606020203" pitchFamily="18" charset="0"/>
              </a:rPr>
              <a:t> </a:t>
            </a:r>
            <a:r>
              <a:rPr lang="it-IT" sz="2800" b="1" dirty="0" smtClean="0">
                <a:solidFill>
                  <a:srgbClr val="C00000"/>
                </a:solidFill>
                <a:latin typeface="Bodoni MT" panose="02070603080606020203" pitchFamily="18" charset="0"/>
              </a:rPr>
              <a:t>dell’epurazione</a:t>
            </a:r>
          </a:p>
          <a:p>
            <a:endParaRPr lang="it-IT" sz="600" b="1" i="1" dirty="0" smtClean="0">
              <a:latin typeface="Bodoni MT" panose="02070603080606020203" pitchFamily="18" charset="0"/>
            </a:endParaRPr>
          </a:p>
          <a:p>
            <a:r>
              <a:rPr lang="it-IT" sz="2800" b="1" i="1" dirty="0" smtClean="0">
                <a:latin typeface="Bodoni MT" panose="02070603080606020203" pitchFamily="18" charset="0"/>
              </a:rPr>
              <a:t>27 </a:t>
            </a:r>
            <a:r>
              <a:rPr lang="it-IT" sz="2800" b="1" i="1" dirty="0">
                <a:latin typeface="Bodoni MT" panose="02070603080606020203" pitchFamily="18" charset="0"/>
              </a:rPr>
              <a:t>luglio </a:t>
            </a:r>
            <a:r>
              <a:rPr lang="it-IT" sz="2800" b="1" i="1" dirty="0" smtClean="0">
                <a:latin typeface="Bodoni MT" panose="02070603080606020203" pitchFamily="18" charset="0"/>
              </a:rPr>
              <a:t>1944</a:t>
            </a:r>
            <a:endParaRPr lang="it-IT" sz="2800" b="1" dirty="0" smtClean="0">
              <a:latin typeface="Bodoni MT" panose="02070603080606020203" pitchFamily="18" charset="0"/>
            </a:endParaRPr>
          </a:p>
          <a:p>
            <a:endParaRPr lang="it-IT" sz="4000" b="1" dirty="0" smtClean="0">
              <a:latin typeface="Bodoni MT" panose="02070603080606020203" pitchFamily="18" charset="0"/>
            </a:endParaRPr>
          </a:p>
          <a:p>
            <a:r>
              <a:rPr lang="it-IT" sz="2800" b="1" dirty="0" smtClean="0">
                <a:solidFill>
                  <a:srgbClr val="C00000"/>
                </a:solidFill>
                <a:latin typeface="Bodoni MT" panose="02070603080606020203" pitchFamily="18" charset="0"/>
              </a:rPr>
              <a:t>Legge Nenni</a:t>
            </a:r>
          </a:p>
          <a:p>
            <a:endParaRPr lang="it-IT" sz="600" b="1" dirty="0" smtClean="0">
              <a:solidFill>
                <a:srgbClr val="C00000"/>
              </a:solidFill>
              <a:latin typeface="Bodoni MT" panose="02070603080606020203" pitchFamily="18" charset="0"/>
            </a:endParaRPr>
          </a:p>
          <a:p>
            <a:r>
              <a:rPr lang="it-IT" sz="2800" b="1" i="1" dirty="0" smtClean="0">
                <a:latin typeface="Bodoni MT" panose="02070603080606020203" pitchFamily="18" charset="0"/>
              </a:rPr>
              <a:t>14 novembre 1945</a:t>
            </a:r>
            <a:endParaRPr lang="it-IT" sz="2800" b="1" dirty="0" smtClean="0">
              <a:latin typeface="Bodoni MT" panose="02070603080606020203" pitchFamily="18" charset="0"/>
            </a:endParaRPr>
          </a:p>
          <a:p>
            <a:endParaRPr lang="it-IT" sz="4000" b="1" dirty="0" smtClean="0">
              <a:latin typeface="Bodoni MT" panose="02070603080606020203" pitchFamily="18" charset="0"/>
            </a:endParaRPr>
          </a:p>
          <a:p>
            <a:r>
              <a:rPr lang="it-IT" sz="2800" b="1" dirty="0" smtClean="0">
                <a:solidFill>
                  <a:srgbClr val="C00000"/>
                </a:solidFill>
                <a:latin typeface="Bodoni MT" panose="02070603080606020203" pitchFamily="18" charset="0"/>
              </a:rPr>
              <a:t>Amnistia Togliatti</a:t>
            </a:r>
          </a:p>
          <a:p>
            <a:endParaRPr lang="it-IT" sz="600" b="1" dirty="0" smtClean="0">
              <a:solidFill>
                <a:srgbClr val="C00000"/>
              </a:solidFill>
              <a:latin typeface="Bodoni MT" panose="02070603080606020203" pitchFamily="18" charset="0"/>
            </a:endParaRPr>
          </a:p>
          <a:p>
            <a:r>
              <a:rPr lang="it-IT" sz="2800" b="1" i="1" dirty="0" smtClean="0">
                <a:latin typeface="Bodoni MT" panose="02070603080606020203" pitchFamily="18" charset="0"/>
              </a:rPr>
              <a:t>22 giugno 1946</a:t>
            </a:r>
            <a:endParaRPr lang="it-IT" sz="2800" b="1" dirty="0">
              <a:latin typeface="Bodoni MT" panose="02070603080606020203" pitchFamily="18" charset="0"/>
            </a:endParaRPr>
          </a:p>
        </p:txBody>
      </p:sp>
    </p:spTree>
    <p:extLst>
      <p:ext uri="{BB962C8B-B14F-4D97-AF65-F5344CB8AC3E}">
        <p14:creationId xmlns:p14="http://schemas.microsoft.com/office/powerpoint/2010/main" val="2800891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pic>
        <p:nvPicPr>
          <p:cNvPr id="21" name="Immagin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30635">
            <a:off x="7323772" y="2819571"/>
            <a:ext cx="1597310" cy="1895474"/>
          </a:xfrm>
          <a:prstGeom prst="rect">
            <a:avLst/>
          </a:prstGeom>
        </p:spPr>
      </p:pic>
      <p:pic>
        <p:nvPicPr>
          <p:cNvPr id="24" name="Immagin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806535">
            <a:off x="7455976" y="4462017"/>
            <a:ext cx="1448057" cy="1853513"/>
          </a:xfrm>
          <a:prstGeom prst="rect">
            <a:avLst/>
          </a:prstGeom>
        </p:spPr>
      </p:pic>
      <p:pic>
        <p:nvPicPr>
          <p:cNvPr id="17" name="Immagin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75297">
            <a:off x="7540127" y="740200"/>
            <a:ext cx="1428750" cy="1895475"/>
          </a:xfrm>
          <a:prstGeom prst="rect">
            <a:avLst/>
          </a:prstGeom>
        </p:spPr>
      </p:pic>
      <p:pic>
        <p:nvPicPr>
          <p:cNvPr id="19" name="Immagin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807543">
            <a:off x="6294108" y="1307056"/>
            <a:ext cx="1360389" cy="1895475"/>
          </a:xfrm>
          <a:prstGeom prst="rect">
            <a:avLst/>
          </a:prstGeom>
        </p:spPr>
      </p:pic>
      <p:pic>
        <p:nvPicPr>
          <p:cNvPr id="25" name="Immagine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945453">
            <a:off x="3714486" y="673257"/>
            <a:ext cx="1381890" cy="1907008"/>
          </a:xfrm>
          <a:prstGeom prst="rect">
            <a:avLst/>
          </a:prstGeom>
        </p:spPr>
      </p:pic>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827585" y="926447"/>
            <a:ext cx="3168352" cy="5709255"/>
          </a:xfrm>
          <a:prstGeom prst="rect">
            <a:avLst/>
          </a:prstGeom>
          <a:noFill/>
        </p:spPr>
        <p:txBody>
          <a:bodyPr wrap="square" rtlCol="0">
            <a:spAutoFit/>
          </a:bodyPr>
          <a:lstStyle/>
          <a:p>
            <a:r>
              <a:rPr lang="it-IT" sz="2500" b="1" dirty="0">
                <a:solidFill>
                  <a:schemeClr val="tx2"/>
                </a:solidFill>
                <a:latin typeface="Bodoni MT" panose="02070603080606020203" pitchFamily="18" charset="0"/>
              </a:rPr>
              <a:t>Michele Cipolla</a:t>
            </a:r>
          </a:p>
          <a:p>
            <a:r>
              <a:rPr lang="it-IT" sz="2500" b="1" dirty="0">
                <a:solidFill>
                  <a:schemeClr val="tx2"/>
                </a:solidFill>
                <a:latin typeface="Bodoni MT" panose="02070603080606020203" pitchFamily="18" charset="0"/>
              </a:rPr>
              <a:t>Michele de </a:t>
            </a:r>
            <a:r>
              <a:rPr lang="it-IT" sz="2500" b="1" dirty="0" err="1">
                <a:solidFill>
                  <a:schemeClr val="tx2"/>
                </a:solidFill>
                <a:latin typeface="Bodoni MT" panose="02070603080606020203" pitchFamily="18" charset="0"/>
              </a:rPr>
              <a:t>Franchis</a:t>
            </a:r>
            <a:endParaRPr lang="it-IT" sz="2500" b="1" dirty="0">
              <a:solidFill>
                <a:schemeClr val="tx2"/>
              </a:solidFill>
              <a:latin typeface="Bodoni MT" panose="02070603080606020203" pitchFamily="18" charset="0"/>
            </a:endParaRPr>
          </a:p>
          <a:p>
            <a:r>
              <a:rPr lang="it-IT" sz="2500" b="1" dirty="0">
                <a:solidFill>
                  <a:schemeClr val="tx2"/>
                </a:solidFill>
                <a:latin typeface="Bodoni MT" panose="02070603080606020203" pitchFamily="18" charset="0"/>
              </a:rPr>
              <a:t>Pia Nalli</a:t>
            </a:r>
          </a:p>
          <a:p>
            <a:r>
              <a:rPr lang="it-IT" sz="2500" b="1" dirty="0">
                <a:solidFill>
                  <a:schemeClr val="tx2"/>
                </a:solidFill>
                <a:latin typeface="Bodoni MT" panose="02070603080606020203" pitchFamily="18" charset="0"/>
              </a:rPr>
              <a:t>Giuseppe Usai</a:t>
            </a:r>
          </a:p>
          <a:p>
            <a:endParaRPr lang="it-IT" sz="1000" b="1" dirty="0">
              <a:solidFill>
                <a:schemeClr val="tx2"/>
              </a:solidFill>
              <a:latin typeface="Bodoni MT" panose="02070603080606020203" pitchFamily="18" charset="0"/>
            </a:endParaRPr>
          </a:p>
          <a:p>
            <a:r>
              <a:rPr lang="it-IT" sz="2500" b="1" dirty="0">
                <a:solidFill>
                  <a:schemeClr val="tx2"/>
                </a:solidFill>
                <a:latin typeface="Bodoni MT" panose="02070603080606020203" pitchFamily="18" charset="0"/>
              </a:rPr>
              <a:t>Giulio </a:t>
            </a:r>
            <a:r>
              <a:rPr lang="it-IT" sz="2500" b="1" dirty="0" err="1" smtClean="0">
                <a:solidFill>
                  <a:schemeClr val="tx2"/>
                </a:solidFill>
                <a:latin typeface="Bodoni MT" panose="02070603080606020203" pitchFamily="18" charset="0"/>
              </a:rPr>
              <a:t>Andreoli</a:t>
            </a:r>
            <a:endParaRPr lang="it-IT" sz="2500" b="1" dirty="0">
              <a:solidFill>
                <a:schemeClr val="tx2"/>
              </a:solidFill>
              <a:latin typeface="Bodoni MT" panose="02070603080606020203" pitchFamily="18" charset="0"/>
            </a:endParaRPr>
          </a:p>
          <a:p>
            <a:endParaRPr lang="it-IT" sz="1000" b="1" dirty="0">
              <a:solidFill>
                <a:schemeClr val="tx2"/>
              </a:solidFill>
              <a:latin typeface="Bodoni MT" panose="02070603080606020203" pitchFamily="18" charset="0"/>
            </a:endParaRPr>
          </a:p>
          <a:p>
            <a:r>
              <a:rPr lang="it-IT" sz="2500" b="1" dirty="0">
                <a:solidFill>
                  <a:schemeClr val="tx2"/>
                </a:solidFill>
                <a:latin typeface="Bodoni MT" panose="02070603080606020203" pitchFamily="18" charset="0"/>
              </a:rPr>
              <a:t>Francesco Severi</a:t>
            </a:r>
          </a:p>
          <a:p>
            <a:r>
              <a:rPr lang="it-IT" sz="2500" b="1" dirty="0">
                <a:solidFill>
                  <a:schemeClr val="tx2"/>
                </a:solidFill>
                <a:latin typeface="Bodoni MT" panose="02070603080606020203" pitchFamily="18" charset="0"/>
              </a:rPr>
              <a:t>Enrico Bompiani</a:t>
            </a:r>
          </a:p>
          <a:p>
            <a:r>
              <a:rPr lang="it-IT" sz="2500" b="1" dirty="0">
                <a:solidFill>
                  <a:schemeClr val="tx2"/>
                </a:solidFill>
                <a:latin typeface="Bodoni MT" panose="02070603080606020203" pitchFamily="18" charset="0"/>
              </a:rPr>
              <a:t>Luigi </a:t>
            </a:r>
            <a:r>
              <a:rPr lang="it-IT" sz="2500" b="1" dirty="0" err="1" smtClean="0">
                <a:solidFill>
                  <a:schemeClr val="tx2"/>
                </a:solidFill>
                <a:latin typeface="Bodoni MT" panose="02070603080606020203" pitchFamily="18" charset="0"/>
              </a:rPr>
              <a:t>Fantappié</a:t>
            </a:r>
            <a:endParaRPr lang="it-IT" sz="2500" b="1" dirty="0">
              <a:solidFill>
                <a:schemeClr val="tx2"/>
              </a:solidFill>
              <a:latin typeface="Bodoni MT" panose="02070603080606020203" pitchFamily="18" charset="0"/>
            </a:endParaRPr>
          </a:p>
          <a:p>
            <a:r>
              <a:rPr lang="it-IT" sz="2500" b="1" dirty="0">
                <a:solidFill>
                  <a:schemeClr val="tx2"/>
                </a:solidFill>
                <a:latin typeface="Bodoni MT" panose="02070603080606020203" pitchFamily="18" charset="0"/>
              </a:rPr>
              <a:t>Luigi Amoroso</a:t>
            </a:r>
          </a:p>
          <a:p>
            <a:r>
              <a:rPr lang="it-IT" sz="2500" b="1" dirty="0">
                <a:solidFill>
                  <a:schemeClr val="tx2"/>
                </a:solidFill>
                <a:latin typeface="Bodoni MT" panose="02070603080606020203" pitchFamily="18" charset="0"/>
              </a:rPr>
              <a:t>Corrado </a:t>
            </a:r>
            <a:r>
              <a:rPr lang="it-IT" sz="2500" b="1" dirty="0" err="1">
                <a:solidFill>
                  <a:schemeClr val="tx2"/>
                </a:solidFill>
                <a:latin typeface="Bodoni MT" panose="02070603080606020203" pitchFamily="18" charset="0"/>
              </a:rPr>
              <a:t>Gini</a:t>
            </a:r>
            <a:endParaRPr lang="it-IT" sz="2500" b="1" dirty="0">
              <a:solidFill>
                <a:schemeClr val="tx2"/>
              </a:solidFill>
              <a:latin typeface="Bodoni MT" panose="02070603080606020203" pitchFamily="18" charset="0"/>
            </a:endParaRPr>
          </a:p>
          <a:p>
            <a:r>
              <a:rPr lang="it-IT" sz="1000" b="1" dirty="0">
                <a:solidFill>
                  <a:schemeClr val="tx2"/>
                </a:solidFill>
                <a:latin typeface="Bodoni MT" panose="02070603080606020203" pitchFamily="18" charset="0"/>
              </a:rPr>
              <a:t> </a:t>
            </a:r>
          </a:p>
          <a:p>
            <a:r>
              <a:rPr lang="it-IT" sz="2500" b="1" dirty="0">
                <a:solidFill>
                  <a:schemeClr val="tx2"/>
                </a:solidFill>
                <a:latin typeface="Bodoni MT" panose="02070603080606020203" pitchFamily="18" charset="0"/>
              </a:rPr>
              <a:t>Francesco Sbrana</a:t>
            </a:r>
          </a:p>
          <a:p>
            <a:r>
              <a:rPr lang="it-IT" sz="2500" b="1" dirty="0">
                <a:solidFill>
                  <a:schemeClr val="tx2"/>
                </a:solidFill>
                <a:latin typeface="Bodoni MT" panose="02070603080606020203" pitchFamily="18" charset="0"/>
              </a:rPr>
              <a:t>Paolo </a:t>
            </a:r>
            <a:r>
              <a:rPr lang="it-IT" sz="2500" b="1" dirty="0" err="1">
                <a:solidFill>
                  <a:schemeClr val="tx2"/>
                </a:solidFill>
                <a:latin typeface="Bodoni MT" panose="02070603080606020203" pitchFamily="18" charset="0"/>
              </a:rPr>
              <a:t>Straneo</a:t>
            </a:r>
            <a:endParaRPr lang="it-IT" sz="2500" b="1" dirty="0">
              <a:solidFill>
                <a:schemeClr val="tx2"/>
              </a:solidFill>
              <a:latin typeface="Bodoni MT" panose="02070603080606020203" pitchFamily="18" charset="0"/>
            </a:endParaRPr>
          </a:p>
          <a:p>
            <a:r>
              <a:rPr lang="it-IT" sz="1000" b="1" dirty="0">
                <a:solidFill>
                  <a:schemeClr val="tx2"/>
                </a:solidFill>
                <a:latin typeface="Bodoni MT" panose="02070603080606020203" pitchFamily="18" charset="0"/>
              </a:rPr>
              <a:t> </a:t>
            </a:r>
          </a:p>
          <a:p>
            <a:r>
              <a:rPr lang="it-IT" sz="2500" b="1" dirty="0">
                <a:solidFill>
                  <a:schemeClr val="tx2"/>
                </a:solidFill>
                <a:latin typeface="Bodoni MT" panose="02070603080606020203" pitchFamily="18" charset="0"/>
              </a:rPr>
              <a:t>Filadelfo </a:t>
            </a:r>
            <a:r>
              <a:rPr lang="it-IT" sz="2500" b="1" dirty="0" err="1" smtClean="0">
                <a:solidFill>
                  <a:schemeClr val="tx2"/>
                </a:solidFill>
                <a:latin typeface="Bodoni MT" panose="02070603080606020203" pitchFamily="18" charset="0"/>
              </a:rPr>
              <a:t>Insolera</a:t>
            </a:r>
            <a:endParaRPr lang="it-IT" sz="2500" b="1" dirty="0">
              <a:solidFill>
                <a:schemeClr val="tx2"/>
              </a:solidFill>
              <a:latin typeface="Bodoni MT" panose="02070603080606020203" pitchFamily="18" charset="0"/>
            </a:endParaRPr>
          </a:p>
        </p:txBody>
      </p:sp>
      <p:pic>
        <p:nvPicPr>
          <p:cNvPr id="20" name="Immagin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757046">
            <a:off x="5165693" y="926444"/>
            <a:ext cx="1322127" cy="1895049"/>
          </a:xfrm>
          <a:prstGeom prst="rect">
            <a:avLst/>
          </a:prstGeom>
        </p:spPr>
      </p:pic>
      <p:pic>
        <p:nvPicPr>
          <p:cNvPr id="3" name="Immagin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929784">
            <a:off x="5537721" y="2920175"/>
            <a:ext cx="1941351" cy="1592903"/>
          </a:xfrm>
          <a:prstGeom prst="rect">
            <a:avLst/>
          </a:prstGeom>
        </p:spPr>
      </p:pic>
      <p:pic>
        <p:nvPicPr>
          <p:cNvPr id="23" name="Immagine 2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9692621">
            <a:off x="4388041" y="2005890"/>
            <a:ext cx="1428750" cy="1895474"/>
          </a:xfrm>
          <a:prstGeom prst="rect">
            <a:avLst/>
          </a:prstGeom>
        </p:spPr>
      </p:pic>
      <p:pic>
        <p:nvPicPr>
          <p:cNvPr id="28" name="Immagine 2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20550107">
            <a:off x="3648351" y="3213356"/>
            <a:ext cx="1448370" cy="1863570"/>
          </a:xfrm>
          <a:prstGeom prst="rect">
            <a:avLst/>
          </a:prstGeom>
        </p:spPr>
      </p:pic>
      <p:pic>
        <p:nvPicPr>
          <p:cNvPr id="27" name="Immagine 2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539390">
            <a:off x="4629578" y="4267719"/>
            <a:ext cx="1269529" cy="1853513"/>
          </a:xfrm>
          <a:prstGeom prst="rect">
            <a:avLst/>
          </a:prstGeom>
        </p:spPr>
      </p:pic>
      <p:pic>
        <p:nvPicPr>
          <p:cNvPr id="29" name="Immagine 2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21166491">
            <a:off x="5994623" y="4522835"/>
            <a:ext cx="1462829" cy="1853513"/>
          </a:xfrm>
          <a:prstGeom prst="rect">
            <a:avLst/>
          </a:prstGeom>
        </p:spPr>
      </p:pic>
    </p:spTree>
    <p:extLst>
      <p:ext uri="{BB962C8B-B14F-4D97-AF65-F5344CB8AC3E}">
        <p14:creationId xmlns:p14="http://schemas.microsoft.com/office/powerpoint/2010/main" val="4153757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052736"/>
            <a:ext cx="7389370" cy="5401479"/>
          </a:xfrm>
          <a:prstGeom prst="rect">
            <a:avLst/>
          </a:prstGeom>
          <a:noFill/>
        </p:spPr>
        <p:txBody>
          <a:bodyPr wrap="square" rtlCol="0">
            <a:spAutoFit/>
          </a:bodyPr>
          <a:lstStyle/>
          <a:p>
            <a:r>
              <a:rPr lang="it-IT" sz="2300" b="1" i="1" dirty="0" smtClean="0"/>
              <a:t>“L’omicidio </a:t>
            </a:r>
            <a:r>
              <a:rPr lang="it-IT" sz="2300" b="1" i="1" dirty="0"/>
              <a:t>Matteotti fu un omicidio, punto. Devo ricordarvi che tre dei vostri migliori Presidenti sono stati uccisi? Ma non bisogna credere che Matteotti fosse un eroe nazionale o un uomo importante. Al contrario, nel tragico periodo dopo la sconfitta di Caporetto, si era messo contro i nostri profughi veneziani. Matteotti negò rifugio a persone infelici che fuggivano da terre poi invase dai nemici e in cui gli austriaci commettevano ogni sorta di violenza. Diceva che avrebbero dovuto restare sotto la dominazione austriaca. Essendo un milionario, considerava il socialismo come una semplice formula parlamentare e continuamente e fermamente negava qualsiasi miglioramento delle condizioni dei suoi lavoratori. Questa è la figura morale di Matteotti. Quando scomparve, il governo iniziò con la massima energia l’indagine più completa. </a:t>
            </a:r>
            <a:endParaRPr lang="it-IT" sz="2300" i="1" dirty="0"/>
          </a:p>
        </p:txBody>
      </p:sp>
    </p:spTree>
    <p:extLst>
      <p:ext uri="{BB962C8B-B14F-4D97-AF65-F5344CB8AC3E}">
        <p14:creationId xmlns:p14="http://schemas.microsoft.com/office/powerpoint/2010/main" val="646824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052736"/>
            <a:ext cx="7389370" cy="5309146"/>
          </a:xfrm>
          <a:prstGeom prst="rect">
            <a:avLst/>
          </a:prstGeom>
          <a:noFill/>
        </p:spPr>
        <p:txBody>
          <a:bodyPr wrap="square" rtlCol="0">
            <a:spAutoFit/>
          </a:bodyPr>
          <a:lstStyle/>
          <a:p>
            <a:r>
              <a:rPr lang="it-IT" sz="2300" b="1" i="1" dirty="0" smtClean="0"/>
              <a:t>I </a:t>
            </a:r>
            <a:r>
              <a:rPr lang="it-IT" sz="2300" b="1" i="1" dirty="0"/>
              <a:t>colpevoli sono stati trovati e sono stati individuati i fascisti responsabili. Sono stati arrestati e puniti, e i fascisti responsabili, benché innocenti, ma che avevano rapporti con i colpevoli, sono stati tolti dalla vita pubblica. Potete citare un altro esempio di una tale drastica azione contro la criminalità in un qualunque paese? Una delle stupidaggini più largamente diffuse in questo paese riguarda la stampa: la stampa in Italia non è censurata. È stata soppressa solo la stampa sovversiva, la cui unica funzione era quella di infiammare gli animi e di sostenere la criminalità antifascista. Ma vorrei suggerire una domanda. Non è preferibile una stampa censurata, invece di una stampa supportata (pagata) da fondi stranieri per motivi </a:t>
            </a:r>
            <a:r>
              <a:rPr lang="it-IT" sz="2300" b="1" i="1" dirty="0" smtClean="0"/>
              <a:t>ignoti?”. </a:t>
            </a:r>
            <a:r>
              <a:rPr lang="it-IT" sz="2300" b="1" i="1" dirty="0"/>
              <a:t> </a:t>
            </a:r>
            <a:r>
              <a:rPr lang="it-IT" sz="2300" b="1" dirty="0"/>
              <a:t> </a:t>
            </a:r>
          </a:p>
          <a:p>
            <a:endParaRPr lang="it-IT" dirty="0" smtClean="0"/>
          </a:p>
          <a:p>
            <a:pPr algn="r"/>
            <a:r>
              <a:rPr lang="it-IT" sz="2200" dirty="0" smtClean="0"/>
              <a:t>(</a:t>
            </a:r>
            <a:r>
              <a:rPr lang="it-IT" sz="2200" dirty="0">
                <a:solidFill>
                  <a:srgbClr val="C00000"/>
                </a:solidFill>
              </a:rPr>
              <a:t>Enrico Bompiani</a:t>
            </a:r>
            <a:r>
              <a:rPr lang="it-IT" sz="2200" dirty="0" smtClean="0"/>
              <a:t>)</a:t>
            </a:r>
            <a:endParaRPr lang="it-IT" sz="2200" dirty="0"/>
          </a:p>
        </p:txBody>
      </p:sp>
    </p:spTree>
    <p:extLst>
      <p:ext uri="{BB962C8B-B14F-4D97-AF65-F5344CB8AC3E}">
        <p14:creationId xmlns:p14="http://schemas.microsoft.com/office/powerpoint/2010/main" val="3500870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052736"/>
            <a:ext cx="7389370" cy="4893647"/>
          </a:xfrm>
          <a:prstGeom prst="rect">
            <a:avLst/>
          </a:prstGeom>
          <a:noFill/>
        </p:spPr>
        <p:txBody>
          <a:bodyPr wrap="square" rtlCol="0">
            <a:spAutoFit/>
          </a:bodyPr>
          <a:lstStyle/>
          <a:p>
            <a:r>
              <a:rPr lang="it-IT" sz="2400" b="1" i="1" dirty="0" smtClean="0"/>
              <a:t>“Non </a:t>
            </a:r>
            <a:r>
              <a:rPr lang="it-IT" sz="2400" b="1" i="1" dirty="0"/>
              <a:t>avrei nulla da eccepire se domani venisse una legge che dicesse: Ogni alta personalità nella scienza, nelle lettere e nelle arti, la quale sia stata iscritta al partito fascista, se è al servizio dello Stato, è esonerata dalle sue funzioni. È un criterio politico, di difficile attuazione (non ci sarebbe di certo la corsa per farsi dichiarare alta personalità); ma è un criterio, che una volta tradotto in legge, riporterebbe questi giudizi sforzati sul binario della legalità. Ma davvero volete, voi uomini della nuova Italia, allontanare dalla gestione di uno Stato che va ricostruito dalle macerie gli elementi migliori per tenervi quelli che hanno galleggiato nell’ombra e nella mediocrità? </a:t>
            </a:r>
          </a:p>
        </p:txBody>
      </p:sp>
    </p:spTree>
    <p:extLst>
      <p:ext uri="{BB962C8B-B14F-4D97-AF65-F5344CB8AC3E}">
        <p14:creationId xmlns:p14="http://schemas.microsoft.com/office/powerpoint/2010/main" val="199074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8DB38">
            <a:alpha val="25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04056"/>
          </a:xfrm>
        </p:spPr>
        <p:txBody>
          <a:bodyPr>
            <a:noAutofit/>
          </a:bodyPr>
          <a:lstStyle/>
          <a:p>
            <a:pPr marL="0" indent="0" algn="r">
              <a:lnSpc>
                <a:spcPct val="150000"/>
              </a:lnSpc>
            </a:pPr>
            <a:r>
              <a:rPr lang="it-IT" sz="1600" b="1" dirty="0">
                <a:solidFill>
                  <a:schemeClr val="bg1">
                    <a:lumMod val="50000"/>
                  </a:schemeClr>
                </a:solidFill>
                <a:latin typeface="Bodoni MT" panose="02070603080606020203" pitchFamily="18" charset="0"/>
              </a:rPr>
              <a:t>1943-1946: matematici da epurare</a:t>
            </a:r>
          </a:p>
        </p:txBody>
      </p:sp>
      <p:sp>
        <p:nvSpPr>
          <p:cNvPr id="7" name="CasellaDiTesto 6"/>
          <p:cNvSpPr txBox="1"/>
          <p:nvPr/>
        </p:nvSpPr>
        <p:spPr>
          <a:xfrm>
            <a:off x="927046" y="1052736"/>
            <a:ext cx="7389370" cy="4770537"/>
          </a:xfrm>
          <a:prstGeom prst="rect">
            <a:avLst/>
          </a:prstGeom>
          <a:noFill/>
        </p:spPr>
        <p:txBody>
          <a:bodyPr wrap="square" rtlCol="0">
            <a:spAutoFit/>
          </a:bodyPr>
          <a:lstStyle/>
          <a:p>
            <a:r>
              <a:rPr lang="it-IT" sz="2400" b="1" i="1" dirty="0" smtClean="0"/>
              <a:t>Credete </a:t>
            </a:r>
            <a:r>
              <a:rPr lang="it-IT" sz="2400" b="1" i="1" dirty="0"/>
              <a:t>forse vantaggioso pel futuro Stato, da ricostruire con tanta energia, di espellerne gli elementi moralmente e tecnicamente migliori, per tenersi i pavidi, i mediocri, gli immorali, che nell’ambiente intellettuale si vantano oggi di avere tradito il fascismo, senza averne avuto alcun bisogno (ché all’Università erano restati taluni aperti antifascisti), e son sempre accorsi supinamente senza mai compiere un gesto di personale indipendenza, ogni volta che si trattava di indossare la camicia nera e l’orbace, perfino alle sessioni di laurea, dove io ho voluto sempre apparire in abito ordinario</a:t>
            </a:r>
            <a:r>
              <a:rPr lang="it-IT" sz="2400" b="1" i="1" dirty="0" smtClean="0"/>
              <a:t>”</a:t>
            </a:r>
          </a:p>
          <a:p>
            <a:endParaRPr lang="it-IT" dirty="0"/>
          </a:p>
          <a:p>
            <a:pPr algn="r"/>
            <a:r>
              <a:rPr lang="it-IT" sz="2200" dirty="0" smtClean="0"/>
              <a:t>(</a:t>
            </a:r>
            <a:r>
              <a:rPr lang="it-IT" sz="2200" dirty="0" smtClean="0">
                <a:solidFill>
                  <a:srgbClr val="C00000"/>
                </a:solidFill>
              </a:rPr>
              <a:t>Francesco Severi</a:t>
            </a:r>
            <a:r>
              <a:rPr lang="it-IT" sz="2200" dirty="0" smtClean="0"/>
              <a:t>)</a:t>
            </a:r>
            <a:endParaRPr lang="it-IT" sz="2200" dirty="0"/>
          </a:p>
        </p:txBody>
      </p:sp>
    </p:spTree>
    <p:extLst>
      <p:ext uri="{BB962C8B-B14F-4D97-AF65-F5344CB8AC3E}">
        <p14:creationId xmlns:p14="http://schemas.microsoft.com/office/powerpoint/2010/main" val="2130423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1193</Words>
  <Application>Microsoft Office PowerPoint</Application>
  <PresentationFormat>Presentazione su schermo (4:3)</PresentationFormat>
  <Paragraphs>97</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Presentazione standard di PowerPoint</vt:lpstr>
      <vt:lpstr>1943-1946: matematici da epurare</vt:lpstr>
      <vt:lpstr>1943-1946: matematici da epurare</vt:lpstr>
      <vt:lpstr>1943-1946: matematici da epurare</vt:lpstr>
      <vt:lpstr>1943-1946: matematici da epurare</vt:lpstr>
      <vt:lpstr>1943-1946: matematici da epurare</vt:lpstr>
      <vt:lpstr>1943-1946: matematici da epurare</vt:lpstr>
      <vt:lpstr>1943-1946: matematici da epurare</vt:lpstr>
      <vt:lpstr>1943-1946: matematici da epurare</vt:lpstr>
      <vt:lpstr>1943-1946: matematici da epurare</vt:lpstr>
      <vt:lpstr>1943-1946: matematici da epurare</vt:lpstr>
      <vt:lpstr>1943-1946: matematici da epurare</vt:lpstr>
      <vt:lpstr>1943-1946: matematici da epurare</vt:lpstr>
    </vt:vector>
  </TitlesOfParts>
  <Company>Universita' Luigi Bocconi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c:title>
  <dc:creator>Windows User</dc:creator>
  <cp:lastModifiedBy>Windows User</cp:lastModifiedBy>
  <cp:revision>96</cp:revision>
  <cp:lastPrinted>2016-01-26T08:49:42Z</cp:lastPrinted>
  <dcterms:created xsi:type="dcterms:W3CDTF">2015-11-17T09:04:42Z</dcterms:created>
  <dcterms:modified xsi:type="dcterms:W3CDTF">2018-04-11T14:56:48Z</dcterms:modified>
</cp:coreProperties>
</file>